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56" r:id="rId3"/>
    <p:sldId id="276" r:id="rId4"/>
    <p:sldId id="259" r:id="rId5"/>
    <p:sldId id="258" r:id="rId6"/>
    <p:sldId id="273" r:id="rId7"/>
    <p:sldId id="269" r:id="rId8"/>
    <p:sldId id="287" r:id="rId9"/>
    <p:sldId id="275" r:id="rId10"/>
    <p:sldId id="274" r:id="rId11"/>
    <p:sldId id="285" r:id="rId12"/>
    <p:sldId id="270" r:id="rId13"/>
    <p:sldId id="264" r:id="rId14"/>
    <p:sldId id="277" r:id="rId15"/>
    <p:sldId id="272" r:id="rId16"/>
    <p:sldId id="283" r:id="rId17"/>
    <p:sldId id="279" r:id="rId18"/>
    <p:sldId id="281" r:id="rId19"/>
    <p:sldId id="278" r:id="rId20"/>
    <p:sldId id="282" r:id="rId21"/>
    <p:sldId id="280" r:id="rId22"/>
    <p:sldId id="284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830FE-28E6-42BA-BA75-6AE0FE3D218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26056-0C1C-4158-A9D0-11FBD6A91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4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3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6056-0C1C-4158-A9D0-11FBD6A911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818-08D8-46BE-9122-EC8AE70C4F5C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83B-42BE-4CA1-BC27-2EE4F7CF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2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818-08D8-46BE-9122-EC8AE70C4F5C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83B-42BE-4CA1-BC27-2EE4F7CF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1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818-08D8-46BE-9122-EC8AE70C4F5C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83B-42BE-4CA1-BC27-2EE4F7CF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1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818-08D8-46BE-9122-EC8AE70C4F5C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83B-42BE-4CA1-BC27-2EE4F7CF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25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818-08D8-46BE-9122-EC8AE70C4F5C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83B-42BE-4CA1-BC27-2EE4F7CF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7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818-08D8-46BE-9122-EC8AE70C4F5C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83B-42BE-4CA1-BC27-2EE4F7CF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0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818-08D8-46BE-9122-EC8AE70C4F5C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83B-42BE-4CA1-BC27-2EE4F7CF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09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818-08D8-46BE-9122-EC8AE70C4F5C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83B-42BE-4CA1-BC27-2EE4F7CF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818-08D8-46BE-9122-EC8AE70C4F5C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83B-42BE-4CA1-BC27-2EE4F7CF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4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818-08D8-46BE-9122-EC8AE70C4F5C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83B-42BE-4CA1-BC27-2EE4F7CF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7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0818-08D8-46BE-9122-EC8AE70C4F5C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83B-42BE-4CA1-BC27-2EE4F7CF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2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30818-08D8-46BE-9122-EC8AE70C4F5C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0F83B-42BE-4CA1-BC27-2EE4F7CF9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1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620688"/>
            <a:ext cx="8796843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AQA Spanish GCSE</a:t>
            </a:r>
          </a:p>
          <a:p>
            <a:pPr algn="ctr"/>
            <a:r>
              <a:rPr lang="en-US" sz="80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General</a:t>
            </a:r>
          </a:p>
          <a:p>
            <a:pPr algn="ctr"/>
            <a:r>
              <a:rPr lang="en-US" sz="80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Vocabulary</a:t>
            </a:r>
            <a:endParaRPr lang="en-US" sz="80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9592" y="4347394"/>
            <a:ext cx="7307010" cy="2281476"/>
          </a:xfrm>
          <a:prstGeom prst="round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 smtClean="0"/>
              <a:t>Objectives: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GB" sz="3200" b="1" dirty="0" smtClean="0"/>
              <a:t>To develop reading skills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GB" sz="3200" b="1" dirty="0" smtClean="0"/>
              <a:t>To develop knowledge of vocabulary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GB" sz="3200" b="1" dirty="0" smtClean="0"/>
              <a:t>To enhance memory skills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230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up the translations</a:t>
            </a:r>
            <a:endParaRPr lang="en-GB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60920"/>
              </p:ext>
            </p:extLst>
          </p:nvPr>
        </p:nvGraphicFramePr>
        <p:xfrm>
          <a:off x="1187624" y="1628796"/>
          <a:ext cx="6552728" cy="4793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y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to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el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if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es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of, from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en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and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de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there is/are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con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in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sin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for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para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it is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the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hay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without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si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with</a:t>
                      </a:r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85651"/>
              </p:ext>
            </p:extLst>
          </p:nvPr>
        </p:nvGraphicFramePr>
        <p:xfrm>
          <a:off x="1187624" y="1628800"/>
          <a:ext cx="6552728" cy="4793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y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and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el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the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es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it is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en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in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de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of,</a:t>
                      </a:r>
                      <a:r>
                        <a:rPr lang="en-GB" sz="2200" baseline="0" dirty="0" smtClean="0"/>
                        <a:t> from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con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with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sin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without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para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for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to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hay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there is/are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si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if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3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day is it on the image?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6654" y="5182506"/>
            <a:ext cx="3672408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Monday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Friday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Sunday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52247" y="6508550"/>
            <a:ext cx="24052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B) Friday</a:t>
            </a:r>
          </a:p>
        </p:txBody>
      </p:sp>
      <p:pic>
        <p:nvPicPr>
          <p:cNvPr id="1026" name="Picture 2" descr="F:\New folder\pin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0"/>
          <a:stretch/>
        </p:blipFill>
        <p:spPr bwMode="auto">
          <a:xfrm>
            <a:off x="3088039" y="1772816"/>
            <a:ext cx="3376667" cy="331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day is it on the image?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6654" y="5182506"/>
            <a:ext cx="3672408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New Years Eve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New Years Day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Christmas Day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6508550"/>
            <a:ext cx="285731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C) Christmas Day</a:t>
            </a:r>
          </a:p>
        </p:txBody>
      </p:sp>
      <p:pic>
        <p:nvPicPr>
          <p:cNvPr id="15362" name="Picture 2" descr="Humor gráfico - Nav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58" y="1988840"/>
            <a:ext cx="3677816" cy="301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8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915046"/>
            <a:ext cx="8231422" cy="42473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Vivo en </a:t>
            </a:r>
            <a:r>
              <a:rPr lang="en-GB" sz="5400" dirty="0" err="1" smtClean="0"/>
              <a:t>Inglaterra</a:t>
            </a:r>
            <a:r>
              <a:rPr lang="en-GB" sz="5400" dirty="0" smtClean="0"/>
              <a:t> </a:t>
            </a:r>
            <a:r>
              <a:rPr lang="en-GB" sz="5400" dirty="0" err="1" smtClean="0"/>
              <a:t>pero</a:t>
            </a:r>
            <a:r>
              <a:rPr lang="en-GB" sz="5400" dirty="0" smtClean="0"/>
              <a:t> </a:t>
            </a:r>
            <a:r>
              <a:rPr lang="en-GB" sz="5400" dirty="0" err="1" smtClean="0"/>
              <a:t>nací</a:t>
            </a:r>
            <a:r>
              <a:rPr lang="en-GB" sz="5400" dirty="0" smtClean="0"/>
              <a:t> en </a:t>
            </a:r>
            <a:r>
              <a:rPr lang="en-GB" sz="5400" dirty="0" err="1" smtClean="0"/>
              <a:t>Alemania</a:t>
            </a:r>
            <a:r>
              <a:rPr lang="en-GB" sz="5400" dirty="0" smtClean="0"/>
              <a:t>. </a:t>
            </a:r>
            <a:r>
              <a:rPr lang="en-GB" sz="5400" dirty="0" err="1" smtClean="0"/>
              <a:t>Mi</a:t>
            </a:r>
            <a:r>
              <a:rPr lang="en-GB" sz="5400" dirty="0" smtClean="0"/>
              <a:t> </a:t>
            </a:r>
            <a:r>
              <a:rPr lang="en-GB" sz="5400" dirty="0" err="1" smtClean="0"/>
              <a:t>cumplea</a:t>
            </a:r>
            <a:r>
              <a:rPr lang="en-GB" sz="5400" dirty="0" err="1" smtClean="0">
                <a:latin typeface="Calibri"/>
              </a:rPr>
              <a:t>ños</a:t>
            </a:r>
            <a:r>
              <a:rPr lang="en-GB" sz="5400" dirty="0" smtClean="0">
                <a:latin typeface="Calibri"/>
              </a:rPr>
              <a:t> </a:t>
            </a:r>
            <a:r>
              <a:rPr lang="en-GB" sz="5400" dirty="0" err="1" smtClean="0">
                <a:latin typeface="Calibri"/>
              </a:rPr>
              <a:t>es</a:t>
            </a:r>
            <a:r>
              <a:rPr lang="en-GB" sz="5400" dirty="0" smtClean="0">
                <a:latin typeface="Calibri"/>
              </a:rPr>
              <a:t> el </a:t>
            </a:r>
            <a:r>
              <a:rPr lang="en-GB" sz="5400" dirty="0" err="1" smtClean="0"/>
              <a:t>diez</a:t>
            </a:r>
            <a:r>
              <a:rPr lang="en-GB" sz="5400" dirty="0" smtClean="0"/>
              <a:t> de </a:t>
            </a:r>
            <a:r>
              <a:rPr lang="en-GB" sz="5400" dirty="0" err="1" smtClean="0"/>
              <a:t>septiembre</a:t>
            </a:r>
            <a:r>
              <a:rPr lang="en-GB" sz="5400" dirty="0" smtClean="0"/>
              <a:t> y </a:t>
            </a:r>
            <a:r>
              <a:rPr lang="en-GB" sz="5400" dirty="0" err="1" smtClean="0"/>
              <a:t>tengo</a:t>
            </a:r>
            <a:r>
              <a:rPr lang="en-GB" sz="5400" dirty="0" smtClean="0"/>
              <a:t> </a:t>
            </a:r>
            <a:r>
              <a:rPr lang="en-GB" sz="5400" dirty="0" err="1" smtClean="0"/>
              <a:t>veintidos</a:t>
            </a:r>
            <a:r>
              <a:rPr lang="en-GB" sz="5400" dirty="0" smtClean="0"/>
              <a:t> </a:t>
            </a:r>
            <a:r>
              <a:rPr lang="en-GB" sz="5400" dirty="0" err="1" smtClean="0"/>
              <a:t>a</a:t>
            </a:r>
            <a:r>
              <a:rPr lang="en-GB" sz="5400" dirty="0" err="1" smtClean="0">
                <a:latin typeface="Calibri"/>
              </a:rPr>
              <a:t>ños</a:t>
            </a:r>
            <a:r>
              <a:rPr lang="en-GB" sz="5400" dirty="0" smtClean="0">
                <a:latin typeface="Calibri"/>
              </a:rPr>
              <a:t>.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69366" y="279566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Try to memorise as much of this text as possible. </a:t>
            </a:r>
            <a:endParaRPr lang="en-GB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67544" y="279566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 smtClean="0"/>
              <a:t>Which words are missing? </a:t>
            </a:r>
            <a:endParaRPr lang="en-GB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5722" y="1930399"/>
            <a:ext cx="8231422" cy="42473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5400" dirty="0" smtClean="0"/>
          </a:p>
          <a:p>
            <a:pPr algn="ctr"/>
            <a:r>
              <a:rPr lang="en-GB" sz="5400" dirty="0" smtClean="0"/>
              <a:t>Vivo en       </a:t>
            </a:r>
            <a:r>
              <a:rPr lang="en-GB" sz="5400" dirty="0" err="1" smtClean="0"/>
              <a:t>pero</a:t>
            </a:r>
            <a:r>
              <a:rPr lang="en-GB" sz="5400" dirty="0" smtClean="0"/>
              <a:t> </a:t>
            </a:r>
            <a:r>
              <a:rPr lang="en-GB" sz="5400" dirty="0" err="1" smtClean="0"/>
              <a:t>nací</a:t>
            </a:r>
            <a:r>
              <a:rPr lang="en-GB" sz="5400" dirty="0" smtClean="0"/>
              <a:t> en                                    . </a:t>
            </a:r>
            <a:r>
              <a:rPr lang="en-GB" sz="5400" dirty="0" err="1" smtClean="0"/>
              <a:t>Mi</a:t>
            </a:r>
            <a:r>
              <a:rPr lang="en-GB" sz="5400" dirty="0" smtClean="0"/>
              <a:t> </a:t>
            </a:r>
            <a:r>
              <a:rPr lang="en-GB" sz="5400" dirty="0" err="1" smtClean="0"/>
              <a:t>cumplea</a:t>
            </a:r>
            <a:r>
              <a:rPr lang="en-GB" sz="5400" dirty="0" err="1" smtClean="0">
                <a:latin typeface="Calibri"/>
              </a:rPr>
              <a:t>ños</a:t>
            </a:r>
            <a:r>
              <a:rPr lang="en-GB" sz="5400" dirty="0" smtClean="0">
                <a:latin typeface="Calibri"/>
              </a:rPr>
              <a:t> </a:t>
            </a:r>
          </a:p>
          <a:p>
            <a:pPr algn="ctr"/>
            <a:r>
              <a:rPr lang="en-GB" sz="5400" dirty="0" err="1" smtClean="0">
                <a:latin typeface="Calibri"/>
              </a:rPr>
              <a:t>es</a:t>
            </a:r>
            <a:r>
              <a:rPr lang="en-GB" sz="5400" dirty="0" smtClean="0">
                <a:latin typeface="Calibri"/>
              </a:rPr>
              <a:t> el        </a:t>
            </a:r>
            <a:r>
              <a:rPr lang="en-GB" sz="5400" dirty="0" smtClean="0"/>
              <a:t>de </a:t>
            </a:r>
            <a:r>
              <a:rPr lang="en-GB" sz="5400" dirty="0" err="1" smtClean="0"/>
              <a:t>septiembre</a:t>
            </a:r>
            <a:r>
              <a:rPr lang="en-GB" sz="5400" dirty="0" smtClean="0"/>
              <a:t> y </a:t>
            </a:r>
            <a:r>
              <a:rPr lang="en-GB" sz="5400" dirty="0" err="1" smtClean="0"/>
              <a:t>tengo</a:t>
            </a:r>
            <a:r>
              <a:rPr lang="en-GB" sz="5400" dirty="0" smtClean="0"/>
              <a:t>           </a:t>
            </a:r>
            <a:r>
              <a:rPr lang="en-GB" sz="5400" dirty="0" err="1" smtClean="0"/>
              <a:t>a</a:t>
            </a:r>
            <a:r>
              <a:rPr lang="en-GB" sz="5400" dirty="0" err="1" smtClean="0">
                <a:latin typeface="Calibri"/>
              </a:rPr>
              <a:t>ños</a:t>
            </a:r>
            <a:r>
              <a:rPr lang="en-GB" sz="5400" dirty="0" smtClean="0">
                <a:latin typeface="Calibri"/>
              </a:rPr>
              <a:t>.</a:t>
            </a:r>
          </a:p>
        </p:txBody>
      </p:sp>
      <p:pic>
        <p:nvPicPr>
          <p:cNvPr id="7170" name="Picture 2" descr="C:\Users\Danni\AppData\Local\Microsoft\Windows\Temporary Internet Files\Content.IE5\GN3R2XBJ\MC9000159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83" y="2832666"/>
            <a:ext cx="1005181" cy="7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anni\AppData\Local\Microsoft\Windows\Temporary Internet Files\Content.IE5\SGUWNCCM\MP9003626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93186"/>
            <a:ext cx="1005181" cy="6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anni\AppData\Local\Microsoft\Windows\Temporary Internet Files\Content.IE5\95BE1G35\MC90043705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57" y="4467681"/>
            <a:ext cx="954626" cy="9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data:image/jpeg;base64,/9j/4AAQSkZJRgABAQAAAQABAAD/2wCEAAkGBxMSEhQUExQWFRMXFhgZFhcYFxcXHhwXGBwYFh8aHBsYHCgjGBslGxwXIT0iJykrLi4vGCI1ODUsNygtLisBCgoKDg0OGxAQGy8kICQsLy8sLyw3LCwsLCwsLCwsLCwsLCw3NCw0NCwsLCwsLCwsLCwsLCwsLCwsLCwsLCwsLP/AABEIAOEA4QMBEQACEQEDEQH/xAAcAAEAAgIDAQAAAAAAAAAAAAAABgcEBQEDCAL/xABOEAABAwICBAcMBQkIAQUAAAABAAIDBBEFIQYSMUEHEyJRYXGBFBcyQlJUcpGTodLTI1NigpIzNHOisbLBwtEVFiQ1Q2ODs8NElKPh8f/EABoBAQACAwEAAAAAAAAAAAAAAAAEBQECAwb/xAA3EQACAQMABggFBAICAwAAAAAAAQIDBBESFCExQWEFE1FScZGhsRUiMoHBM0LR8DThI2JDkvH/2gAMAwEAAhEDEQA/ALxQBAEBpcTrItR805ApYucXD3A21reMAeS0bznnySsN4WWb0qcqklCKy2YWG4/QTfkKsRuOQbr6h6hHMLDsasKcXxO9Wyr0/qi/deaN2GzDY9jxuu0gnrc11vU1bEU54+UeFED6Egd++GoDju12d4ZR7M3/AAvJQH0a9u9snspD+xpQHBr22ybIejipB+80IDjux26CUjnvEP2yA+5AcmaY7Imj05LH1Na4e9AdVQ57QTJOyNnOGhpH3pHFv6qGYxcnhIjmJaXYbFfXnNQ7yWl0oNuhv0QPqWjqRRNp9G3E/wBuPHZ/s6sN00wyW1nupnbbEOiF+ksPFntJWFVizap0ZcQ3LPh/G/0JLSSl4vDUslbzkNf6jEWgdoK3TyQZQlB4ksGRxkw2xsI52yG/qLAPesmpx3Y/6iTrvEf/ACX9yA5FcN7JB/xvP7oKA5Fe07pPZSj9rUB8mtdbKGV34G/vvCA5NRKfBit6b2t/c1kBwWznxo2c41XP9RJb+xAanEsYo4L90VlyL8njAD1akIBd1EFauSXEkU7StU+mL/HnuPrCcRp5I+6aSxiuWyta0t2eNqWBD2ix2Xc07+SsxkpLKNa1CdGWjNYZv2uBFxmDsWTicoAgCAIAgMOueXERNJBcLuIuC1m83Gxx8EdpHglAVFwnaRiaUUsJAggNiG5B0gy3eKzwQOe/Qo1WeXg9L0ZadXDrJb36L/ZByFyLQyKStli/JSyR+g97P3SFnLNJQhP6kn4pP3NzTabYgzZVPI+0GP8Ae5pPvW3WS7SPKwtpb4L1RsIuEvEBtdE70o/hIW3WyOL6Ktnwfmd44U6/yac/8cnzU62Rp8It+2Xmv4OHcKVed1OOqN/8ZE62RldE2/8A281/BjTcI+Iu2Ssb6Mbf5rrHWyN10XbLg39/4NXVaWV0nhVU33XcX/12WHOT4neNnbx3QXv75NRPI55u9xe7ncS4+srUkRSisR2eB8rBkIDmNxadZpLXc4Nj6wsh7Vhm1pNKK2LwKqb7zy8ep9wFlTkuJHnaUJ74Lyx7G1g4RcRbtma/0o2fygLbrZHCXRls/wBuPBv8mUzhRrxugPXG/wDhIs9bI5vom35+a/g+jwp13k0/s5Pmp1sjHwi37Zea/g6pOE3ED40TeqP4nFOtkbLoq2Xb5mBUadYi/bUuA5mtjb7w2/vWvWS7TtHo+2j+z3NNV4nPL+VmlkHM+R7h6nGy1yyRClTh9MUvBIxALLB0ySfQHSU0VQNY/QSWbKNw5pPu7+gnoXSEtFkG/tevp7PqW7+Pv7l2Uh4t3F+I4F0R3Ab2Dq2joNgLNUo8oZyAIAgCA+JpQ1pc42a0Ek8wGZKAiGmeOOoqR8ng1NQdVg3sFv5G9muftLSpLRRO6Ptuvq7dy2v+PuUiFEPVgoCU6X6OxUtPRSxl5dPHrP1iCL6sbsrAWzceddJxSSZAtLqdapUjLHyvZ5sz8R0KYMLirIi8ycXHJK0kEarhyi0WBFrg7TkCsuHyZRyp30ndOjLGMtLx4GDhGjkUuGVNW4v42JxDQCNWwDDmLXPhHesKKcWzrWuZwuoUljD/ANmy0S0fwuqbDG6ebup7SXRtuACLk2JjtsHOtoxg/E4Xdzd0XKSitFcf6zD0xwjDadkjKeaV1Ux4aWOvbbys+LAyHSsTjFbjrZ1rqrJOpFaLW9enE3U2iOFwQwPqZ5o3TRhw5QIJ1Wl1rRmwGsPWttCCW0ixvbupOSpxTw/7xIlpdS0MRj7hldKC1/Ga18iNXVtyW7eV6lzko8CxtJV5566ON2PyS+s0QwqnjhdUzzRmVmsOUDewaTa0Z2aw9a6OEFvK2F7d1JSVOKeH/eJodL9EY6eGOqpZuOpXm1zYlpN7G7QARcEbAQbDO+Wk4YWUTLS9lVm6VWOjJGRo5otSikFZiErmRPJbGxtwTmRc6oLiTZxAG4X6sxgsZkaXF3WdXqbdZa3v+7PPifGlWitPDHBVU0pfRyva1xOZbc7QbXIycLEXBG++SUEtq3GbW8qTlKlUWJpef99jeYbojhFQyWSKoncyIXkN7aosTsdECcgdnMtlCD3EWpe3lNqMopN7v7khelNPRMfH3FK+Vhadcvvk64sBdjd11zko8CytZV5J9cknwx/Wb6j0IY/CnVl38fqPka0Eauoxx3WuSWAnbvC2VP5ckWd+43ao7NHKXPL/ANkb0ZhpXzEVkjo4dQkOZe+vdthk12VtbduWkcZ2ky5lWjDNFZeePYTmr0RwiKCOofUTiGUgRuve9wXDIRXGQO0Lq4QSzkq4Xl7ObpqKyt/9yafQ/RikrJ6xpfJxERBic0gEsLn5uu3maNwWsIqTZJvLutQp03haT3+Ow7avCsEEbzHVyl+o4sBJzdY2H5LnsjVPG81jWv8ASSlBY4/3JBAuRahAW7waYyaqlNM5309PYxOPkDwD0hvgH7JHOpNKWVg830rbdXU6yO6Xvx89/mT2knEjA4C19o5nA2LT0ggjsXUqjuQBAEBh1fLeyPcLPf1NPJHRdwv0hjggKR4Q8c7rrHkG8UV44+w8p3a6+fMGqJUllnq+j7fqaKzve1/j0/JGVoTjgoCwuEn8zwv9D/JCu1T6UU/Rv61bx/LJhgOIMjosNikALKiJsWey5i1gD0Gxb1uC6ReIpPiV9xSlKvVlHfFt+poW4S6kwrFIDezJn6p52FsJaevVIv03WuMRaJTrKtd0Zrilnxy8kW4MP8yg6pP+ty50/qJ/Sf8AjS+3ua3TX8+q/wBM9Yn9TO1l+hDwRZOkmjjKymoNeqZT6kOWu0HW1mxbLvbs1enau0o6SW0pba6dCpUxByy+HDDfJlR4lTiOSWMODwx72Bw2ODSW6wzORtfadqjtYZ6KlLSUZYxnD8y4NKtGG10dFrVLIC2OzQ5ocXl4j2Xe3ZYc+1SJw0sbTzlrdu3lUxByy/LGeTNBpwYaGgjw1jzJLrB7yRazdYyX5hd2QGeQPbpPEY6JLstO4uHctYW5eWPY+NGqylr6OPD6l5iljdeB+Qv4WrYnIkBxbqnaMxnsRaktFmbmFa2rO4pLKe9f3zzwIxpPgdTQuEMrnGI3MZDncW6xzIbezXAnMbr773WkouOxk62uKVwtOK28e1fck3Br+Z4n+i/klW9PcyD0l+tR8fyivWtJsGi7jYAc5OQHrXEuMpbWX5TVccU8GG5avcZJ6Q0tjA7QJD2KWmk9HkeTlCU6crn/ALf7/gomspTFJJEdsb3MPWxxb/BRWsbD1UJ6cVLtSfmTvSz/ACTDfSj/AOqVdZ/QiqtP86t9/dHZwNtu6tF7XjjF+a5lzSjxNemHhU/F/gjmlGi8dEyNzKuOo1natmNA1QBe5tI7q3LSUMcSbbXcq8mnBxx2/wDxEdWhMCA2mjOMGjqYpxsabPHPG7Jw6csx0gLaMtF5OFzQVak4eXjwL9gkAkuDeOYazTu1wBs9JliAPIcd6mHjmmnhmehgIAgInpXjHc9DPUA2km5EJ5g7ksI6m3ktzkrScsRJljQ66vGL3b34L+dxRQCiHrTlAcFAWFwk/meF/of5IV2qfSin6N/WreP5Zzpg8twjCnNJDhxZaRtBERII6QUl9CM2iTvKyfP3JPi+Ltq8ElnFruhs8Dc9pDXD1g9llu3mGSBSoOjfRg+D2eHAgHBh/mUHVJ/1uXKn9Rb9J/40vt7mt01/Pqv9M9Yn9TO1l+hDwRMeETDppqbDeKhkl1YXa3FxvktdsFr6oNr2PqW9TOEV3R1WEKlXSklt4tLi+0r6vw2eJt5YZYgcgZI3sBNibAuAubblywy4p1YTfyyT8Gn7E74VXlrMNc3JzYnFp5iBCQfWutXgVPRSTdVPdlfk+OFRgmjoq5gyli1T1kcYwe+T1JU24kZ6LbhKpQlwf+n+DV6RaG8XT089NxtRHM277N1i0kNLcmDYeUM9hAG9ayhsTR3t77SqSp1MRa+3ubzSsSDBKUVd+6OMGrr+Hbl21r534u179F81vL6Fki2ui76fVfTjbjdw/J08Gv5nif6L+SVYp7mbdJfrUfH8ojegNBx1fTNtcNfxjuqMa4/WDR2rSCzJE2/qdXbzf289nsT6t4Q42V5h7maQ2YRGfXGsBfUcbcXsBLstbcurqfNjBUw6MlKhp6fDOMfft/BDuFCg4rEJDulayQdo1D+s0ntXOqsSLLoypp265ZX5/JttLP8AJMN9KP8A6pVtP6ER7T/Orff3R98Dwua4DM8VH/5UpcTHS+6n4v8ABCo9HqwAf4Sp2eby/CuWH2PyLN3NFv64+a/kwCFg6hAEBcXBviZqKDi9s1K4Buy5aOUwdALdaPqBUqlLKPM9K0dCtpLdLb9+P8/cncMoc0OabtcAQecHMLoVh9oDFxJx4stGTnkMBG0ax1SR6Iu77qArrhYp6iZ8EMEEr4o2lxLI3ObrO5IFwNrWg/jXCrlvYXnRUqVOMpzkk3s2vh/v8EC/u3Wea1Hsn/0XLRfYW2tUO+vND+7dZ5rUeyf/AETRfYNaod9eaH926zzWo9k/+iaL7BrVDvrzRs8VhxOpZDHLTTFsLdWMCB4sLNbmQM8mhbPSfA4UpWtKUpRmsvftQr4MTmghp300xihtxYEDwRZuqLm2eSPSaxgQlawqSqRmsy37V4nFJT4nFBLTsp5+JlN3tMDznkLg2y2D1ItJLGBOVrOpGo5LK3bUdOEYdiNNK2aKmnEjb2JgeRygWnIjmJWEpJ5SNqtW2qwcJzWPFHVX4NXzSPlkpZy97i5xELxmei2SOMntwbU69vCKjGawuaJHT49jbGNY2CXVa0NH+GOwCw8XmW+lMhStrCTbclt/7Gvx+XFq1jWT08zmtdrC1O5udi3cOYlay05b0drdWlCTlTks+J0YzDidUIhNTTERNLWWgc2wOqDewz8EI9J70b0ZWtHOhNbd+1HM0WJvpW0rqaYwsN2jiHXBuT4Vr7yOrJPmxjATtVVdVSWk+aMvR+txejZqRQTGO5IY+CRwBOZLbWIuc7Xt0LMXOO4514WVd6U5LPamjBxymxSsk4yeCocQLNAheGtHM1oGXXtNhc5LEtJ7zrRla0Y6MJJfdbT6wqHE6aOaOKmmDJm6sgMDzcWc3IkZZOKLSW5GKsrWrKMpTWVu2o+MDpMSo5DLBTTB5aWXMD3cklpORH2RmsRUk8pGa87atHRnNY370YU2j9c9znOpagucS4nin7XG5OznKxoy7DrG5oJJKa2c0bHHYcTrHMdPTTOcwFrSIHNyNjnZuf8A+raWlLejjQdrQTUJrbzOK2HE5aeKmfTTGGIgsAgeCLAtFza5yJR6TWMCErWFSVRTWXv2o+sAZilEXmCnmaXhodeBzsm3ttGW0pHSjuRiu7SukpzWzmjc/wB5Md+pk/8Aan4VtpTI2q2HeX/sRJ2jlaTfuWoz/wBl/wDRc9GXYWGtUO+vNHH926zzWo9k/wDomi+wzrVDvrzQ/u3Wea1Hsn/0TRfYNaod9eaJbwY0lXTVlpKedkUrCxxdG8NBHLa4kjLYW/fXSmmpFf0lOjVo/LJNp53/AGf95FqYfyddnkPOr6LuWLdAuW/cUg86ZaAw5uVNGNzGueehx5DfWDJ6kBWmK8L7op5Y2UzXtZI9gcZSNYNcW61tTK9rqyhYKUU3IhTu9GTWDF79EnmjPan4Ft8OXe9DXXeQ79EnmjPan4E+HLveg13kO/RJ5oz2p+BPhy73oNd5Dv0SeaM9qfgT4cu96DXeQ79EnmjPan4E+HLveg13kO/RJ5oz2p+BPhy73oNd5Dv0SeaM9qfgT4cu96DXeQ79EnmjPan4E+HLveg13kO/RJ5oz2p+BPhy73oNd5Dv0SeaM9qfgT4cu96DXeQ79EnmjPan4E+HLveg13kO/RJ5oz2p+BPhy73oNd5Dv0SeaM9qfgT4cu96DXeQ79EnmjPan4E+HLveg13kO/RJ5oz2p+BPhy73oNd5Dv0SeaM9qfgT4cu96DXeQ79EnmjPan4E+HLveg13kO/RJ5oz2p+BPhy73oNd5Dv0SeaM9qfgT4cu96DXeQ79EnmjPan4E+HLveg13kO/RJ5oz2p+BPhy73oNd5Dv0SeaM9qfgT4cu96DXeQ79EnmjPan4E+HLveg13kO/RJ5oz2p+BPhy73oNd5Dv0Sb6Rtt9pT8CfDl3vQzrvItMPHGseLassdr85by2gfddIexVZOM5AaitrOKbWTn/SZ6xHHxvru9w7AtoR0pJdpiTwmzzESTmczvPSvRlGzhZMBAEAQBAEAQBAEAQBAEAQBAEAQBAEAQBAEAQBAEAQHojQ+t43DaGXa5nFs272k0ziewkqguY6NWS5lzRlpQTJauB1IVp5VGPCat297nN35iSbU/cPuUi0jmtE413imzz+r4pwgCAIAgCAzcNwqeoNoIZJTsOowuA6yBYdq0nUjD6ng3jTlLcjfw8HGJu/8ATEelJEPdr3XB3lFcfc66rU7D4qeDzEmC5pXEfZfG/wBzXE+5ZV3Rf7g7aouBHKulkidqSsdG/wAl7S0+pwuu8ZKSymcXFx3o6VsahAEAQBAEB201O+RwZGxz3nY1rS4+oZrVySWWbKLe4kVLwf4lILileB9p0bPc9wPuXB3dFfuOytqj4HdLwbYm0X7mv1SRH+dYV5R7fcarU7DQ4ng1RTG08MkWdgXtIBPQ7YewrtCpCf0vJylTlHejAXQ0CAIAgCAIC6+CioL8JnYNsckobt3sbIDl9px9Spr+OKue1FraPNMsLu1nlftUIkkA4Up7YPFnfXdD28kv/gpliv8Al+xGunimUiroqggCAID7jjLiGtBc4kAAC5JOQAA2klYbxtZlLJcWhPBYxgbLXDXkOYhvyW+mR4bujwetVVe9b+Wnu7Sxo2qW2W8syCFrGhrGhrQLBrQAAOYAbFAbb2smJYOxYAQGJieGQ1DCyeNkjDucAe0cx6QtozlF5i8GJRUlhlQ6dcGDoGuno9Z8QzdEc3NHO0+O0c20dO60t73S+We/tIFa1xtgVmrAhBDAQBAWDoBwcPrA2eoLo6c5saMnSDnHks6dp3WyKg3N4qfyx3+xMoW2l80txc+E4RBTM1IImxt5mjb0k7XHpNyqqc5TeZPJYRiorCRmrQ2CA+JYw4FrgHNORBFwR0g7UTwCutMeCuGYOko7Qy7eL/03dAH+merLo3qfQvZR2T2r1IlW1jLbHYymKylfE90cjSyRhs5pyIIVrGSksorpRcXhnStjUIAgCAuLgJkvDVs5nsP4muH8qqukF80WWNk/laPv+1P913vVcTTnhfFsLpB/uxD1Qyqd0f8AqPw/KIl5+n9ymVcFYEAQBAW7wMaLN1TXSi5JLYAdwHJc/rvdo5rO51V31fb1a+5YWlLZpsthVpOMXEsShp2GSaRsbB4ziBnzDnPQM1tGEpPEVkw5KKyyGVfC1h7DZvHSdLYwB/8AI5p9ylRsar34RHd3TR3Ydwp4dKQHPkiJ+sZl62FwHbZYlZVY8MmY3VNkypqhkjQ+NzXscLtc0hwI5wRkVFaaeGd08nasGSjOF3RQUswqYW2hmJDmjYyXblzBwubc4d0K4sq+nHQe9exW3dLRekuJXqnEMICXcGmjArqr6QXgiAfL9ryWfeIPY0qLd1urhs3sk21LTlt3I9DNaAAALAZADmVGWpxI8NBLiAALkk2AA3k7kBDsT4T8OhJaJHTEbeKbrDscSGnsJUqFlVlwx4nCVzTjxMOm4XKBxs4TxjndGCP1HE+5buwqrdg0V3TZMMIxmnqma9PKyRu/VOY6HDa09BAUWdOUHiSwSIzUllMz1obFecLuigqIDVRj6aFt328eIZm/S3Nw6LjmU6yr6EtB7n7kW6paUdJb0UargqwgCAIC2eAQ51vVB/5lWdI/t+/4LCy4md/Zw5lWE444W+VhVI7/AHIT64pB/FTuj/1H4fwRbz9P7lMq4KsIAgOWtubZZ5Z5DtO4LBlbz1Ho/HCynijgex8cbGsBY4OB1Ra9xz7V52o5OTci7hhJJGZVVDY2Oe82Yxpc48zWi5PqWqTbwjLeFk806WaRy187pZCdW5ETNzGbhbn2XO89FgL+jRjSjhfcqK1V1JZNKuxxCAk+gel0mHzt5RNO9wErN1jlrtG5w29NrHdaNcUFVjz4EihWcHjgejQVRFsR7hDw8T4dUtO1sZkb6Uf0g9drdq7209GrFnKtHSg0ebFflMEBevAzFEyhyewyyPc97Q5pcLchoIBuOS2+flKmvnJ1N2xFpapKBYChEoo/he0rfNUOpI3EQREB4HjybTfna3ZbnBPNa3sqCjHTe9lddVW3oLcV0p5CCAzcIxSWllbNA8skbvGwjyXDxmnmK0nCM46MjeE3B5R6S0WxptbSxVDRbXHKbzPaS1w6tYHssqCtTdObiXFOenFSNq5oIIOYORHQuZueWsfoe56meEbI5XtHohxA91l6KlLSgpdqKWpHRm0YC6HMIAgLb4BWfnp/QD1caf4qs6Rf0/f8FhZbmff9pqsJxteE6G+DD/bdDe3OCIj7ypdk/wDmX3I90s02UYrsqQgCAID7hlcx2sxxa4bHNJafWM1hpNYZspNbjcHS6uMT4XVMj4ntLXNeQ+7TkRrPBI7CuWr09LSxtOnX1MYyaRdjiEAQGRQUT55GRRi75HBrR0nL1DbfcAtZSUU5Pgbwi5SSR6pgj1Wtb5IA9QsvON5Zdo12lUwZRVTjsEEv7jlvRWakVzRpUeIvwPL69EUoQwLIZybrDtLK6D8nVSgcxdrj8L7j3LjKhTlvijrGvUjuZqqmd0j3Pebve4ucedziXE+sldUklhHJtt5Z1LJgIAgPRPBdhr4MOha8EOfrSWO4PJLerk2PaqK7mpVW0XFvFxppMlijHY8zacTB+IVbhs494/CdX9oXoLdYpR8CnrvNRmjXY4hAEBcvAazVpaqQ7ONA/AwO/mVT0g/nS5FlZr5GZ/8AZEnks9X/ANKvJhtNL6TjMMrY9paJX29F/dDdnRqrvbS0asXzOVZZptHndX5TBAEAQBAEAQBAbfR7Rqprn6tPGXAHlPOTG+k7n6Bc9C5Va0KazJnWnSlN7C7NBdAYsP8ApHO42oItr2sGg7QwbubWOZ6L2VRcXUquzciyo0FT28SZKKdyuuGjHhFSimafpJyC4A5iJhBJ7XADpGtzKdY0tKenwXuRbupow0e0o9XBVhAEAQBAEBk0FDLO8RwsdJIdjWgk9fQOk5BaykorMng2jFyeEWzoXwVCNzZq0tc4ZtgGbQd2u7x/RGXSRkqyvfZWjT8yfRtEtsi01XE01GleNtoqWWd1rtbZg8qQ5Nb6/dc7l1o03Umoo0qTUIts8xveXEkm5JJJO8nMlegSwUreXk+VkwEAQF5cGVJqYOTsMzpSPSceIbt9FqpL2War5FtarFNFg6g5gohIMLiQ588bhdsjWuP3mmIj1MH4llPDyGsnl+rpzE98bvCY5zHdbSWn3heji9JJlHJYbR0rY1CAIAgCA7aanfI9rI2l73GzWtFyTzABYbSWWbKLk8ItrQ7gnaAJK/N20QNdkPTc3wj0NNukqsr3z3U/Mn0rRLbMtCkpWRMDI2NYxos1rQGgDoAVc228smJJbEdywZNFpZpVBh8WvKbvIPFxA8p5/g3ncch12B7UaEqrwjnUqxprLPO+O4vLVzvnmN3uOzc1o2NaNwA/rtJV5TpqnHRiVFSbnLLNeuhoEAQBAEMlgaFcGc1Vqy1OtDAcwNkjx0A+A3pOfMM7qDXvIw2Q2v0JdG1ctstxceB4FT0bNSnibGN5GbndLnHN3aVV1KsqjzJlhGEYrCRslzNjFxLEIqeN0sz2xxt2ucfd0k8wzK2jFyeIoxKSissoDhB0xdiMoDbtp4yeLYdpOwvd9o824dZvdW1uqUdu9lXcVusezcRNSiMEAQAlDJ6VwWg4mjoqcjMCLX6HMbxxPa9tvvLztWWlNy5l1TjoxSJAuZuYdTyZYnc+tGfvDXBPay33kBQnCphnEYlNYWbLaVv38nfrh57VeWc9KkuWwqrqOjU8SIqURggCAIDKwzD5KiVkMLS+R5s0D13J3ADO+6y0nNQWlLcbwi5PCPQGg2hMOHsvlJUOHLkts+yy/gt9537gKW4uZVXyLWjQVNcyVqMdjHr66OBhkle2NjdrnEAe/f0LaMXJ4SMNpLLKt0r4XMnR0Lejj3j3sYf2u9SsaNhxqeRCq3a3QKqrKp8r3SSPc97jdznEkntKsYxUVhEGUnJ5Z0rY1CAIAgCAuTg34ORGG1NY28m2OF2xnM543v5h4u/Pwaq6u8/JDd2ljb22PmlvLRVcTTgm2Z2ICA6VcKVNT3ZT/wCIlGVwbRtPS/x/u3HSFNo2U57ZbF6kardRjsW1lO4/pBUVsnGVEhcfFaMmtHM1uwde07yVaU6UKaxFFdUqym9pq11OYQBAEBuNEMM7praeG1w6QFw+w3lu/VBXGvPQpuR1ox0ppHpHwp/Qj98h/aAwfjXny5MxAY9fEXRuA8IWc2+zXaQ5t+jWAQFbcNOGialgrGZhhs4/7ctiCepwA++rDo+piTh2kO8hmOl2FNq2K0IAgCGS/wDgx0PFFBxkjf8AEygF99rG7RGObcT09QVJd3HWSwty/uS1t6KgsveTZRCQRTTjTeHDmWtxlQ4XZEDaw8p58VvvO7eRJt7aVV8jjWrqmuZROP6QVFbJr1EhcfFbsa3oa3YOvad5KuKdKFNYiisqVZTe01a6nIIAgCAIAgLP4H9EBK7u2Zt2MdaBp2Oe3a/qach038kKuvbjH/HH7k60o5+d/YuZVRYGtx/G4aOF007tVoyA2lztzWjeT/UmwBK6U6cqktGJpOagssofTDTupryW3MVPuiado+2fHPRs6N6uKFrClt3vtK2rcSnsWxEUUojBAEAQBAEBaPAbhGtLNVEZMbxTPSdZzj1hoaPvqt6QqYSh9yfZw3yLYwzNpk+scX/dNmt/UDFVk8zEAQGmrsNbPDU0j/Be12qdtmyXIPW2QOsNwDVvTm4SUlwNZR0k0eaq2ldFI+N4s9ji1w+002K9DGSkk0UsouLwzoWxqEBN+CXR4VVZxjxeKns88xffkN9YLvudKh3tXQhhb2SrWnpSy+BfypS0NFpnpGygpnTOsX+DEzynnYOoZk9AK7UKLqz0TnVqKnHLPN+IVsk8j5ZXF8jzdzjvP8ABkBuAAV9GKisLcU8pOTyzHWxqEAQBAEAQGfgOFuqqiKBnhSPDb8w2ud2NBPYudSahFyfA6U4aclE9PYfRMgiZFGNVkbQ1o6ALdp6V5+UnJtsuUklhH3VVLImOke4NYxpc5x2BoFyfUsJNvCDeFlnnDTbSiTEKgyG7Ym3ELD4rec/aO0nqGwBX1vQVKOOPEqK1V1JZ4EeXc4hAEAQBAEByAsGT0XozgvcdBDTbJJPyh+0+75Mx5LbtB+y1UFxU6yo5FzShoQSJQAuJ0OUAQGHiHJ1ZfIvrfo3W1vVZrufkW3oCouGrR7i5mVjByJbMk6JGjI/eaP1OlW1hVzHQfAr7ynh6aKzVgQQgPQHBFhfEYcxxFnzOdK7qPJb2agB+8VSXs9Kq12bC2toaNNE1UQkFS8Juj2JV1UOKpy6nibqxnjIRcusXOs6QEXNhnuYFZ2lWjShte1+JCuKVSpLZuIh3t8U81Ptaf5ik65R73uR9Vqdg72+Kean2tP8AMTXKPe9xqtTsHe3xTzU+1p/mJrlHve41Wp2Dvb4p5qfa0/zE1yj3vcarU7DrqOD3EmNc91MQ1oLnHjYDYAXJykucllXdFvCl7mHa1Es4IupJHCAtHgMwrWmnqSPAaI2ek/lO7QA0feVd0hPCUSfZw2uRciqieQnhSoa2pp2U9JEXte68zg+NnJbYtby3C93Z5eR0qXaSpwlpTfgcLiM5RxEqzvb4p5qfa0/zFY65R73uQdVqdg72+Kean2tP8xNco973Gq1Owd7fFPNT7Wn+YmuUe97jVanYO9vinmp9rT/MTXKPe9xqtTsHe3xTzU+1p/mJrlHve41Wp2EbxCikgkfFK3VkYbObcGx5rtJB7CpEZKSytxwlFxeGY62NSbcE+j3dVYJHC8VPaR3S+/Ib6wXfd6VDvKuhTwt7JVrT0pZfAvOm5cjpNzbxs7Dyz2uAb/x33qlLQzEAQBAEBo8RwllTBLRy+CW8g7w3a1wv4zHWHY0nwlvTqOElJGs4qUcM844ph8lPNJDKLSRuLXD+I5wRYg8xC9BCanFSXEppxcXhmIVuao9V4VSCGCKIbI42M/C0N/gvNzlpSbLyKwkjKWpkIAgCAIAgNfpD+a1H6GX9xy3p/WvE1n9LPLQXoykCGC+uBikDMODt8ssjz2Wj/kVLfSzVx2ItbVYpk7UMkhAEAQBAEAQHmvhA/wAyq/0p/YFf236UfAqLj9Rmhhic9zWtBc5xDWgbS4mwA6SV2bSWWcUsvCPRWiuBdwUcdO23HyZyOGfLcBrO6WsGQvts0ZayoLir1s3LyLmlT0I4JLDGGtDWiwAAA6BkuJ0PtAEAQBAY1bCSA5nhszbuvztJ5iPUbHcgK84VtGBVwCtgF5Y2/SNtm6MXvceWw3y22uNoAU+yr6D0Jbn7kS6o6S0lvRTdM8B7S7wQ4E9QIv7layWUV0Xh7S7u+/QfV1H4GfMVTqFXtRY65T5jvv0H1dR+BnzE1Cr2oa5T5jvv0H1dR+BnzE1Cr2oa5T5jvv0H1dR+BnzE1Cr2oa5T5jvv0H1dR+BnzE1Cr2oa5T5jvv0H1dR+BnzE1Cr2oa5T5jvv0H1dR+BnzE1Cr2oa5T5mLivCvRSQyxtZUaz43tF2MtdzSBf6TZmswsaiknlGJXcGmtpSytyuCGC2dC+Eijo6KGCRkxewO1i1jCLuc52RLxz8yrK9nUqVHJYJ9K5hCCizdd9+g+rqPwM+YuWoVe1HTXKfMd9+g+rqPwM+YmoVe1DXKfMd9+g+rqPwM+YmoVe1DXKfMd9+g+rqPwM+YmoVe1DXKfMd9+g+rqPwM+YmoVe1DXKfMd9+g+rqPwM+YmoVe1DXKfMd9+g+rqPwM+YmoVe1DXKfMqHSnEWVNXPMwEMkeXNDgAbZbQCf2qzowcIKL4ECrNSm2iwOB/RUZ184s1t+I1shlcOlPQBcDtO4FQb6v/44/f8AgmWlH97+xatGwuJlcCC4WaDtazcM9jjtPYPFVYTjLQBAEAQBAEBgzfROL/8ATd+U+ydmv0DYDuGRys4kCl+FLQruSTuiBv8AhpDmBsjed3Qw7ubZzXuLS401oy3r1K25oaL0o7iAKcQwgCAIAgCAIAgCAIAgCAIAgCAIAgCAlnB7og7EJ+UCKaMgyu2X3iNp8o+4dYvFubhUo7N7JNvR03l7i+I4mvIjYA2CKwsBYFzMgwfZbYXtvAG5wVI3l5ZapYNisAIAgCAIAgCA4IQGsmpmBpglaH08g1W62YGtlxbujyT2ZHV1spuLyjDSawyi9P8AQt+Hy6zbupnn6N/Mduo/7Q3HeB1gXdtcKqsPeVdeg6bytxElKIwQBAEAQBAEAQBAEAQBAEAQBAEBvtD9FpcQm4uPkxtsZZLZMb/FxzsN/UCVwr140o5e/gdqNJ1Hgv3DsPjgjbSUo1GMHLcNrb5nPfK7b0A3Pih1HOcpy0pFtGKisI28UYaA1osALAdAWhsfaAIAgCAIAgCAID5ljDgWuALSLEHYQUBq6umY5hgqRxkEnJDnZ7djHnaHXtZ+82z1rF20ZOLyjDSawyktPtBJKBxkZeSlJyfvYTsa+3qDth6Crm2ulVWHvKyvbuG1biGqWRQgCAIAgCAIAgCAIAgCAIAgJJoZofNiMlmciFp+klIyG/Vb5T7bt189149e4jSW3f2HejQdR8i9cKw2OmjFLSN1Q3w35GxIBJJPhykWNtgFictVrqSpUlUlpSLWEFBYRuKeBrGhrRl6yScySTtJOd1obHYgCAIAgCAIAgCAIAgPmRgcCHAEEEEEXBByII3hAYErOLBa8cbAQQQRrloOVnA34xm7eRvuLlpPG1AqzTbgwIBqMP5cZGsYQbkA53iPjtt4u3mvkBaW96n8tTz/AJIFa1/dDyKvc0gkEWINiDkQRuPMVYkFrBwsmAgCAIAgCAIAgCAIAhksPQfgzlqdWWqDoYNoZsfIP5G9JzO7aCoNxeKHyw2sl0bVy2y3FuUUTdRsVM0RQNFg5oAFuaPn5y85Z5XJJbUSk5PLLFJJYRsoIWsaGtFgP45knnJNzfeSsGTsQBAEAQBAEAQBAEAQBAEAQGE+kcwl0JAJJLmG+o4nMnLwHE7wM7m4JzAEZ0m0OpMRvcGCrA8IABx3Xc29pW7BrA9FxmFJo3U6Wzeuw41aEaniU/pRoZV0JJlZrRbpWXcztPiHoNui6taNxCru39hXVKEoeBHVIOAQBAEAQBAEAQG40d0Zqq52rBGXC9nSHksb1u5+gXPQuNWtCmvmZ1p0ZT3FvaMaAUtBqyTHuip2s5NwCPq487kZcs7NvJVVXvJ1Ni2IsaVtGG17WTHuZ0v5XJn1QNwf0h8b0RyczfWyKiEgzkAQBAEAQBAEAQBAEAQBAEAQBAEB1VNM2QWcL2zBzBB2XBGbT0jNAYzmSMBH5Zm8HVD7c2dmvHXq5DxigIXjfBzQVhcYCaabaWtFh1uhdbVHo6oPSplK9qQ2PaiNUtYS3bCuse4Oa+mueK45g8eG78ulltYeojpVhTu6U+OPEhztZx5kSIsSDkRkRzFSSO1g4WTAQAlDJJcC0ErquxZCWMPjy3jb1i41nDqBUepdUob35HaFvOXAsXBeC+jptV9ZJx79zM2tJGdgxvKkPRv5lX1b6ctkdnuTadpGO/aTuCN2qGRMEEQFhyW3t9lg5LB0ntaoTbbyySljcZNNStZcjNx8JxN3HrJ3ZnLYN1lgyd6AIAgCAIAgCAIAgCAIAgCAIAgCAIAgCA6qimY+2s0G2YO8HnB2tPSEB0dzyM8CTWHkyZ9geMx1u1kBrMXwynqB/i6QONra4bxnY1zBxg67BdIVZw+l4NJQjLeiJVnBZQTE9zzvjd5Ic2QDra7ljtcpUL+ot6TOErSD3bDrpOCajhsampe7ouyFp6M7u9TlmfSE39KwYjZwW/aSvB8Do6a3ctJyhlrlliP+SblEejdRZ1qk/qZIjShHcjc8VK7wniMc0YufxvGY6mg9K5G5209Ixly1vKO1xJc49bnXJ7SgO9AEAQBAEAQBAEAQBAEAQBAEAQBAEAQBAEAQBAEAQEa05/Ij737CgMbQfwpO395yAly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9" descr="data:image/jpeg;base64,/9j/4AAQSkZJRgABAQAAAQABAAD/2wCEAAkGBxMSEhQUExQWFRMXFhgZFhcYFxcXHhwXGBwYFh8aHBsYHCgjGBslGxwXIT0iJykrLi4vGCI1ODUsNygtLisBCgoKDg0OGxAQGy8kICQsLy8sLyw3LCwsLCwsLCwsLCwsLCw3NCw0NCwsLCwsLCwsLCwsLCwsLCwsLCwsLCwsLP/AABEIAOEA4QMBEQACEQEDEQH/xAAcAAEAAgIDAQAAAAAAAAAAAAAABgcEBQEDCAL/xABOEAABAwICBAcMBQkIAQUAAAABAAIDBBEFIQYSMUEHEyJRYXGBFBcyQlJUcpGTodLTI1NigpIzNHOisbLBwtEVFiQ1Q2ODs8NElKPh8f/EABoBAQACAwEAAAAAAAAAAAAAAAAEBQECAwb/xAA3EQACAQMABggFBAICAwAAAAAAAQIDBBESFCExQWEFE1FScZGhsRUiMoHBM0LR8DThI2JDkvH/2gAMAwEAAhEDEQA/ALxQBAEBpcTrItR805ApYucXD3A21reMAeS0bznnySsN4WWb0qcqklCKy2YWG4/QTfkKsRuOQbr6h6hHMLDsasKcXxO9Wyr0/qi/deaN2GzDY9jxuu0gnrc11vU1bEU54+UeFED6Egd++GoDju12d4ZR7M3/AAvJQH0a9u9snspD+xpQHBr22ybIejipB+80IDjux26CUjnvEP2yA+5AcmaY7Imj05LH1Na4e9AdVQ57QTJOyNnOGhpH3pHFv6qGYxcnhIjmJaXYbFfXnNQ7yWl0oNuhv0QPqWjqRRNp9G3E/wBuPHZ/s6sN00wyW1nupnbbEOiF+ksPFntJWFVizap0ZcQ3LPh/G/0JLSSl4vDUslbzkNf6jEWgdoK3TyQZQlB4ksGRxkw2xsI52yG/qLAPesmpx3Y/6iTrvEf/ACX9yA5FcN7JB/xvP7oKA5Fe07pPZSj9rUB8mtdbKGV34G/vvCA5NRKfBit6b2t/c1kBwWznxo2c41XP9RJb+xAanEsYo4L90VlyL8njAD1akIBd1EFauSXEkU7StU+mL/HnuPrCcRp5I+6aSxiuWyta0t2eNqWBD2ix2Xc07+SsxkpLKNa1CdGWjNYZv2uBFxmDsWTicoAgCAIAgMOueXERNJBcLuIuC1m83Gxx8EdpHglAVFwnaRiaUUsJAggNiG5B0gy3eKzwQOe/Qo1WeXg9L0ZadXDrJb36L/ZByFyLQyKStli/JSyR+g97P3SFnLNJQhP6kn4pP3NzTabYgzZVPI+0GP8Ae5pPvW3WS7SPKwtpb4L1RsIuEvEBtdE70o/hIW3WyOL6Ktnwfmd44U6/yac/8cnzU62Rp8It+2Xmv4OHcKVed1OOqN/8ZE62RldE2/8A281/BjTcI+Iu2Ssb6Mbf5rrHWyN10XbLg39/4NXVaWV0nhVU33XcX/12WHOT4neNnbx3QXv75NRPI55u9xe7ncS4+srUkRSisR2eB8rBkIDmNxadZpLXc4Nj6wsh7Vhm1pNKK2LwKqb7zy8ep9wFlTkuJHnaUJ74Lyx7G1g4RcRbtma/0o2fygLbrZHCXRls/wBuPBv8mUzhRrxugPXG/wDhIs9bI5vom35+a/g+jwp13k0/s5Pmp1sjHwi37Zea/g6pOE3ED40TeqP4nFOtkbLoq2Xb5mBUadYi/bUuA5mtjb7w2/vWvWS7TtHo+2j+z3NNV4nPL+VmlkHM+R7h6nGy1yyRClTh9MUvBIxALLB0ySfQHSU0VQNY/QSWbKNw5pPu7+gnoXSEtFkG/tevp7PqW7+Pv7l2Uh4t3F+I4F0R3Ab2Dq2joNgLNUo8oZyAIAgCA+JpQ1pc42a0Ek8wGZKAiGmeOOoqR8ng1NQdVg3sFv5G9muftLSpLRRO6Ptuvq7dy2v+PuUiFEPVgoCU6X6OxUtPRSxl5dPHrP1iCL6sbsrAWzceddJxSSZAtLqdapUjLHyvZ5sz8R0KYMLirIi8ycXHJK0kEarhyi0WBFrg7TkCsuHyZRyp30ndOjLGMtLx4GDhGjkUuGVNW4v42JxDQCNWwDDmLXPhHesKKcWzrWuZwuoUljD/ANmy0S0fwuqbDG6ebup7SXRtuACLk2JjtsHOtoxg/E4Xdzd0XKSitFcf6zD0xwjDadkjKeaV1Ux4aWOvbbys+LAyHSsTjFbjrZ1rqrJOpFaLW9enE3U2iOFwQwPqZ5o3TRhw5QIJ1Wl1rRmwGsPWttCCW0ixvbupOSpxTw/7xIlpdS0MRj7hldKC1/Ga18iNXVtyW7eV6lzko8CxtJV5566ON2PyS+s0QwqnjhdUzzRmVmsOUDewaTa0Z2aw9a6OEFvK2F7d1JSVOKeH/eJodL9EY6eGOqpZuOpXm1zYlpN7G7QARcEbAQbDO+Wk4YWUTLS9lVm6VWOjJGRo5otSikFZiErmRPJbGxtwTmRc6oLiTZxAG4X6sxgsZkaXF3WdXqbdZa3v+7PPifGlWitPDHBVU0pfRyva1xOZbc7QbXIycLEXBG++SUEtq3GbW8qTlKlUWJpef99jeYbojhFQyWSKoncyIXkN7aosTsdECcgdnMtlCD3EWpe3lNqMopN7v7khelNPRMfH3FK+Vhadcvvk64sBdjd11zko8CytZV5J9cknwx/Wb6j0IY/CnVl38fqPka0Eauoxx3WuSWAnbvC2VP5ckWd+43ao7NHKXPL/ANkb0ZhpXzEVkjo4dQkOZe+vdthk12VtbduWkcZ2ky5lWjDNFZeePYTmr0RwiKCOofUTiGUgRuve9wXDIRXGQO0Lq4QSzkq4Xl7ObpqKyt/9yafQ/RikrJ6xpfJxERBic0gEsLn5uu3maNwWsIqTZJvLutQp03haT3+Ow7avCsEEbzHVyl+o4sBJzdY2H5LnsjVPG81jWv8ASSlBY4/3JBAuRahAW7waYyaqlNM5309PYxOPkDwD0hvgH7JHOpNKWVg830rbdXU6yO6Xvx89/mT2knEjA4C19o5nA2LT0ggjsXUqjuQBAEBh1fLeyPcLPf1NPJHRdwv0hjggKR4Q8c7rrHkG8UV44+w8p3a6+fMGqJUllnq+j7fqaKzve1/j0/JGVoTjgoCwuEn8zwv9D/JCu1T6UU/Rv61bx/LJhgOIMjosNikALKiJsWey5i1gD0Gxb1uC6ReIpPiV9xSlKvVlHfFt+poW4S6kwrFIDezJn6p52FsJaevVIv03WuMRaJTrKtd0Zrilnxy8kW4MP8yg6pP+ty50/qJ/Sf8AjS+3ua3TX8+q/wBM9Yn9TO1l+hDwRZOkmjjKymoNeqZT6kOWu0HW1mxbLvbs1enau0o6SW0pba6dCpUxByy+HDDfJlR4lTiOSWMODwx72Bw2ODSW6wzORtfadqjtYZ6KlLSUZYxnD8y4NKtGG10dFrVLIC2OzQ5ocXl4j2Xe3ZYc+1SJw0sbTzlrdu3lUxByy/LGeTNBpwYaGgjw1jzJLrB7yRazdYyX5hd2QGeQPbpPEY6JLstO4uHctYW5eWPY+NGqylr6OPD6l5iljdeB+Qv4WrYnIkBxbqnaMxnsRaktFmbmFa2rO4pLKe9f3zzwIxpPgdTQuEMrnGI3MZDncW6xzIbezXAnMbr773WkouOxk62uKVwtOK28e1fck3Br+Z4n+i/klW9PcyD0l+tR8fyivWtJsGi7jYAc5OQHrXEuMpbWX5TVccU8GG5avcZJ6Q0tjA7QJD2KWmk9HkeTlCU6crn/ALf7/gomspTFJJEdsb3MPWxxb/BRWsbD1UJ6cVLtSfmTvSz/ACTDfSj/AOqVdZ/QiqtP86t9/dHZwNtu6tF7XjjF+a5lzSjxNemHhU/F/gjmlGi8dEyNzKuOo1natmNA1QBe5tI7q3LSUMcSbbXcq8mnBxx2/wDxEdWhMCA2mjOMGjqYpxsabPHPG7Jw6csx0gLaMtF5OFzQVak4eXjwL9gkAkuDeOYazTu1wBs9JliAPIcd6mHjmmnhmehgIAgInpXjHc9DPUA2km5EJ5g7ksI6m3ktzkrScsRJljQ66vGL3b34L+dxRQCiHrTlAcFAWFwk/meF/of5IV2qfSin6N/WreP5Zzpg8twjCnNJDhxZaRtBERII6QUl9CM2iTvKyfP3JPi+Ltq8ElnFruhs8Dc9pDXD1g9llu3mGSBSoOjfRg+D2eHAgHBh/mUHVJ/1uXKn9Rb9J/40vt7mt01/Pqv9M9Yn9TO1l+hDwRMeETDppqbDeKhkl1YXa3FxvktdsFr6oNr2PqW9TOEV3R1WEKlXSklt4tLi+0r6vw2eJt5YZYgcgZI3sBNibAuAubblywy4p1YTfyyT8Gn7E74VXlrMNc3JzYnFp5iBCQfWutXgVPRSTdVPdlfk+OFRgmjoq5gyli1T1kcYwe+T1JU24kZ6LbhKpQlwf+n+DV6RaG8XT089NxtRHM277N1i0kNLcmDYeUM9hAG9ayhsTR3t77SqSp1MRa+3ubzSsSDBKUVd+6OMGrr+Hbl21r534u179F81vL6Fki2ui76fVfTjbjdw/J08Gv5nif6L+SVYp7mbdJfrUfH8ojegNBx1fTNtcNfxjuqMa4/WDR2rSCzJE2/qdXbzf289nsT6t4Q42V5h7maQ2YRGfXGsBfUcbcXsBLstbcurqfNjBUw6MlKhp6fDOMfft/BDuFCg4rEJDulayQdo1D+s0ntXOqsSLLoypp265ZX5/JttLP8AJMN9KP8A6pVtP6ER7T/Orff3R98Dwua4DM8VH/5UpcTHS+6n4v8ABCo9HqwAf4Sp2eby/CuWH2PyLN3NFv64+a/kwCFg6hAEBcXBviZqKDi9s1K4Buy5aOUwdALdaPqBUqlLKPM9K0dCtpLdLb9+P8/cncMoc0OabtcAQecHMLoVh9oDFxJx4stGTnkMBG0ax1SR6Iu77qArrhYp6iZ8EMEEr4o2lxLI3ObrO5IFwNrWg/jXCrlvYXnRUqVOMpzkk3s2vh/v8EC/u3Wea1Hsn/0XLRfYW2tUO+vND+7dZ5rUeyf/AETRfYNaod9eaH926zzWo9k/+iaL7BrVDvrzRs8VhxOpZDHLTTFsLdWMCB4sLNbmQM8mhbPSfA4UpWtKUpRmsvftQr4MTmghp300xihtxYEDwRZuqLm2eSPSaxgQlawqSqRmsy37V4nFJT4nFBLTsp5+JlN3tMDznkLg2y2D1ItJLGBOVrOpGo5LK3bUdOEYdiNNK2aKmnEjb2JgeRygWnIjmJWEpJ5SNqtW2qwcJzWPFHVX4NXzSPlkpZy97i5xELxmei2SOMntwbU69vCKjGawuaJHT49jbGNY2CXVa0NH+GOwCw8XmW+lMhStrCTbclt/7Gvx+XFq1jWT08zmtdrC1O5udi3cOYlay05b0drdWlCTlTks+J0YzDidUIhNTTERNLWWgc2wOqDewz8EI9J70b0ZWtHOhNbd+1HM0WJvpW0rqaYwsN2jiHXBuT4Vr7yOrJPmxjATtVVdVSWk+aMvR+txejZqRQTGO5IY+CRwBOZLbWIuc7Xt0LMXOO4514WVd6U5LPamjBxymxSsk4yeCocQLNAheGtHM1oGXXtNhc5LEtJ7zrRla0Y6MJJfdbT6wqHE6aOaOKmmDJm6sgMDzcWc3IkZZOKLSW5GKsrWrKMpTWVu2o+MDpMSo5DLBTTB5aWXMD3cklpORH2RmsRUk8pGa87atHRnNY370YU2j9c9znOpagucS4nin7XG5OznKxoy7DrG5oJJKa2c0bHHYcTrHMdPTTOcwFrSIHNyNjnZuf8A+raWlLejjQdrQTUJrbzOK2HE5aeKmfTTGGIgsAgeCLAtFza5yJR6TWMCErWFSVRTWXv2o+sAZilEXmCnmaXhodeBzsm3ttGW0pHSjuRiu7SukpzWzmjc/wB5Md+pk/8Aan4VtpTI2q2HeX/sRJ2jlaTfuWoz/wBl/wDRc9GXYWGtUO+vNHH926zzWo9k/wDomi+wzrVDvrzQ/u3Wea1Hsn/0TRfYNaod9eaJbwY0lXTVlpKedkUrCxxdG8NBHLa4kjLYW/fXSmmpFf0lOjVo/LJNp53/AGf95FqYfyddnkPOr6LuWLdAuW/cUg86ZaAw5uVNGNzGueehx5DfWDJ6kBWmK8L7op5Y2UzXtZI9gcZSNYNcW61tTK9rqyhYKUU3IhTu9GTWDF79EnmjPan4Ft8OXe9DXXeQ79EnmjPan4E+HLveg13kO/RJ5oz2p+BPhy73oNd5Dv0SeaM9qfgT4cu96DXeQ79EnmjPan4E+HLveg13kO/RJ5oz2p+BPhy73oNd5Dv0SeaM9qfgT4cu96DXeQ79EnmjPan4E+HLveg13kO/RJ5oz2p+BPhy73oNd5Dv0SeaM9qfgT4cu96DXeQ79EnmjPan4E+HLveg13kO/RJ5oz2p+BPhy73oNd5Dv0SeaM9qfgT4cu96DXeQ79EnmjPan4E+HLveg13kO/RJ5oz2p+BPhy73oNd5Dv0SeaM9qfgT4cu96DXeQ79EnmjPan4E+HLveg13kO/RJ5oz2p+BPhy73oNd5Dv0SeaM9qfgT4cu96DXeQ79EnmjPan4E+HLveg13kO/RJ5oz2p+BPhy73oNd5Dv0SeaM9qfgT4cu96DXeQ79EnmjPan4E+HLveg13kO/RJ5oz2p+BPhy73oNd5Dv0Sb6Rtt9pT8CfDl3vQzrvItMPHGseLassdr85by2gfddIexVZOM5AaitrOKbWTn/SZ6xHHxvru9w7AtoR0pJdpiTwmzzESTmczvPSvRlGzhZMBAEAQBAEAQBAEAQBAEAQBAEAQBAEAQBAEAQBAEAQHojQ+t43DaGXa5nFs272k0ziewkqguY6NWS5lzRlpQTJauB1IVp5VGPCat297nN35iSbU/cPuUi0jmtE413imzz+r4pwgCAIAgCAzcNwqeoNoIZJTsOowuA6yBYdq0nUjD6ng3jTlLcjfw8HGJu/8ATEelJEPdr3XB3lFcfc66rU7D4qeDzEmC5pXEfZfG/wBzXE+5ZV3Rf7g7aouBHKulkidqSsdG/wAl7S0+pwuu8ZKSymcXFx3o6VsahAEAQBAEB201O+RwZGxz3nY1rS4+oZrVySWWbKLe4kVLwf4lILileB9p0bPc9wPuXB3dFfuOytqj4HdLwbYm0X7mv1SRH+dYV5R7fcarU7DQ4ng1RTG08MkWdgXtIBPQ7YewrtCpCf0vJylTlHejAXQ0CAIAgCAIC6+CioL8JnYNsckobt3sbIDl9px9Spr+OKue1FraPNMsLu1nlftUIkkA4Up7YPFnfXdD28kv/gpliv8Al+xGunimUiroqggCAID7jjLiGtBc4kAAC5JOQAA2klYbxtZlLJcWhPBYxgbLXDXkOYhvyW+mR4bujwetVVe9b+Wnu7Sxo2qW2W8syCFrGhrGhrQLBrQAAOYAbFAbb2smJYOxYAQGJieGQ1DCyeNkjDucAe0cx6QtozlF5i8GJRUlhlQ6dcGDoGuno9Z8QzdEc3NHO0+O0c20dO60t73S+We/tIFa1xtgVmrAhBDAQBAWDoBwcPrA2eoLo6c5saMnSDnHks6dp3WyKg3N4qfyx3+xMoW2l80txc+E4RBTM1IImxt5mjb0k7XHpNyqqc5TeZPJYRiorCRmrQ2CA+JYw4FrgHNORBFwR0g7UTwCutMeCuGYOko7Qy7eL/03dAH+merLo3qfQvZR2T2r1IlW1jLbHYymKylfE90cjSyRhs5pyIIVrGSksorpRcXhnStjUIAgCAuLgJkvDVs5nsP4muH8qqukF80WWNk/laPv+1P913vVcTTnhfFsLpB/uxD1Qyqd0f8AqPw/KIl5+n9ymVcFYEAQBAW7wMaLN1TXSi5JLYAdwHJc/rvdo5rO51V31fb1a+5YWlLZpsthVpOMXEsShp2GSaRsbB4ziBnzDnPQM1tGEpPEVkw5KKyyGVfC1h7DZvHSdLYwB/8AI5p9ylRsar34RHd3TR3Ydwp4dKQHPkiJ+sZl62FwHbZYlZVY8MmY3VNkypqhkjQ+NzXscLtc0hwI5wRkVFaaeGd08nasGSjOF3RQUswqYW2hmJDmjYyXblzBwubc4d0K4sq+nHQe9exW3dLRekuJXqnEMICXcGmjArqr6QXgiAfL9ryWfeIPY0qLd1urhs3sk21LTlt3I9DNaAAALAZADmVGWpxI8NBLiAALkk2AA3k7kBDsT4T8OhJaJHTEbeKbrDscSGnsJUqFlVlwx4nCVzTjxMOm4XKBxs4TxjndGCP1HE+5buwqrdg0V3TZMMIxmnqma9PKyRu/VOY6HDa09BAUWdOUHiSwSIzUllMz1obFecLuigqIDVRj6aFt328eIZm/S3Nw6LjmU6yr6EtB7n7kW6paUdJb0UargqwgCAIC2eAQ51vVB/5lWdI/t+/4LCy4md/Zw5lWE444W+VhVI7/AHIT64pB/FTuj/1H4fwRbz9P7lMq4KsIAgOWtubZZ5Z5DtO4LBlbz1Ho/HCynijgex8cbGsBY4OB1Ra9xz7V52o5OTci7hhJJGZVVDY2Oe82Yxpc48zWi5PqWqTbwjLeFk806WaRy187pZCdW5ETNzGbhbn2XO89FgL+jRjSjhfcqK1V1JZNKuxxCAk+gel0mHzt5RNO9wErN1jlrtG5w29NrHdaNcUFVjz4EihWcHjgejQVRFsR7hDw8T4dUtO1sZkb6Uf0g9drdq7209GrFnKtHSg0ebFflMEBevAzFEyhyewyyPc97Q5pcLchoIBuOS2+flKmvnJ1N2xFpapKBYChEoo/he0rfNUOpI3EQREB4HjybTfna3ZbnBPNa3sqCjHTe9lddVW3oLcV0p5CCAzcIxSWllbNA8skbvGwjyXDxmnmK0nCM46MjeE3B5R6S0WxptbSxVDRbXHKbzPaS1w6tYHssqCtTdObiXFOenFSNq5oIIOYORHQuZueWsfoe56meEbI5XtHohxA91l6KlLSgpdqKWpHRm0YC6HMIAgLb4BWfnp/QD1caf4qs6Rf0/f8FhZbmff9pqsJxteE6G+DD/bdDe3OCIj7ypdk/wDmX3I90s02UYrsqQgCAID7hlcx2sxxa4bHNJafWM1hpNYZspNbjcHS6uMT4XVMj4ntLXNeQ+7TkRrPBI7CuWr09LSxtOnX1MYyaRdjiEAQGRQUT55GRRi75HBrR0nL1DbfcAtZSUU5Pgbwi5SSR6pgj1Wtb5IA9QsvON5Zdo12lUwZRVTjsEEv7jlvRWakVzRpUeIvwPL69EUoQwLIZybrDtLK6D8nVSgcxdrj8L7j3LjKhTlvijrGvUjuZqqmd0j3Pebve4ucedziXE+sldUklhHJtt5Z1LJgIAgPRPBdhr4MOha8EOfrSWO4PJLerk2PaqK7mpVW0XFvFxppMlijHY8zacTB+IVbhs494/CdX9oXoLdYpR8CnrvNRmjXY4hAEBcvAazVpaqQ7ONA/AwO/mVT0g/nS5FlZr5GZ/8AZEnks9X/ANKvJhtNL6TjMMrY9paJX29F/dDdnRqrvbS0asXzOVZZptHndX5TBAEAQBAEAQBAbfR7Rqprn6tPGXAHlPOTG+k7n6Bc9C5Va0KazJnWnSlN7C7NBdAYsP8ApHO42oItr2sGg7QwbubWOZ6L2VRcXUquzciyo0FT28SZKKdyuuGjHhFSimafpJyC4A5iJhBJ7XADpGtzKdY0tKenwXuRbupow0e0o9XBVhAEAQBAEBk0FDLO8RwsdJIdjWgk9fQOk5BaykorMng2jFyeEWzoXwVCNzZq0tc4ZtgGbQd2u7x/RGXSRkqyvfZWjT8yfRtEtsi01XE01GleNtoqWWd1rtbZg8qQ5Nb6/dc7l1o03Umoo0qTUIts8xveXEkm5JJJO8nMlegSwUreXk+VkwEAQF5cGVJqYOTsMzpSPSceIbt9FqpL2War5FtarFNFg6g5gohIMLiQ588bhdsjWuP3mmIj1MH4llPDyGsnl+rpzE98bvCY5zHdbSWn3heji9JJlHJYbR0rY1CAIAgCA7aanfI9rI2l73GzWtFyTzABYbSWWbKLk8ItrQ7gnaAJK/N20QNdkPTc3wj0NNukqsr3z3U/Mn0rRLbMtCkpWRMDI2NYxos1rQGgDoAVc228smJJbEdywZNFpZpVBh8WvKbvIPFxA8p5/g3ncch12B7UaEqrwjnUqxprLPO+O4vLVzvnmN3uOzc1o2NaNwA/rtJV5TpqnHRiVFSbnLLNeuhoEAQBAEMlgaFcGc1Vqy1OtDAcwNkjx0A+A3pOfMM7qDXvIw2Q2v0JdG1ctstxceB4FT0bNSnibGN5GbndLnHN3aVV1KsqjzJlhGEYrCRslzNjFxLEIqeN0sz2xxt2ucfd0k8wzK2jFyeIoxKSissoDhB0xdiMoDbtp4yeLYdpOwvd9o824dZvdW1uqUdu9lXcVusezcRNSiMEAQAlDJ6VwWg4mjoqcjMCLX6HMbxxPa9tvvLztWWlNy5l1TjoxSJAuZuYdTyZYnc+tGfvDXBPay33kBQnCphnEYlNYWbLaVv38nfrh57VeWc9KkuWwqrqOjU8SIqURggCAIDKwzD5KiVkMLS+R5s0D13J3ADO+6y0nNQWlLcbwi5PCPQGg2hMOHsvlJUOHLkts+yy/gt9537gKW4uZVXyLWjQVNcyVqMdjHr66OBhkle2NjdrnEAe/f0LaMXJ4SMNpLLKt0r4XMnR0Lejj3j3sYf2u9SsaNhxqeRCq3a3QKqrKp8r3SSPc97jdznEkntKsYxUVhEGUnJ5Z0rY1CAIAgCAuTg34ORGG1NY28m2OF2xnM543v5h4u/Pwaq6u8/JDd2ljb22PmlvLRVcTTgm2Z2ICA6VcKVNT3ZT/wCIlGVwbRtPS/x/u3HSFNo2U57ZbF6kardRjsW1lO4/pBUVsnGVEhcfFaMmtHM1uwde07yVaU6UKaxFFdUqym9pq11OYQBAEBuNEMM7praeG1w6QFw+w3lu/VBXGvPQpuR1ox0ppHpHwp/Qj98h/aAwfjXny5MxAY9fEXRuA8IWc2+zXaQ5t+jWAQFbcNOGialgrGZhhs4/7ctiCepwA++rDo+piTh2kO8hmOl2FNq2K0IAgCGS/wDgx0PFFBxkjf8AEygF99rG7RGObcT09QVJd3HWSwty/uS1t6KgsveTZRCQRTTjTeHDmWtxlQ4XZEDaw8p58VvvO7eRJt7aVV8jjWrqmuZROP6QVFbJr1EhcfFbsa3oa3YOvad5KuKdKFNYiisqVZTe01a6nIIAgCAIAgLP4H9EBK7u2Zt2MdaBp2Oe3a/qach038kKuvbjH/HH7k60o5+d/YuZVRYGtx/G4aOF007tVoyA2lztzWjeT/UmwBK6U6cqktGJpOagssofTDTupryW3MVPuiado+2fHPRs6N6uKFrClt3vtK2rcSnsWxEUUojBAEAQBAEBaPAbhGtLNVEZMbxTPSdZzj1hoaPvqt6QqYSh9yfZw3yLYwzNpk+scX/dNmt/UDFVk8zEAQGmrsNbPDU0j/Be12qdtmyXIPW2QOsNwDVvTm4SUlwNZR0k0eaq2ldFI+N4s9ji1w+002K9DGSkk0UsouLwzoWxqEBN+CXR4VVZxjxeKns88xffkN9YLvudKh3tXQhhb2SrWnpSy+BfypS0NFpnpGygpnTOsX+DEzynnYOoZk9AK7UKLqz0TnVqKnHLPN+IVsk8j5ZXF8jzdzjvP8ABkBuAAV9GKisLcU8pOTyzHWxqEAQBAEAQGfgOFuqqiKBnhSPDb8w2ud2NBPYudSahFyfA6U4aclE9PYfRMgiZFGNVkbQ1o6ALdp6V5+UnJtsuUklhH3VVLImOke4NYxpc5x2BoFyfUsJNvCDeFlnnDTbSiTEKgyG7Ym3ELD4rec/aO0nqGwBX1vQVKOOPEqK1V1JZ4EeXc4hAEAQBAEByAsGT0XozgvcdBDTbJJPyh+0+75Mx5LbtB+y1UFxU6yo5FzShoQSJQAuJ0OUAQGHiHJ1ZfIvrfo3W1vVZrufkW3oCouGrR7i5mVjByJbMk6JGjI/eaP1OlW1hVzHQfAr7ynh6aKzVgQQgPQHBFhfEYcxxFnzOdK7qPJb2agB+8VSXs9Kq12bC2toaNNE1UQkFS8Juj2JV1UOKpy6nibqxnjIRcusXOs6QEXNhnuYFZ2lWjShte1+JCuKVSpLZuIh3t8U81Ptaf5ik65R73uR9Vqdg72+Kean2tP8AMTXKPe9xqtTsHe3xTzU+1p/mJrlHve41Wp2Dvb4p5qfa0/zE1yj3vcarU7DrqOD3EmNc91MQ1oLnHjYDYAXJykucllXdFvCl7mHa1Es4IupJHCAtHgMwrWmnqSPAaI2ek/lO7QA0feVd0hPCUSfZw2uRciqieQnhSoa2pp2U9JEXte68zg+NnJbYtby3C93Z5eR0qXaSpwlpTfgcLiM5RxEqzvb4p5qfa0/zFY65R73uQdVqdg72+Kean2tP8xNco973Gq1Owd7fFPNT7Wn+YmuUe97jVanYO9vinmp9rT/MTXKPe9xqtTsHe3xTzU+1p/mJrlHve41Wp2EbxCikgkfFK3VkYbObcGx5rtJB7CpEZKSytxwlFxeGY62NSbcE+j3dVYJHC8VPaR3S+/Ib6wXfd6VDvKuhTwt7JVrT0pZfAvOm5cjpNzbxs7Dyz2uAb/x33qlLQzEAQBAEBo8RwllTBLRy+CW8g7w3a1wv4zHWHY0nwlvTqOElJGs4qUcM844ph8lPNJDKLSRuLXD+I5wRYg8xC9BCanFSXEppxcXhmIVuao9V4VSCGCKIbI42M/C0N/gvNzlpSbLyKwkjKWpkIAgCAIAgNfpD+a1H6GX9xy3p/WvE1n9LPLQXoykCGC+uBikDMODt8ssjz2Wj/kVLfSzVx2ItbVYpk7UMkhAEAQBAEAQHmvhA/wAyq/0p/YFf236UfAqLj9Rmhhic9zWtBc5xDWgbS4mwA6SV2bSWWcUsvCPRWiuBdwUcdO23HyZyOGfLcBrO6WsGQvts0ZayoLir1s3LyLmlT0I4JLDGGtDWiwAAA6BkuJ0PtAEAQBAY1bCSA5nhszbuvztJ5iPUbHcgK84VtGBVwCtgF5Y2/SNtm6MXvceWw3y22uNoAU+yr6D0Jbn7kS6o6S0lvRTdM8B7S7wQ4E9QIv7layWUV0Xh7S7u+/QfV1H4GfMVTqFXtRY65T5jvv0H1dR+BnzE1Cr2oa5T5jvv0H1dR+BnzE1Cr2oa5T5jvv0H1dR+BnzE1Cr2oa5T5jvv0H1dR+BnzE1Cr2oa5T5jvv0H1dR+BnzE1Cr2oa5T5jvv0H1dR+BnzE1Cr2oa5T5mLivCvRSQyxtZUaz43tF2MtdzSBf6TZmswsaiknlGJXcGmtpSytyuCGC2dC+Eijo6KGCRkxewO1i1jCLuc52RLxz8yrK9nUqVHJYJ9K5hCCizdd9+g+rqPwM+YuWoVe1HTXKfMd9+g+rqPwM+YmoVe1DXKfMd9+g+rqPwM+YmoVe1DXKfMd9+g+rqPwM+YmoVe1DXKfMd9+g+rqPwM+YmoVe1DXKfMd9+g+rqPwM+YmoVe1DXKfMd9+g+rqPwM+YmoVe1DXKfMqHSnEWVNXPMwEMkeXNDgAbZbQCf2qzowcIKL4ECrNSm2iwOB/RUZ184s1t+I1shlcOlPQBcDtO4FQb6v/44/f8AgmWlH97+xatGwuJlcCC4WaDtazcM9jjtPYPFVYTjLQBAEAQBAEBgzfROL/8ATd+U+ydmv0DYDuGRys4kCl+FLQruSTuiBv8AhpDmBsjed3Qw7ubZzXuLS401oy3r1K25oaL0o7iAKcQwgCAIAgCAIAgCAIAgCAIAgCAIAgCAlnB7og7EJ+UCKaMgyu2X3iNp8o+4dYvFubhUo7N7JNvR03l7i+I4mvIjYA2CKwsBYFzMgwfZbYXtvAG5wVI3l5ZapYNisAIAgCAIAgCA4IQGsmpmBpglaH08g1W62YGtlxbujyT2ZHV1spuLyjDSawyi9P8AQt+Hy6zbupnn6N/Mduo/7Q3HeB1gXdtcKqsPeVdeg6bytxElKIwQBAEAQBAEAQBAEAQBAEAQBAEBvtD9FpcQm4uPkxtsZZLZMb/FxzsN/UCVwr140o5e/gdqNJ1Hgv3DsPjgjbSUo1GMHLcNrb5nPfK7b0A3Pih1HOcpy0pFtGKisI28UYaA1osALAdAWhsfaAIAgCAIAgCAID5ljDgWuALSLEHYQUBq6umY5hgqRxkEnJDnZ7djHnaHXtZ+82z1rF20ZOLyjDSawyktPtBJKBxkZeSlJyfvYTsa+3qDth6Crm2ulVWHvKyvbuG1biGqWRQgCAIAgCAIAgCAIAgCAIAgJJoZofNiMlmciFp+klIyG/Vb5T7bt189149e4jSW3f2HejQdR8i9cKw2OmjFLSN1Q3w35GxIBJJPhykWNtgFictVrqSpUlUlpSLWEFBYRuKeBrGhrRl6yScySTtJOd1obHYgCAIAgCAIAgCAIAgPmRgcCHAEEEEEXBByII3hAYErOLBa8cbAQQQRrloOVnA34xm7eRvuLlpPG1AqzTbgwIBqMP5cZGsYQbkA53iPjtt4u3mvkBaW96n8tTz/AJIFa1/dDyKvc0gkEWINiDkQRuPMVYkFrBwsmAgCAIAgCAIAgCAIAhksPQfgzlqdWWqDoYNoZsfIP5G9JzO7aCoNxeKHyw2sl0bVy2y3FuUUTdRsVM0RQNFg5oAFuaPn5y85Z5XJJbUSk5PLLFJJYRsoIWsaGtFgP45knnJNzfeSsGTsQBAEAQBAEAQBAEAQBAEAQGE+kcwl0JAJJLmG+o4nMnLwHE7wM7m4JzAEZ0m0OpMRvcGCrA8IABx3Xc29pW7BrA9FxmFJo3U6Wzeuw41aEaniU/pRoZV0JJlZrRbpWXcztPiHoNui6taNxCru39hXVKEoeBHVIOAQBAEAQBAEAQG40d0Zqq52rBGXC9nSHksb1u5+gXPQuNWtCmvmZ1p0ZT3FvaMaAUtBqyTHuip2s5NwCPq487kZcs7NvJVVXvJ1Ni2IsaVtGG17WTHuZ0v5XJn1QNwf0h8b0RyczfWyKiEgzkAQBAEAQBAEAQBAEAQBAEAQBAEB1VNM2QWcL2zBzBB2XBGbT0jNAYzmSMBH5Zm8HVD7c2dmvHXq5DxigIXjfBzQVhcYCaabaWtFh1uhdbVHo6oPSplK9qQ2PaiNUtYS3bCuse4Oa+mueK45g8eG78ulltYeojpVhTu6U+OPEhztZx5kSIsSDkRkRzFSSO1g4WTAQAlDJJcC0ErquxZCWMPjy3jb1i41nDqBUepdUob35HaFvOXAsXBeC+jptV9ZJx79zM2tJGdgxvKkPRv5lX1b6ctkdnuTadpGO/aTuCN2qGRMEEQFhyW3t9lg5LB0ntaoTbbyySljcZNNStZcjNx8JxN3HrJ3ZnLYN1lgyd6AIAgCAIAgCAIAgCAIAgCAIAgCAIAgCA6qimY+2s0G2YO8HnB2tPSEB0dzyM8CTWHkyZ9geMx1u1kBrMXwynqB/i6QONra4bxnY1zBxg67BdIVZw+l4NJQjLeiJVnBZQTE9zzvjd5Ic2QDra7ljtcpUL+ot6TOErSD3bDrpOCajhsampe7ouyFp6M7u9TlmfSE39KwYjZwW/aSvB8Do6a3ctJyhlrlliP+SblEejdRZ1qk/qZIjShHcjc8VK7wniMc0YufxvGY6mg9K5G5209Ixly1vKO1xJc49bnXJ7SgO9AEAQBAEAQBAEAQBAEAQBAEAQBAEAQBAEAQBAEAQEa05/Ij737CgMbQfwpO395yAlyAIAgCAIAgCAIAgCAIAgCA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73" y="5254150"/>
            <a:ext cx="1453142" cy="7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Can you figure out the translations of these cognates?</a:t>
            </a:r>
            <a:endParaRPr lang="en-GB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44693"/>
              </p:ext>
            </p:extLst>
          </p:nvPr>
        </p:nvGraphicFramePr>
        <p:xfrm>
          <a:off x="1187624" y="1628796"/>
          <a:ext cx="6552728" cy="5029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único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unique, only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maravilloso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marvellous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interesante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interesting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perfecto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perfect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tranquilo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calm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estúpido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stupid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imposible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impossible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diferencia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difference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entretenido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entertaining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espléndido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splendid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famoso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famous</a:t>
                      </a:r>
                      <a:endParaRPr lang="en-GB" sz="2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flipH="1">
            <a:off x="4499992" y="1628800"/>
            <a:ext cx="3312368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5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Which one is wrong?</a:t>
            </a:r>
            <a:endParaRPr lang="en-GB" sz="4800" dirty="0"/>
          </a:p>
        </p:txBody>
      </p:sp>
      <p:sp>
        <p:nvSpPr>
          <p:cNvPr id="2" name="Rectangle 1"/>
          <p:cNvSpPr/>
          <p:nvPr/>
        </p:nvSpPr>
        <p:spPr>
          <a:xfrm>
            <a:off x="2195736" y="1814831"/>
            <a:ext cx="51125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VERDE</a:t>
            </a:r>
          </a:p>
          <a:p>
            <a:pPr algn="ctr"/>
            <a:r>
              <a:rPr lang="en-US" sz="72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ROJO</a:t>
            </a:r>
          </a:p>
          <a:p>
            <a:pPr algn="ctr"/>
            <a:r>
              <a:rPr lang="en-US" sz="7200" b="1" cap="none" spc="0" dirty="0" smtClean="0">
                <a:ln w="12700">
                  <a:noFill/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AZUL</a:t>
            </a:r>
          </a:p>
          <a:p>
            <a:pPr algn="ctr"/>
            <a:r>
              <a:rPr lang="en-US" sz="72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AMARILLO</a:t>
            </a:r>
            <a:endParaRPr lang="en-US" sz="7200" b="1" cap="none" spc="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6" descr="C:\Users\Danni\AppData\Local\Microsoft\Windows\Temporary Internet Files\Content.IE5\GN3R2XBJ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537533" cy="5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Danni\AppData\Local\Microsoft\Windows\Temporary Internet Files\Content.IE5\GN3R2XBJ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299464"/>
            <a:ext cx="537533" cy="5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Danni\AppData\Local\Microsoft\Windows\Temporary Internet Files\Content.IE5\GN3R2XBJ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537533" cy="5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6948264" y="5373216"/>
            <a:ext cx="720080" cy="720080"/>
          </a:xfrm>
          <a:prstGeom prst="mathMultiply">
            <a:avLst>
              <a:gd name="adj1" fmla="val 1783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up the translations</a:t>
            </a:r>
            <a:endParaRPr lang="en-GB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68640"/>
              </p:ext>
            </p:extLst>
          </p:nvPr>
        </p:nvGraphicFramePr>
        <p:xfrm>
          <a:off x="1187624" y="1628796"/>
          <a:ext cx="6552728" cy="5029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algodón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leather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cristal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cotton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cuero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paper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lana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glass/crystal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madera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wool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oro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plastic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papel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fabric/cloth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plástico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gold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vidrio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silk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seda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glass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tela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wood</a:t>
                      </a:r>
                      <a:endParaRPr lang="en-GB" sz="22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53627"/>
              </p:ext>
            </p:extLst>
          </p:nvPr>
        </p:nvGraphicFramePr>
        <p:xfrm>
          <a:off x="1187624" y="1628800"/>
          <a:ext cx="6552728" cy="5029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algodón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cotton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cristal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crystal/glass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cuero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leather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lana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wool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madera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wood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oro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gold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papel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paper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plástico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plastic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vidrio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glass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seda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silk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tela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fabric/cloth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is this person asking?</a:t>
            </a:r>
            <a:endParaRPr lang="en-GB" sz="4800" dirty="0"/>
          </a:p>
        </p:txBody>
      </p:sp>
      <p:pic>
        <p:nvPicPr>
          <p:cNvPr id="3074" name="Picture 2" descr="C:\Users\Danni\AppData\Local\Microsoft\Windows\Temporary Internet Files\Content.IE5\GN3R2XBJ\MP9004227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1855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39552" y="2708920"/>
            <a:ext cx="3456384" cy="1440160"/>
          </a:xfrm>
          <a:prstGeom prst="wedgeRoundRectCallout">
            <a:avLst>
              <a:gd name="adj1" fmla="val 82356"/>
              <a:gd name="adj2" fmla="val -857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+mj-lt"/>
              </a:rPr>
              <a:t>¿</a:t>
            </a:r>
            <a:r>
              <a:rPr lang="en-GB" sz="3600" dirty="0" err="1" smtClean="0">
                <a:latin typeface="+mj-lt"/>
              </a:rPr>
              <a:t>Qué</a:t>
            </a:r>
            <a:r>
              <a:rPr lang="en-GB" sz="3600" dirty="0" smtClean="0">
                <a:latin typeface="+mj-lt"/>
              </a:rPr>
              <a:t> </a:t>
            </a:r>
            <a:r>
              <a:rPr lang="en-GB" sz="3600" dirty="0" err="1" smtClean="0">
                <a:latin typeface="+mj-lt"/>
              </a:rPr>
              <a:t>hora</a:t>
            </a:r>
            <a:r>
              <a:rPr lang="en-GB" sz="3600" dirty="0" smtClean="0">
                <a:latin typeface="+mj-lt"/>
              </a:rPr>
              <a:t> </a:t>
            </a:r>
            <a:r>
              <a:rPr lang="en-GB" sz="3600" dirty="0" err="1" smtClean="0">
                <a:latin typeface="+mj-lt"/>
              </a:rPr>
              <a:t>es</a:t>
            </a:r>
            <a:r>
              <a:rPr lang="en-GB" sz="3600" dirty="0">
                <a:latin typeface="+mj-lt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192" y="6508550"/>
            <a:ext cx="285731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What time is it?</a:t>
            </a:r>
          </a:p>
        </p:txBody>
      </p:sp>
    </p:spTree>
    <p:extLst>
      <p:ext uri="{BB962C8B-B14F-4D97-AF65-F5344CB8AC3E}">
        <p14:creationId xmlns:p14="http://schemas.microsoft.com/office/powerpoint/2010/main" val="30544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up the translations</a:t>
            </a:r>
            <a:endParaRPr lang="en-GB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38564"/>
              </p:ext>
            </p:extLst>
          </p:nvPr>
        </p:nvGraphicFramePr>
        <p:xfrm>
          <a:off x="1187624" y="1628796"/>
          <a:ext cx="6552728" cy="5029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mucho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empty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lleno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a</a:t>
                      </a:r>
                      <a:r>
                        <a:rPr lang="en-GB" sz="2200" b="0" baseline="0" dirty="0" smtClean="0"/>
                        <a:t> can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suficiente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full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mitad</a:t>
                      </a:r>
                      <a:r>
                        <a:rPr lang="en-GB" sz="2400" b="1" dirty="0" smtClean="0"/>
                        <a:t>/</a:t>
                      </a:r>
                      <a:r>
                        <a:rPr lang="en-GB" sz="2400" b="1" dirty="0" err="1" smtClean="0"/>
                        <a:t>medio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small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talla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fat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una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lata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enough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una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caja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a lot of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peque</a:t>
                      </a:r>
                      <a:r>
                        <a:rPr lang="en-GB" sz="2400" b="1" dirty="0" err="1" smtClean="0">
                          <a:latin typeface="Calibri"/>
                        </a:rPr>
                        <a:t>ño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a bag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vacío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a box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una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bolsa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height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gordo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half</a:t>
                      </a:r>
                      <a:endParaRPr lang="en-GB" sz="22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20891"/>
              </p:ext>
            </p:extLst>
          </p:nvPr>
        </p:nvGraphicFramePr>
        <p:xfrm>
          <a:off x="1187624" y="1628800"/>
          <a:ext cx="655272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mucho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a lot of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lleno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full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suficiente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enough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mitad</a:t>
                      </a:r>
                      <a:r>
                        <a:rPr lang="en-GB" sz="2400" dirty="0" smtClean="0"/>
                        <a:t>/</a:t>
                      </a:r>
                      <a:r>
                        <a:rPr lang="en-GB" sz="2400" dirty="0" err="1" smtClean="0"/>
                        <a:t>medio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half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talla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height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una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lata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a can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una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caja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a box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pequeño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small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vacío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empty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una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bolsa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a bag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gordo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fat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9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the images to the Spanish seasons</a:t>
            </a:r>
            <a:endParaRPr lang="en-GB" sz="4800" dirty="0"/>
          </a:p>
        </p:txBody>
      </p:sp>
      <p:sp>
        <p:nvSpPr>
          <p:cNvPr id="2" name="Rectangle 1"/>
          <p:cNvSpPr/>
          <p:nvPr/>
        </p:nvSpPr>
        <p:spPr>
          <a:xfrm>
            <a:off x="683568" y="1916832"/>
            <a:ext cx="51125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Otoño</a:t>
            </a:r>
            <a:endParaRPr lang="en-US" sz="72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en-US" sz="7200" b="1" cap="none" spc="0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Verano</a:t>
            </a:r>
            <a:endParaRPr lang="en-US" sz="7200" b="1" cap="none" spc="0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en-US" sz="72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Primavera</a:t>
            </a:r>
          </a:p>
          <a:p>
            <a:r>
              <a:rPr lang="en-US" sz="7200" b="1" cap="none" spc="0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Invierno</a:t>
            </a:r>
            <a:endParaRPr lang="en-US" sz="7200" b="1" cap="none" spc="0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1656184" cy="14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08" y="5171295"/>
            <a:ext cx="1452805" cy="14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nni\AppData\Local\Microsoft\Windows\Temporary Internet Files\Content.IE5\GN3R2XBJ\MC9003702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77" y="2739427"/>
            <a:ext cx="1446020" cy="14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anni\AppData\Local\Microsoft\Windows\Temporary Internet Files\Content.IE5\95BE1G35\MC90002248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1512168" cy="14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635896" y="3645024"/>
            <a:ext cx="383811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39852" y="2621555"/>
            <a:ext cx="2412268" cy="156461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44008" y="2996952"/>
            <a:ext cx="910947" cy="18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051" idx="1"/>
          </p:cNvCxnSpPr>
          <p:nvPr/>
        </p:nvCxnSpPr>
        <p:spPr>
          <a:xfrm>
            <a:off x="4026648" y="5887853"/>
            <a:ext cx="3492060" cy="80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3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nni\AppData\Local\Microsoft\Windows\Temporary Internet Files\Content.IE5\95BE1G35\MP900439294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9" b="20987"/>
          <a:stretch/>
        </p:blipFill>
        <p:spPr bwMode="auto">
          <a:xfrm>
            <a:off x="4382045" y="1916832"/>
            <a:ext cx="3416486" cy="35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When is Pedro’s birthday?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6654" y="5182506"/>
            <a:ext cx="3672408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May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April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December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32241" y="6222242"/>
            <a:ext cx="24052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C) December</a:t>
            </a:r>
          </a:p>
          <a:p>
            <a:r>
              <a:rPr lang="en-GB" dirty="0" err="1" smtClean="0"/>
              <a:t>Nací</a:t>
            </a:r>
            <a:r>
              <a:rPr lang="en-GB" dirty="0" smtClean="0"/>
              <a:t> = I was born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564" y="1916832"/>
            <a:ext cx="3960440" cy="2962513"/>
          </a:xfrm>
          <a:prstGeom prst="wedgeRoundRectCallout">
            <a:avLst>
              <a:gd name="adj1" fmla="val 64628"/>
              <a:gd name="adj2" fmla="val 86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omic Sans MS" panose="030F0702030302020204" pitchFamily="66" charset="0"/>
              </a:rPr>
              <a:t>Hola</a:t>
            </a:r>
            <a:r>
              <a:rPr lang="en-GB" sz="2800" dirty="0" smtClean="0">
                <a:latin typeface="Comic Sans MS" panose="030F0702030302020204" pitchFamily="66" charset="0"/>
              </a:rPr>
              <a:t>. </a:t>
            </a:r>
            <a:r>
              <a:rPr lang="en-GB" sz="2800" dirty="0" err="1" smtClean="0">
                <a:latin typeface="Comic Sans MS" panose="030F0702030302020204" pitchFamily="66" charset="0"/>
              </a:rPr>
              <a:t>Yo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nací</a:t>
            </a:r>
            <a:r>
              <a:rPr lang="en-GB" sz="2800" dirty="0" smtClean="0">
                <a:latin typeface="Comic Sans MS" panose="030F0702030302020204" pitchFamily="66" charset="0"/>
              </a:rPr>
              <a:t> el </a:t>
            </a:r>
            <a:r>
              <a:rPr lang="en-GB" sz="2800" dirty="0" err="1" smtClean="0">
                <a:latin typeface="Comic Sans MS" panose="030F0702030302020204" pitchFamily="66" charset="0"/>
              </a:rPr>
              <a:t>tres</a:t>
            </a:r>
            <a:r>
              <a:rPr lang="en-GB" sz="2800" dirty="0" smtClean="0">
                <a:latin typeface="Comic Sans MS" panose="030F0702030302020204" pitchFamily="66" charset="0"/>
              </a:rPr>
              <a:t> de </a:t>
            </a:r>
            <a:r>
              <a:rPr lang="en-GB" sz="2800" dirty="0" err="1" smtClean="0">
                <a:latin typeface="Comic Sans MS" panose="030F0702030302020204" pitchFamily="66" charset="0"/>
              </a:rPr>
              <a:t>diciembre</a:t>
            </a:r>
            <a:r>
              <a:rPr lang="en-GB" sz="2800" dirty="0" smtClean="0">
                <a:latin typeface="Comic Sans MS" panose="030F0702030302020204" pitchFamily="66" charset="0"/>
              </a:rPr>
              <a:t> en </a:t>
            </a:r>
            <a:r>
              <a:rPr lang="en-GB" sz="2800" dirty="0" err="1" smtClean="0">
                <a:latin typeface="Comic Sans MS" panose="030F0702030302020204" pitchFamily="66" charset="0"/>
              </a:rPr>
              <a:t>Edimburgo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pero</a:t>
            </a:r>
            <a:r>
              <a:rPr lang="en-GB" sz="2800" dirty="0" smtClean="0">
                <a:latin typeface="Comic Sans MS" panose="030F0702030302020204" pitchFamily="66" charset="0"/>
              </a:rPr>
              <a:t> mi </a:t>
            </a:r>
            <a:r>
              <a:rPr lang="en-GB" sz="2800" dirty="0" err="1" smtClean="0">
                <a:latin typeface="Comic Sans MS" panose="030F0702030302020204" pitchFamily="66" charset="0"/>
              </a:rPr>
              <a:t>hermana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nació</a:t>
            </a:r>
            <a:r>
              <a:rPr lang="en-GB" sz="2800" dirty="0" smtClean="0">
                <a:latin typeface="Comic Sans MS" panose="030F0702030302020204" pitchFamily="66" charset="0"/>
              </a:rPr>
              <a:t> el </a:t>
            </a:r>
            <a:r>
              <a:rPr lang="en-GB" sz="2800" dirty="0" err="1" smtClean="0">
                <a:latin typeface="Comic Sans MS" panose="030F0702030302020204" pitchFamily="66" charset="0"/>
              </a:rPr>
              <a:t>catorce</a:t>
            </a:r>
            <a:r>
              <a:rPr lang="en-GB" sz="2800" dirty="0" smtClean="0">
                <a:latin typeface="Comic Sans MS" panose="030F0702030302020204" pitchFamily="66" charset="0"/>
              </a:rPr>
              <a:t> de mayo en Madrid.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up the translations</a:t>
            </a:r>
            <a:endParaRPr lang="en-GB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42958"/>
              </p:ext>
            </p:extLst>
          </p:nvPr>
        </p:nvGraphicFramePr>
        <p:xfrm>
          <a:off x="1187624" y="1628796"/>
          <a:ext cx="6552728" cy="5029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abierto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necessary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abrir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free (of charge)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cerrado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engaged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cerrar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to open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gratis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forbidden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libre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open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necesario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free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ocupado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access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prohibido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closed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permitir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to permit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acceso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to close</a:t>
                      </a:r>
                      <a:endParaRPr lang="en-GB" sz="22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434213"/>
              </p:ext>
            </p:extLst>
          </p:nvPr>
        </p:nvGraphicFramePr>
        <p:xfrm>
          <a:off x="1187624" y="1628800"/>
          <a:ext cx="655272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abierto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open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abrir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to open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cerrado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closed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cerrar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to close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gratis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free of charge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libre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free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necesario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necessary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ocupado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engaged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prohibido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prohibited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permitir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to permit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acceso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access</a:t>
                      </a:r>
                      <a:endParaRPr lang="en-GB" sz="2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5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/>
              <a:t>¿</a:t>
            </a:r>
            <a:r>
              <a:rPr lang="en-GB" sz="4800" dirty="0" err="1"/>
              <a:t>Qué</a:t>
            </a:r>
            <a:r>
              <a:rPr lang="en-GB" sz="4800" dirty="0"/>
              <a:t> </a:t>
            </a:r>
            <a:r>
              <a:rPr lang="en-GB" sz="4800" dirty="0" err="1"/>
              <a:t>hora</a:t>
            </a:r>
            <a:r>
              <a:rPr lang="en-GB" sz="4800" dirty="0"/>
              <a:t> </a:t>
            </a:r>
            <a:r>
              <a:rPr lang="en-GB" sz="4800" dirty="0" err="1"/>
              <a:t>es</a:t>
            </a:r>
            <a:r>
              <a:rPr lang="en-GB" sz="4800" dirty="0"/>
              <a:t>?</a:t>
            </a:r>
            <a:br>
              <a:rPr lang="en-GB" sz="4800" dirty="0"/>
            </a:br>
            <a:r>
              <a:rPr lang="en-GB" sz="3600" i="1" dirty="0" smtClean="0"/>
              <a:t>What time is it?</a:t>
            </a:r>
            <a:endParaRPr lang="en-GB" sz="3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215493" y="2092204"/>
            <a:ext cx="473277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Son </a:t>
            </a:r>
            <a:r>
              <a:rPr lang="en-GB" sz="3200" b="1" dirty="0" err="1" smtClean="0"/>
              <a:t>las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cinco</a:t>
            </a:r>
            <a:r>
              <a:rPr lang="en-GB" sz="3200" b="1" dirty="0" smtClean="0"/>
              <a:t> y </a:t>
            </a:r>
            <a:r>
              <a:rPr lang="en-GB" sz="3200" b="1" dirty="0" err="1" smtClean="0"/>
              <a:t>cuarto</a:t>
            </a:r>
            <a:r>
              <a:rPr lang="en-GB" sz="3200" b="1" dirty="0" smtClean="0"/>
              <a:t>.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2829379"/>
            <a:ext cx="4752528" cy="584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Son </a:t>
            </a:r>
            <a:r>
              <a:rPr lang="en-GB" sz="3200" b="1" dirty="0" err="1" smtClean="0"/>
              <a:t>las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seis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menos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cuarto</a:t>
            </a:r>
            <a:r>
              <a:rPr lang="en-GB" sz="3200" b="1" dirty="0" smtClean="0"/>
              <a:t>.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3573014"/>
            <a:ext cx="475252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/>
              <a:t>Es</a:t>
            </a:r>
            <a:r>
              <a:rPr lang="en-GB" sz="3200" b="1" dirty="0" smtClean="0"/>
              <a:t> la </a:t>
            </a:r>
            <a:r>
              <a:rPr lang="en-GB" sz="3200" b="1" dirty="0" err="1" smtClean="0"/>
              <a:t>una</a:t>
            </a:r>
            <a:r>
              <a:rPr lang="en-GB" sz="3200" b="1" dirty="0" smtClean="0"/>
              <a:t>.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4328327"/>
            <a:ext cx="4752528" cy="584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/>
              <a:t>Es</a:t>
            </a:r>
            <a:r>
              <a:rPr lang="en-GB" sz="3200" b="1" dirty="0" smtClean="0"/>
              <a:t> el </a:t>
            </a:r>
            <a:r>
              <a:rPr lang="en-GB" sz="3200" b="1" dirty="0" err="1" smtClean="0"/>
              <a:t>mediodía</a:t>
            </a:r>
            <a:r>
              <a:rPr lang="en-GB" sz="3200" b="1" dirty="0" smtClean="0"/>
              <a:t>.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5085182"/>
            <a:ext cx="475252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Son </a:t>
            </a:r>
            <a:r>
              <a:rPr lang="en-GB" sz="3200" b="1" dirty="0" err="1" smtClean="0"/>
              <a:t>las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seis</a:t>
            </a:r>
            <a:r>
              <a:rPr lang="en-GB" sz="3200" b="1" dirty="0" smtClean="0"/>
              <a:t> y media.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15493" y="5949278"/>
            <a:ext cx="4752528" cy="584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Son </a:t>
            </a:r>
            <a:r>
              <a:rPr lang="en-GB" sz="3200" b="1" dirty="0" err="1" smtClean="0"/>
              <a:t>las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diez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menos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veinte</a:t>
            </a:r>
            <a:r>
              <a:rPr lang="en-GB" sz="3200" b="1" dirty="0" smtClean="0"/>
              <a:t>.</a:t>
            </a:r>
            <a:endParaRPr lang="en-GB" sz="3200" b="1" dirty="0"/>
          </a:p>
        </p:txBody>
      </p:sp>
      <p:pic>
        <p:nvPicPr>
          <p:cNvPr id="4098" name="Picture 2" descr="http://etc.usf.edu/clipart/33900/33909/nclock-05-15_33909_l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65939"/>
            <a:ext cx="1016823" cy="10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yoginiontheloose.files.wordpress.com/2012/08/5-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4" y="4026486"/>
            <a:ext cx="1009881" cy="8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ic.freepik.com/free-photo/digital-clock-12-00-clip-art_4155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026" y="1922484"/>
            <a:ext cx="1933426" cy="9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bigmouthbarry.com/wp-content/uploads/2013/04/digital_clock_1_00_clip_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11599"/>
            <a:ext cx="1933426" cy="9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etc.usf.edu/clipart/34100/34174/nclock-09-40_34174_sm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7" y="2271022"/>
            <a:ext cx="1116713" cy="111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3.amazonaws.com/rapgenius/filepicker%2FqN8mAuiEQCi0aweGfJWq_nclock-06-30_33984_md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772" y="3535155"/>
            <a:ext cx="1156379" cy="9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up the opposites</a:t>
            </a:r>
            <a:endParaRPr lang="en-GB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95225"/>
              </p:ext>
            </p:extLst>
          </p:nvPr>
        </p:nvGraphicFramePr>
        <p:xfrm>
          <a:off x="1187624" y="1628796"/>
          <a:ext cx="6552728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abierto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vacío</a:t>
                      </a:r>
                      <a:endParaRPr lang="en-GB" sz="24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seco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peque</a:t>
                      </a:r>
                      <a:r>
                        <a:rPr lang="en-GB" sz="2400" b="1" dirty="0" err="1" smtClean="0">
                          <a:latin typeface="Calibri"/>
                        </a:rPr>
                        <a:t>ño</a:t>
                      </a:r>
                      <a:endParaRPr lang="en-GB" sz="24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sucio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asqueroso</a:t>
                      </a:r>
                      <a:endParaRPr lang="en-GB" sz="24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grande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delgado</a:t>
                      </a:r>
                      <a:endParaRPr lang="en-GB" sz="24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rico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inteligente</a:t>
                      </a:r>
                      <a:endParaRPr lang="en-GB" sz="24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guapo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limpio</a:t>
                      </a:r>
                      <a:endParaRPr lang="en-GB" sz="24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estúpido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mojado</a:t>
                      </a:r>
                      <a:endParaRPr lang="en-GB" sz="24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lleno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frío</a:t>
                      </a:r>
                      <a:endParaRPr lang="en-GB" sz="24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caliente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feo</a:t>
                      </a:r>
                      <a:endParaRPr lang="en-GB" sz="24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gordo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cerrado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360280"/>
              </p:ext>
            </p:extLst>
          </p:nvPr>
        </p:nvGraphicFramePr>
        <p:xfrm>
          <a:off x="1187624" y="1628800"/>
          <a:ext cx="6552728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abierto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cerrado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seco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mojado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sucio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limpio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grande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peque</a:t>
                      </a:r>
                      <a:r>
                        <a:rPr lang="en-GB" sz="2400" b="1" dirty="0" err="1" smtClean="0">
                          <a:latin typeface="Calibri"/>
                        </a:rPr>
                        <a:t>ño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rico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asqueroso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guapo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feo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estúpido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inteligente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lleno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vacío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caliente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frío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gordo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delgado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3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260648"/>
            <a:ext cx="6228184" cy="5616624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600" dirty="0" smtClean="0"/>
              <a:t>Scan this for games to help you learn ‘General Vocabulary’ </a:t>
            </a:r>
            <a:endParaRPr lang="en-GB" sz="6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2496666" cy="2454374"/>
          </a:xfrm>
          <a:prstGeom prst="rect">
            <a:avLst/>
          </a:prstGeom>
          <a:ln w="76200" cmpd="thickThin">
            <a:solidFill>
              <a:schemeClr val="accent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6950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Can you figure out the translations of these cognates?</a:t>
            </a:r>
            <a:endParaRPr lang="en-GB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84151"/>
              </p:ext>
            </p:extLst>
          </p:nvPr>
        </p:nvGraphicFramePr>
        <p:xfrm>
          <a:off x="1187624" y="1628796"/>
          <a:ext cx="6552728" cy="5029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aceptable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acceptable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desventaja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disadvantage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diferente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different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difícil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difficult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económico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economical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especial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special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fascinante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fascinating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favorito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favourite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importante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important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moderno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modern</a:t>
                      </a:r>
                      <a:endParaRPr lang="en-GB" sz="2200" b="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típico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 smtClean="0"/>
                        <a:t>typical</a:t>
                      </a:r>
                      <a:endParaRPr lang="en-GB" sz="2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99992" y="1628800"/>
            <a:ext cx="352839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8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When do these people say their birthdays are?</a:t>
            </a:r>
            <a:endParaRPr lang="en-GB" sz="4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70851"/>
              </p:ext>
            </p:extLst>
          </p:nvPr>
        </p:nvGraphicFramePr>
        <p:xfrm>
          <a:off x="5796136" y="2420888"/>
          <a:ext cx="3071664" cy="331236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35832"/>
                <a:gridCol w="1535832"/>
              </a:tblGrid>
              <a:tr h="9188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January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April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August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9784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November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2423175"/>
            <a:ext cx="475252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Mi</a:t>
            </a:r>
            <a:r>
              <a:rPr lang="en-GB" sz="2000" dirty="0" smtClean="0"/>
              <a:t> </a:t>
            </a:r>
            <a:r>
              <a:rPr lang="en-GB" sz="2000" dirty="0" err="1" smtClean="0"/>
              <a:t>cumplea</a:t>
            </a:r>
            <a:r>
              <a:rPr lang="en-GB" sz="2000" dirty="0" err="1" smtClean="0">
                <a:latin typeface="Calibri"/>
              </a:rPr>
              <a:t>ños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es</a:t>
            </a:r>
            <a:r>
              <a:rPr lang="en-GB" sz="2000" dirty="0" smtClean="0">
                <a:latin typeface="Calibri"/>
              </a:rPr>
              <a:t> el </a:t>
            </a:r>
            <a:r>
              <a:rPr lang="en-GB" sz="2000" dirty="0" err="1" smtClean="0">
                <a:latin typeface="Calibri"/>
              </a:rPr>
              <a:t>cinco</a:t>
            </a:r>
            <a:r>
              <a:rPr lang="en-GB" sz="2000" dirty="0" smtClean="0">
                <a:latin typeface="Calibri"/>
              </a:rPr>
              <a:t> de </a:t>
            </a:r>
            <a:r>
              <a:rPr lang="en-GB" sz="2000" dirty="0" err="1" smtClean="0">
                <a:latin typeface="Calibri"/>
              </a:rPr>
              <a:t>abril</a:t>
            </a:r>
            <a:r>
              <a:rPr lang="en-GB" sz="2000" dirty="0" smtClean="0">
                <a:latin typeface="Calibri"/>
              </a:rPr>
              <a:t> y </a:t>
            </a:r>
            <a:r>
              <a:rPr lang="en-GB" sz="2000" dirty="0" err="1" smtClean="0">
                <a:latin typeface="Calibri"/>
              </a:rPr>
              <a:t>tengo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doce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años</a:t>
            </a:r>
            <a:r>
              <a:rPr lang="en-GB" sz="2000" dirty="0" smtClean="0">
                <a:latin typeface="Calibri"/>
              </a:rPr>
              <a:t>.			</a:t>
            </a:r>
            <a:r>
              <a:rPr lang="en-GB" sz="2000" b="1" i="1" dirty="0" smtClean="0">
                <a:latin typeface="Calibri"/>
              </a:rPr>
              <a:t>- Maria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283461"/>
            <a:ext cx="475252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Mi</a:t>
            </a:r>
            <a:r>
              <a:rPr lang="en-GB" sz="2000" dirty="0" smtClean="0"/>
              <a:t> </a:t>
            </a:r>
            <a:r>
              <a:rPr lang="en-GB" sz="2000" dirty="0" err="1" smtClean="0"/>
              <a:t>cumplea</a:t>
            </a:r>
            <a:r>
              <a:rPr lang="en-GB" sz="2000" dirty="0" err="1" smtClean="0">
                <a:latin typeface="Calibri"/>
              </a:rPr>
              <a:t>ños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es</a:t>
            </a:r>
            <a:r>
              <a:rPr lang="en-GB" sz="2000" dirty="0" smtClean="0">
                <a:latin typeface="Calibri"/>
              </a:rPr>
              <a:t> el </a:t>
            </a:r>
            <a:r>
              <a:rPr lang="en-GB" sz="2000" dirty="0" err="1" smtClean="0">
                <a:latin typeface="Calibri"/>
              </a:rPr>
              <a:t>ocho</a:t>
            </a:r>
            <a:r>
              <a:rPr lang="en-GB" sz="2000" dirty="0" smtClean="0">
                <a:latin typeface="Calibri"/>
              </a:rPr>
              <a:t> de </a:t>
            </a:r>
            <a:r>
              <a:rPr lang="en-GB" sz="2000" dirty="0" err="1" smtClean="0">
                <a:latin typeface="Calibri"/>
              </a:rPr>
              <a:t>noviembre</a:t>
            </a:r>
            <a:r>
              <a:rPr lang="en-GB" sz="2000" dirty="0" smtClean="0">
                <a:latin typeface="Calibri"/>
              </a:rPr>
              <a:t> y </a:t>
            </a:r>
            <a:r>
              <a:rPr lang="en-GB" sz="2000" dirty="0" err="1" smtClean="0">
                <a:latin typeface="Calibri"/>
              </a:rPr>
              <a:t>tengo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dieciseis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años</a:t>
            </a:r>
            <a:r>
              <a:rPr lang="en-GB" sz="2000" dirty="0" smtClean="0">
                <a:latin typeface="Calibri"/>
              </a:rPr>
              <a:t>.		</a:t>
            </a:r>
            <a:r>
              <a:rPr lang="en-GB" sz="2000" b="1" i="1" dirty="0" smtClean="0">
                <a:latin typeface="Calibri"/>
              </a:rPr>
              <a:t>- Pablo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015463"/>
            <a:ext cx="475252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Mi</a:t>
            </a:r>
            <a:r>
              <a:rPr lang="en-GB" sz="2000" dirty="0" smtClean="0"/>
              <a:t> </a:t>
            </a:r>
            <a:r>
              <a:rPr lang="en-GB" sz="2000" dirty="0" err="1" smtClean="0"/>
              <a:t>cumplea</a:t>
            </a:r>
            <a:r>
              <a:rPr lang="en-GB" sz="2000" dirty="0" err="1" smtClean="0">
                <a:latin typeface="Calibri"/>
              </a:rPr>
              <a:t>ños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es</a:t>
            </a:r>
            <a:r>
              <a:rPr lang="en-GB" sz="2000" dirty="0" smtClean="0">
                <a:latin typeface="Calibri"/>
              </a:rPr>
              <a:t> el </a:t>
            </a:r>
            <a:r>
              <a:rPr lang="en-GB" sz="2000" dirty="0" err="1" smtClean="0">
                <a:latin typeface="Calibri"/>
              </a:rPr>
              <a:t>siete</a:t>
            </a:r>
            <a:r>
              <a:rPr lang="en-GB" sz="2000" dirty="0" smtClean="0">
                <a:latin typeface="Calibri"/>
              </a:rPr>
              <a:t> de </a:t>
            </a:r>
            <a:r>
              <a:rPr lang="en-GB" sz="2000" dirty="0" err="1" smtClean="0">
                <a:latin typeface="Calibri"/>
              </a:rPr>
              <a:t>agosto</a:t>
            </a:r>
            <a:r>
              <a:rPr lang="en-GB" sz="2000" dirty="0" smtClean="0">
                <a:latin typeface="Calibri"/>
              </a:rPr>
              <a:t>  y </a:t>
            </a:r>
            <a:r>
              <a:rPr lang="en-GB" sz="2000" dirty="0" err="1" smtClean="0">
                <a:latin typeface="Calibri"/>
              </a:rPr>
              <a:t>tengo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ocho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años</a:t>
            </a:r>
            <a:r>
              <a:rPr lang="en-GB" sz="2000" dirty="0" smtClean="0">
                <a:latin typeface="Calibri"/>
              </a:rPr>
              <a:t>.			</a:t>
            </a:r>
            <a:r>
              <a:rPr lang="en-GB" sz="2000" b="1" i="1" dirty="0" smtClean="0">
                <a:latin typeface="Calibri"/>
              </a:rPr>
              <a:t>- David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151367"/>
            <a:ext cx="475252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err="1" smtClean="0"/>
              <a:t>Mi</a:t>
            </a:r>
            <a:r>
              <a:rPr lang="en-GB" sz="2000" dirty="0" smtClean="0"/>
              <a:t> </a:t>
            </a:r>
            <a:r>
              <a:rPr lang="en-GB" sz="2000" dirty="0" err="1" smtClean="0"/>
              <a:t>cumplea</a:t>
            </a:r>
            <a:r>
              <a:rPr lang="en-GB" sz="2000" dirty="0" err="1" smtClean="0">
                <a:latin typeface="Calibri"/>
              </a:rPr>
              <a:t>ños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es</a:t>
            </a:r>
            <a:r>
              <a:rPr lang="en-GB" sz="2000" dirty="0" smtClean="0">
                <a:latin typeface="Calibri"/>
              </a:rPr>
              <a:t> el dos de </a:t>
            </a:r>
            <a:r>
              <a:rPr lang="en-GB" sz="2000" dirty="0" err="1" smtClean="0">
                <a:latin typeface="Calibri"/>
              </a:rPr>
              <a:t>enero</a:t>
            </a:r>
            <a:r>
              <a:rPr lang="en-GB" sz="2000" dirty="0" smtClean="0">
                <a:latin typeface="Calibri"/>
              </a:rPr>
              <a:t> y </a:t>
            </a:r>
            <a:r>
              <a:rPr lang="en-GB" sz="2000" dirty="0" err="1" smtClean="0">
                <a:latin typeface="Calibri"/>
              </a:rPr>
              <a:t>tengo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veinte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err="1" smtClean="0">
                <a:latin typeface="Calibri"/>
              </a:rPr>
              <a:t>años</a:t>
            </a:r>
            <a:r>
              <a:rPr lang="en-GB" sz="2000" dirty="0" smtClean="0">
                <a:latin typeface="Calibri"/>
              </a:rPr>
              <a:t>.			</a:t>
            </a:r>
            <a:r>
              <a:rPr lang="en-GB" sz="2000" b="1" i="1" dirty="0" smtClean="0">
                <a:latin typeface="Calibri"/>
              </a:rPr>
              <a:t>- Belen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4788" y="2682449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Belen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494673" y="3521674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Maria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473737" y="4320644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David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464788" y="5184740"/>
            <a:ext cx="12241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Pablo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1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year was Bea born?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6654" y="5182506"/>
            <a:ext cx="3672408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1989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1999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1998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32241" y="6222242"/>
            <a:ext cx="240525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A) 1989</a:t>
            </a:r>
          </a:p>
          <a:p>
            <a:r>
              <a:rPr lang="en-GB" dirty="0" err="1" smtClean="0"/>
              <a:t>Nací</a:t>
            </a:r>
            <a:r>
              <a:rPr lang="en-GB" dirty="0" smtClean="0"/>
              <a:t> = I was born</a:t>
            </a:r>
          </a:p>
        </p:txBody>
      </p:sp>
      <p:pic>
        <p:nvPicPr>
          <p:cNvPr id="2050" name="Picture 2" descr="C:\Users\Danni\AppData\Local\Microsoft\Windows\Temporary Internet Files\Content.IE5\ESSQ3LKS\MP90044648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39" y="1916832"/>
            <a:ext cx="2502024" cy="29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8083" y="2256220"/>
            <a:ext cx="3960440" cy="2009061"/>
          </a:xfrm>
          <a:prstGeom prst="wedgeRoundRectCallout">
            <a:avLst>
              <a:gd name="adj1" fmla="val 64628"/>
              <a:gd name="adj2" fmla="val 86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omic Sans MS" panose="030F0702030302020204" pitchFamily="66" charset="0"/>
              </a:rPr>
              <a:t>Yo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nací</a:t>
            </a:r>
            <a:r>
              <a:rPr lang="en-GB" sz="2800" dirty="0" smtClean="0">
                <a:latin typeface="Comic Sans MS" panose="030F0702030302020204" pitchFamily="66" charset="0"/>
              </a:rPr>
              <a:t> en mil </a:t>
            </a:r>
            <a:r>
              <a:rPr lang="en-GB" sz="2800" dirty="0" err="1" smtClean="0">
                <a:latin typeface="Comic Sans MS" panose="030F0702030302020204" pitchFamily="66" charset="0"/>
              </a:rPr>
              <a:t>novecientos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ochenta</a:t>
            </a:r>
            <a:r>
              <a:rPr lang="en-GB" sz="2800" dirty="0" smtClean="0">
                <a:latin typeface="Comic Sans MS" panose="030F0702030302020204" pitchFamily="66" charset="0"/>
              </a:rPr>
              <a:t> y </a:t>
            </a:r>
            <a:r>
              <a:rPr lang="en-GB" sz="2800" dirty="0" err="1" smtClean="0">
                <a:latin typeface="Comic Sans MS" panose="030F0702030302020204" pitchFamily="66" charset="0"/>
              </a:rPr>
              <a:t>nueve</a:t>
            </a:r>
            <a:r>
              <a:rPr lang="en-GB" sz="2800" dirty="0" smtClean="0">
                <a:latin typeface="Comic Sans MS" panose="030F0702030302020204" pitchFamily="66" charset="0"/>
              </a:rPr>
              <a:t> y </a:t>
            </a:r>
            <a:r>
              <a:rPr lang="en-GB" sz="2800" dirty="0" err="1" smtClean="0">
                <a:latin typeface="Comic Sans MS" panose="030F0702030302020204" pitchFamily="66" charset="0"/>
              </a:rPr>
              <a:t>tengo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veinticuatro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años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up the translations</a:t>
            </a:r>
            <a:endParaRPr lang="en-GB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75200"/>
              </p:ext>
            </p:extLst>
          </p:nvPr>
        </p:nvGraphicFramePr>
        <p:xfrm>
          <a:off x="1187624" y="1628796"/>
          <a:ext cx="6552728" cy="5229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cuando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therefore/so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donde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and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y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however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pero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where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sin embargo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also, too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mientras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furthermore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como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but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así</a:t>
                      </a:r>
                      <a:r>
                        <a:rPr lang="en-GB" sz="2200" dirty="0" smtClean="0"/>
                        <a:t> </a:t>
                      </a:r>
                      <a:r>
                        <a:rPr lang="en-GB" sz="2200" dirty="0" err="1" smtClean="0"/>
                        <a:t>que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when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si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as, since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ya</a:t>
                      </a:r>
                      <a:r>
                        <a:rPr lang="en-GB" sz="2200" dirty="0" smtClean="0"/>
                        <a:t> (</a:t>
                      </a:r>
                      <a:r>
                        <a:rPr lang="en-GB" sz="2200" dirty="0" err="1" smtClean="0"/>
                        <a:t>que</a:t>
                      </a:r>
                      <a:r>
                        <a:rPr lang="en-GB" sz="2200" dirty="0" smtClean="0"/>
                        <a:t>)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if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además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whereas</a:t>
                      </a:r>
                      <a:endParaRPr lang="en-GB" sz="2200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también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since</a:t>
                      </a:r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29185"/>
              </p:ext>
            </p:extLst>
          </p:nvPr>
        </p:nvGraphicFramePr>
        <p:xfrm>
          <a:off x="1187624" y="1610111"/>
          <a:ext cx="6552728" cy="5229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cuando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when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donde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where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y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and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pero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but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sin embargo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however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mientras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whereas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como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as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así</a:t>
                      </a:r>
                      <a:r>
                        <a:rPr lang="en-GB" sz="2200" dirty="0" smtClean="0"/>
                        <a:t> </a:t>
                      </a:r>
                      <a:r>
                        <a:rPr lang="en-GB" sz="2200" dirty="0" err="1" smtClean="0"/>
                        <a:t>que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therefore, so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si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if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ya</a:t>
                      </a:r>
                      <a:r>
                        <a:rPr lang="en-GB" sz="2200" dirty="0" smtClean="0"/>
                        <a:t> (</a:t>
                      </a:r>
                      <a:r>
                        <a:rPr lang="en-GB" sz="2200" dirty="0" err="1" smtClean="0"/>
                        <a:t>que</a:t>
                      </a:r>
                      <a:r>
                        <a:rPr lang="en-GB" sz="2200" dirty="0" smtClean="0"/>
                        <a:t>)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since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además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furthermore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r>
                        <a:rPr lang="en-GB" sz="2200" dirty="0" err="1" smtClean="0"/>
                        <a:t>también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also,</a:t>
                      </a:r>
                      <a:r>
                        <a:rPr lang="en-GB" sz="2200" baseline="0" dirty="0" smtClean="0"/>
                        <a:t> too</a:t>
                      </a:r>
                      <a:endParaRPr lang="en-GB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7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day is it on the image?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6654" y="5182506"/>
            <a:ext cx="3672408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Monday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Friday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Sunday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52247" y="6508550"/>
            <a:ext cx="24052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B) Friday</a:t>
            </a:r>
          </a:p>
        </p:txBody>
      </p:sp>
      <p:pic>
        <p:nvPicPr>
          <p:cNvPr id="13314" name="Picture 2" descr="Imagenes Graciosas de bebés - Ya es Viernes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62" y="1988840"/>
            <a:ext cx="409783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Match up the translations</a:t>
            </a:r>
            <a:endParaRPr lang="en-GB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183779"/>
              </p:ext>
            </p:extLst>
          </p:nvPr>
        </p:nvGraphicFramePr>
        <p:xfrm>
          <a:off x="1187624" y="1628796"/>
          <a:ext cx="6552728" cy="5229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con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never</a:t>
                      </a:r>
                      <a:endParaRPr lang="en-GB" sz="20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sin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until</a:t>
                      </a:r>
                      <a:endParaRPr lang="en-GB" sz="20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nunca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except</a:t>
                      </a:r>
                      <a:endParaRPr lang="en-GB" sz="20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siempre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however</a:t>
                      </a:r>
                      <a:endParaRPr lang="en-GB" sz="20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solamente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without</a:t>
                      </a:r>
                      <a:endParaRPr lang="en-GB" sz="20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hasta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everyone</a:t>
                      </a:r>
                      <a:endParaRPr lang="en-GB" sz="20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todo</a:t>
                      </a:r>
                      <a:r>
                        <a:rPr lang="en-GB" sz="2000" b="1" baseline="0" dirty="0" smtClean="0"/>
                        <a:t> el </a:t>
                      </a:r>
                      <a:r>
                        <a:rPr lang="en-GB" sz="2000" b="1" baseline="0" dirty="0" err="1" smtClean="0"/>
                        <a:t>mundo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because of</a:t>
                      </a:r>
                      <a:endParaRPr lang="en-GB" sz="20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salvo/</a:t>
                      </a:r>
                      <a:r>
                        <a:rPr lang="en-GB" sz="2000" b="1" dirty="0" err="1" smtClean="0"/>
                        <a:t>excepto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although</a:t>
                      </a:r>
                      <a:endParaRPr lang="en-GB" sz="20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a </a:t>
                      </a:r>
                      <a:r>
                        <a:rPr lang="en-GB" sz="2000" b="1" dirty="0" err="1" smtClean="0"/>
                        <a:t>causa</a:t>
                      </a:r>
                      <a:r>
                        <a:rPr lang="en-GB" sz="2000" b="1" dirty="0" smtClean="0"/>
                        <a:t> de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so, therefore</a:t>
                      </a:r>
                      <a:endParaRPr lang="en-GB" sz="20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sin embargo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with</a:t>
                      </a:r>
                      <a:endParaRPr lang="en-GB" sz="20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así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que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always</a:t>
                      </a:r>
                      <a:endParaRPr lang="en-GB" sz="2000" b="1" dirty="0"/>
                    </a:p>
                  </a:txBody>
                  <a:tcPr/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aunque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only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075329"/>
              </p:ext>
            </p:extLst>
          </p:nvPr>
        </p:nvGraphicFramePr>
        <p:xfrm>
          <a:off x="1187624" y="1628796"/>
          <a:ext cx="6552728" cy="52292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76364"/>
                <a:gridCol w="3276364"/>
              </a:tblGrid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con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with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sin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without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nunca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never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siempre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always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solamente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only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hasta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until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todo</a:t>
                      </a:r>
                      <a:r>
                        <a:rPr lang="en-GB" sz="2000" b="1" baseline="0" dirty="0" smtClean="0"/>
                        <a:t> el </a:t>
                      </a:r>
                      <a:r>
                        <a:rPr lang="en-GB" sz="2000" b="1" baseline="0" dirty="0" err="1" smtClean="0"/>
                        <a:t>mundo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everyone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salvo/</a:t>
                      </a:r>
                      <a:r>
                        <a:rPr lang="en-GB" sz="2000" b="1" dirty="0" err="1" smtClean="0"/>
                        <a:t>excepto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except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a </a:t>
                      </a:r>
                      <a:r>
                        <a:rPr lang="en-GB" sz="2000" b="1" dirty="0" err="1" smtClean="0"/>
                        <a:t>causa</a:t>
                      </a:r>
                      <a:r>
                        <a:rPr lang="en-GB" sz="2000" b="1" dirty="0" smtClean="0"/>
                        <a:t> de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because of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sin embargo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however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así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que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so, therefore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576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aunque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although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7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GCSE SPANISH PPT\c16794f85205d1f664b0f102771a6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83784"/>
            <a:ext cx="4628519" cy="462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dirty="0" smtClean="0"/>
              <a:t>What does the card say?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293096"/>
            <a:ext cx="3672408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Get well soon!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Good luck!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 smtClean="0"/>
              <a:t>Happy birthday!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6508550"/>
            <a:ext cx="372140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ANSWER: C) Happy birthday!</a:t>
            </a:r>
          </a:p>
        </p:txBody>
      </p:sp>
    </p:spTree>
    <p:extLst>
      <p:ext uri="{BB962C8B-B14F-4D97-AF65-F5344CB8AC3E}">
        <p14:creationId xmlns:p14="http://schemas.microsoft.com/office/powerpoint/2010/main" val="25053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852</Words>
  <Application>Microsoft Office PowerPoint</Application>
  <PresentationFormat>On-screen Show (4:3)</PresentationFormat>
  <Paragraphs>448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When is Pedro’s birthday?</vt:lpstr>
      <vt:lpstr>Can you figure out the translations of these cognates?</vt:lpstr>
      <vt:lpstr>When do these people say their birthdays are?</vt:lpstr>
      <vt:lpstr>What year was Bea born?</vt:lpstr>
      <vt:lpstr>Match up the translations</vt:lpstr>
      <vt:lpstr>What day is it on the image?</vt:lpstr>
      <vt:lpstr>Match up the translations</vt:lpstr>
      <vt:lpstr>What does the card say?</vt:lpstr>
      <vt:lpstr>Match up the translations</vt:lpstr>
      <vt:lpstr>What day is it on the image?</vt:lpstr>
      <vt:lpstr>What day is it on the image?</vt:lpstr>
      <vt:lpstr>PowerPoint Presentation</vt:lpstr>
      <vt:lpstr>Can you figure out the translations of these cognates?</vt:lpstr>
      <vt:lpstr>Which one is wrong?</vt:lpstr>
      <vt:lpstr>Match up the translations</vt:lpstr>
      <vt:lpstr>What is this person asking?</vt:lpstr>
      <vt:lpstr>Match up the translations</vt:lpstr>
      <vt:lpstr>Match the images to the Spanish seasons</vt:lpstr>
      <vt:lpstr>Match up the translations</vt:lpstr>
      <vt:lpstr>¿Qué hora es? What time is it?</vt:lpstr>
      <vt:lpstr>Match up the opposites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you most likely to see this sign?</dc:title>
  <dc:creator>Danni</dc:creator>
  <cp:lastModifiedBy>Danni</cp:lastModifiedBy>
  <cp:revision>34</cp:revision>
  <dcterms:created xsi:type="dcterms:W3CDTF">2014-05-26T08:33:46Z</dcterms:created>
  <dcterms:modified xsi:type="dcterms:W3CDTF">2014-05-28T21:20:33Z</dcterms:modified>
</cp:coreProperties>
</file>