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CEB3C-4EA9-410E-B868-531E707F2DE3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88D4E-94C2-4051-BB07-BF355831B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3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056-0C1C-4158-A9D0-11FBD6A911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3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07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81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4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56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88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4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45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5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4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08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F50E2-09DF-46A6-ADD7-A8DAD1C58A1F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C435-DB93-417E-906B-4751FA924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1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dreference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dreference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620688"/>
            <a:ext cx="8796843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AQA Spanish GCSE</a:t>
            </a:r>
          </a:p>
          <a:p>
            <a:pPr algn="ctr"/>
            <a:r>
              <a:rPr lang="en-US" sz="60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Grammar</a:t>
            </a:r>
            <a:endParaRPr lang="en-US" sz="80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-1" y="3501008"/>
            <a:ext cx="8976355" cy="2826306"/>
          </a:xfrm>
          <a:prstGeom prst="round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GB" sz="3200" b="1" dirty="0" smtClean="0"/>
              <a:t>Objectives: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GB" sz="3200" b="1" dirty="0" smtClean="0"/>
              <a:t>To develop reading skills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GB" sz="3200" b="1" dirty="0" smtClean="0"/>
              <a:t>To develop understanding of key grammar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GB" sz="3200" b="1" dirty="0" smtClean="0"/>
              <a:t>To develop knowledge of vocabulary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GB" sz="3200" b="1" dirty="0" smtClean="0"/>
              <a:t>To enhance memory skills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342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Translate these present tense phrases using the grid in your books or the Independent Learning Folder to help you. 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66019"/>
              </p:ext>
            </p:extLst>
          </p:nvPr>
        </p:nvGraphicFramePr>
        <p:xfrm>
          <a:off x="341007" y="2132856"/>
          <a:ext cx="8551472" cy="4480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5736"/>
                <a:gridCol w="4275736"/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TO</a:t>
                      </a:r>
                      <a:r>
                        <a:rPr lang="en-GB" sz="3600" baseline="0" dirty="0" smtClean="0"/>
                        <a:t> SPEAK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HABLAR</a:t>
                      </a:r>
                      <a:endParaRPr lang="en-GB" sz="360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I speak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err="1" smtClean="0"/>
                        <a:t>hablo</a:t>
                      </a:r>
                      <a:endParaRPr lang="en-GB" sz="360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You (singular) speak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He/she/it</a:t>
                      </a:r>
                      <a:r>
                        <a:rPr lang="en-GB" sz="3600" baseline="0" dirty="0" smtClean="0"/>
                        <a:t> speaks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We speak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You (plural)</a:t>
                      </a:r>
                      <a:r>
                        <a:rPr lang="en-GB" sz="3600" baseline="0" dirty="0" smtClean="0"/>
                        <a:t> speak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They speak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0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Translate these present tense phrases using the grid in your books or the Independent Learning Folder to help you. 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04877"/>
              </p:ext>
            </p:extLst>
          </p:nvPr>
        </p:nvGraphicFramePr>
        <p:xfrm>
          <a:off x="341007" y="2132856"/>
          <a:ext cx="8551472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75736"/>
                <a:gridCol w="4275736"/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TO</a:t>
                      </a:r>
                      <a:r>
                        <a:rPr lang="en-GB" sz="3600" baseline="0" dirty="0" smtClean="0"/>
                        <a:t> DANCE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BAILAR</a:t>
                      </a:r>
                      <a:endParaRPr lang="en-GB" sz="360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I dance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err="1" smtClean="0"/>
                        <a:t>bailo</a:t>
                      </a:r>
                      <a:endParaRPr lang="en-GB" sz="360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You (singular) dance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He/she/it</a:t>
                      </a:r>
                      <a:r>
                        <a:rPr lang="en-GB" sz="3600" baseline="0" dirty="0" smtClean="0"/>
                        <a:t> dances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We dance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You (plural)</a:t>
                      </a:r>
                      <a:r>
                        <a:rPr lang="en-GB" sz="3600" baseline="0" dirty="0" smtClean="0"/>
                        <a:t> dance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They dance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0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Translate these present tense phrases using the grid in your books or the Independent Learning Folder to help you. 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93380"/>
              </p:ext>
            </p:extLst>
          </p:nvPr>
        </p:nvGraphicFramePr>
        <p:xfrm>
          <a:off x="341007" y="2132856"/>
          <a:ext cx="8551472" cy="448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75736"/>
                <a:gridCol w="4275736"/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TO</a:t>
                      </a:r>
                      <a:r>
                        <a:rPr lang="en-GB" sz="3600" baseline="0" dirty="0" smtClean="0"/>
                        <a:t> EAT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COMER</a:t>
                      </a:r>
                      <a:endParaRPr lang="en-GB" sz="360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I eat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err="1" smtClean="0"/>
                        <a:t>como</a:t>
                      </a:r>
                      <a:endParaRPr lang="en-GB" sz="36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You (singular) </a:t>
                      </a:r>
                      <a:r>
                        <a:rPr lang="en-GB" sz="3600" dirty="0" smtClean="0"/>
                        <a:t>eat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He/she/it</a:t>
                      </a:r>
                      <a:r>
                        <a:rPr lang="en-GB" sz="3600" baseline="0" dirty="0" smtClean="0"/>
                        <a:t> </a:t>
                      </a:r>
                      <a:r>
                        <a:rPr lang="en-GB" sz="3600" dirty="0" smtClean="0"/>
                        <a:t>eats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We </a:t>
                      </a:r>
                      <a:r>
                        <a:rPr lang="en-GB" sz="3600" dirty="0" smtClean="0"/>
                        <a:t>eat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You (plural)</a:t>
                      </a:r>
                      <a:r>
                        <a:rPr lang="en-GB" sz="3600" baseline="0" dirty="0" smtClean="0"/>
                        <a:t> </a:t>
                      </a:r>
                      <a:r>
                        <a:rPr lang="en-GB" sz="3600" dirty="0" smtClean="0"/>
                        <a:t>eat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They </a:t>
                      </a:r>
                      <a:r>
                        <a:rPr lang="en-GB" sz="3600" dirty="0" smtClean="0"/>
                        <a:t>eat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8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Translate these present tense phrases using the grid in your books or the Independent Learning Folder to help you. 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578129"/>
              </p:ext>
            </p:extLst>
          </p:nvPr>
        </p:nvGraphicFramePr>
        <p:xfrm>
          <a:off x="341007" y="2132856"/>
          <a:ext cx="8551472" cy="448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75736"/>
                <a:gridCol w="4275736"/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TO</a:t>
                      </a:r>
                      <a:r>
                        <a:rPr lang="en-GB" sz="3600" baseline="0" dirty="0" smtClean="0"/>
                        <a:t> LIVE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VIVIR</a:t>
                      </a:r>
                      <a:endParaRPr lang="en-GB" sz="360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I live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viv</a:t>
                      </a:r>
                      <a:r>
                        <a:rPr lang="en-GB" sz="3600" b="1" dirty="0" smtClean="0"/>
                        <a:t>o</a:t>
                      </a:r>
                      <a:endParaRPr lang="en-GB" sz="36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You (singular) </a:t>
                      </a:r>
                      <a:r>
                        <a:rPr lang="en-GB" sz="3600" dirty="0" smtClean="0"/>
                        <a:t>live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He/she/it</a:t>
                      </a:r>
                      <a:r>
                        <a:rPr lang="en-GB" sz="3600" baseline="0" dirty="0" smtClean="0"/>
                        <a:t> </a:t>
                      </a:r>
                      <a:r>
                        <a:rPr lang="en-GB" sz="3600" dirty="0" smtClean="0"/>
                        <a:t>lives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We </a:t>
                      </a:r>
                      <a:r>
                        <a:rPr lang="en-GB" sz="3600" dirty="0" smtClean="0"/>
                        <a:t>live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You (plural) </a:t>
                      </a:r>
                      <a:r>
                        <a:rPr lang="en-GB" sz="3600" dirty="0" smtClean="0"/>
                        <a:t>live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They </a:t>
                      </a:r>
                      <a:r>
                        <a:rPr lang="en-GB" sz="3600" dirty="0" smtClean="0"/>
                        <a:t>live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2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464231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Match up the translations of these </a:t>
            </a:r>
            <a:r>
              <a:rPr lang="en-GB" sz="4000" b="1" dirty="0" smtClean="0"/>
              <a:t>irregular present tense verbs</a:t>
            </a:r>
            <a:endParaRPr lang="en-GB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669939"/>
              </p:ext>
            </p:extLst>
          </p:nvPr>
        </p:nvGraphicFramePr>
        <p:xfrm>
          <a:off x="341007" y="2132856"/>
          <a:ext cx="8551472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75736"/>
                <a:gridCol w="4275736"/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tengo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give</a:t>
                      </a:r>
                      <a:endParaRPr lang="en-GB" sz="36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voy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know (a person)</a:t>
                      </a:r>
                      <a:endParaRPr lang="en-GB" sz="36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conozco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bring</a:t>
                      </a:r>
                      <a:endParaRPr lang="en-GB" sz="36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traigo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go out</a:t>
                      </a:r>
                      <a:endParaRPr lang="en-GB" sz="36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doy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have</a:t>
                      </a:r>
                      <a:endParaRPr lang="en-GB" sz="36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sé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go</a:t>
                      </a:r>
                      <a:endParaRPr lang="en-GB" sz="36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salgo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know</a:t>
                      </a:r>
                      <a:endParaRPr lang="en-GB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030149"/>
              </p:ext>
            </p:extLst>
          </p:nvPr>
        </p:nvGraphicFramePr>
        <p:xfrm>
          <a:off x="359799" y="2132856"/>
          <a:ext cx="8551472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75736"/>
                <a:gridCol w="4275736"/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tengo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have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voy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go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conozco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know (a</a:t>
                      </a:r>
                      <a:r>
                        <a:rPr lang="en-GB" sz="3600" b="1" baseline="0" dirty="0" smtClean="0"/>
                        <a:t> person)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traigo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bring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doy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give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sé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know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err="1" smtClean="0"/>
                        <a:t>salgo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I go out</a:t>
                      </a:r>
                      <a:endParaRPr lang="en-GB" sz="36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6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If you want to make a verb negative (to say I don’t do something) you just put ‘no’ in front of it. Copy, complete and translate these phrases.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74465"/>
              </p:ext>
            </p:extLst>
          </p:nvPr>
        </p:nvGraphicFramePr>
        <p:xfrm>
          <a:off x="341007" y="2132856"/>
          <a:ext cx="8551472" cy="4480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275736"/>
                <a:gridCol w="4275736"/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no</a:t>
                      </a:r>
                      <a:r>
                        <a:rPr lang="en-GB" sz="3600" b="1" baseline="0" dirty="0" smtClean="0"/>
                        <a:t> </a:t>
                      </a:r>
                      <a:r>
                        <a:rPr lang="en-GB" sz="3600" b="0" baseline="0" dirty="0" err="1" smtClean="0"/>
                        <a:t>tengo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I </a:t>
                      </a:r>
                      <a:r>
                        <a:rPr lang="en-GB" sz="3600" b="1" dirty="0" smtClean="0"/>
                        <a:t>don’t </a:t>
                      </a:r>
                      <a:r>
                        <a:rPr lang="en-GB" sz="3600" b="0" dirty="0" smtClean="0"/>
                        <a:t>have</a:t>
                      </a:r>
                      <a:endParaRPr lang="en-GB" sz="3600" b="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 vivo</a:t>
                      </a:r>
                      <a:endParaRPr lang="en-GB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 </a:t>
                      </a:r>
                      <a:r>
                        <a:rPr lang="en-GB" sz="3600" b="0" dirty="0" err="1" smtClean="0"/>
                        <a:t>hablo</a:t>
                      </a:r>
                      <a:endParaRPr lang="en-GB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 </a:t>
                      </a:r>
                      <a:r>
                        <a:rPr lang="en-GB" sz="3600" b="0" dirty="0" err="1" smtClean="0"/>
                        <a:t>como</a:t>
                      </a:r>
                      <a:endParaRPr lang="en-GB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 </a:t>
                      </a:r>
                      <a:r>
                        <a:rPr lang="en-GB" sz="3600" b="0" dirty="0" err="1" smtClean="0"/>
                        <a:t>estudio</a:t>
                      </a:r>
                      <a:endParaRPr lang="en-GB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 </a:t>
                      </a:r>
                      <a:r>
                        <a:rPr lang="en-GB" sz="3600" b="0" dirty="0" err="1" smtClean="0"/>
                        <a:t>trabajo</a:t>
                      </a:r>
                      <a:endParaRPr lang="en-GB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 </a:t>
                      </a:r>
                      <a:r>
                        <a:rPr lang="en-GB" sz="3600" b="0" dirty="0" err="1" smtClean="0"/>
                        <a:t>sé</a:t>
                      </a:r>
                      <a:endParaRPr lang="en-GB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2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532334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If you are talking about something singular you say ‘me </a:t>
            </a:r>
            <a:r>
              <a:rPr lang="en-GB" sz="2800" dirty="0" err="1" smtClean="0"/>
              <a:t>gusta</a:t>
            </a:r>
            <a:r>
              <a:rPr lang="en-GB" sz="2800" dirty="0" smtClean="0"/>
              <a:t>’ but if it is something plural you say ‘me </a:t>
            </a:r>
            <a:r>
              <a:rPr lang="en-GB" sz="2800" dirty="0" err="1" smtClean="0"/>
              <a:t>gustan</a:t>
            </a:r>
            <a:r>
              <a:rPr lang="en-GB" sz="2800" dirty="0" smtClean="0"/>
              <a:t>’. Fill in the gaps with the correct phrase.</a:t>
            </a:r>
            <a:endParaRPr lang="en-GB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83806"/>
              </p:ext>
            </p:extLst>
          </p:nvPr>
        </p:nvGraphicFramePr>
        <p:xfrm>
          <a:off x="341006" y="2132856"/>
          <a:ext cx="8407457" cy="4480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07457"/>
              </a:tblGrid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Me </a:t>
                      </a:r>
                      <a:r>
                        <a:rPr lang="en-GB" sz="3600" b="1" dirty="0" err="1" smtClean="0"/>
                        <a:t>gustan</a:t>
                      </a:r>
                      <a:r>
                        <a:rPr lang="en-GB" sz="3600" b="1" dirty="0" smtClean="0"/>
                        <a:t> </a:t>
                      </a:r>
                      <a:r>
                        <a:rPr lang="en-GB" sz="3600" b="0" dirty="0" err="1" smtClean="0"/>
                        <a:t>las</a:t>
                      </a:r>
                      <a:r>
                        <a:rPr lang="en-GB" sz="3600" b="0" dirty="0" smtClean="0"/>
                        <a:t> </a:t>
                      </a:r>
                      <a:r>
                        <a:rPr lang="en-GB" sz="3600" b="0" dirty="0" err="1" smtClean="0"/>
                        <a:t>salchichas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 chocolate.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</a:t>
                      </a:r>
                      <a:r>
                        <a:rPr lang="en-GB" sz="3600" b="1" dirty="0" smtClean="0"/>
                        <a:t> </a:t>
                      </a:r>
                      <a:r>
                        <a:rPr lang="en-GB" sz="3600" b="0" dirty="0" err="1" smtClean="0"/>
                        <a:t>libros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smtClean="0"/>
                        <a:t>el </a:t>
                      </a:r>
                      <a:r>
                        <a:rPr lang="en-GB" sz="3600" b="0" dirty="0" err="1" smtClean="0"/>
                        <a:t>tenis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err="1" smtClean="0"/>
                        <a:t>Francia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err="1" smtClean="0"/>
                        <a:t>galletas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err="1" smtClean="0"/>
                        <a:t>jugar</a:t>
                      </a:r>
                      <a:r>
                        <a:rPr lang="en-GB" sz="3600" b="0" dirty="0" smtClean="0"/>
                        <a:t> al </a:t>
                      </a:r>
                      <a:r>
                        <a:rPr lang="en-GB" sz="3600" b="0" dirty="0" err="1" smtClean="0"/>
                        <a:t>fútbol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6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2009061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Add the correct </a:t>
            </a:r>
            <a:r>
              <a:rPr lang="en-GB" sz="2800" b="1" dirty="0" smtClean="0"/>
              <a:t>definite article (form of ‘the’ – el/la/los/</a:t>
            </a:r>
            <a:r>
              <a:rPr lang="en-GB" sz="2800" b="1" dirty="0" err="1" smtClean="0"/>
              <a:t>las</a:t>
            </a:r>
            <a:r>
              <a:rPr lang="en-GB" sz="2800" b="1" dirty="0" smtClean="0"/>
              <a:t>) </a:t>
            </a:r>
            <a:r>
              <a:rPr lang="en-GB" sz="2800" dirty="0" smtClean="0"/>
              <a:t>for each of these nouns. Use a dictionary  or </a:t>
            </a:r>
            <a:r>
              <a:rPr lang="en-GB" sz="2800" dirty="0" smtClean="0">
                <a:hlinkClick r:id="rId2"/>
              </a:rPr>
              <a:t>www.wordreference.com</a:t>
            </a:r>
            <a:r>
              <a:rPr lang="en-GB" sz="2800" dirty="0" smtClean="0"/>
              <a:t> to find out if they are masculine or feminine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1014"/>
              </p:ext>
            </p:extLst>
          </p:nvPr>
        </p:nvGraphicFramePr>
        <p:xfrm>
          <a:off x="1560004" y="2420888"/>
          <a:ext cx="6252356" cy="4145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26178"/>
                <a:gridCol w="3126178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el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0" baseline="0" dirty="0" err="1" smtClean="0"/>
                        <a:t>libro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</a:t>
                      </a:r>
                      <a:r>
                        <a:rPr lang="en-GB" sz="2800" b="0" dirty="0" smtClean="0"/>
                        <a:t>book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día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day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casa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house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casas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houses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libros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books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mesa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table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ciudad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city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salón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living room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95422"/>
              </p:ext>
            </p:extLst>
          </p:nvPr>
        </p:nvGraphicFramePr>
        <p:xfrm>
          <a:off x="1475656" y="2420888"/>
          <a:ext cx="6396372" cy="4145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98186"/>
                <a:gridCol w="3198186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el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0" baseline="0" dirty="0" err="1" smtClean="0"/>
                        <a:t>libro</a:t>
                      </a:r>
                      <a:endParaRPr lang="en-GB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</a:t>
                      </a:r>
                      <a:r>
                        <a:rPr lang="en-GB" sz="2800" b="0" dirty="0" smtClean="0"/>
                        <a:t>book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el </a:t>
                      </a:r>
                      <a:r>
                        <a:rPr lang="en-GB" sz="2800" dirty="0" err="1" smtClean="0"/>
                        <a:t>día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day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 casa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house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las</a:t>
                      </a:r>
                      <a:r>
                        <a:rPr lang="en-GB" sz="2800" dirty="0" smtClean="0"/>
                        <a:t> casas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houses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los </a:t>
                      </a:r>
                      <a:r>
                        <a:rPr lang="en-GB" sz="2800" dirty="0" err="1" smtClean="0"/>
                        <a:t>libros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books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 mesa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table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 ciudad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city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el </a:t>
                      </a:r>
                      <a:r>
                        <a:rPr lang="en-GB" sz="2800" dirty="0" err="1" smtClean="0"/>
                        <a:t>salón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living room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37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2009061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Add the correct </a:t>
            </a:r>
            <a:r>
              <a:rPr lang="en-GB" sz="2800" b="1" dirty="0" smtClean="0"/>
              <a:t>indefinite article (form of ‘a/an/some’ – un/</a:t>
            </a:r>
            <a:r>
              <a:rPr lang="en-GB" sz="2800" b="1" dirty="0" err="1" smtClean="0"/>
              <a:t>una</a:t>
            </a:r>
            <a:r>
              <a:rPr lang="en-GB" sz="2800" b="1" dirty="0" smtClean="0"/>
              <a:t>/</a:t>
            </a:r>
            <a:r>
              <a:rPr lang="en-GB" sz="2800" b="1" dirty="0" err="1" smtClean="0"/>
              <a:t>unos</a:t>
            </a:r>
            <a:r>
              <a:rPr lang="en-GB" sz="2800" b="1" dirty="0" smtClean="0"/>
              <a:t>/</a:t>
            </a:r>
            <a:r>
              <a:rPr lang="en-GB" sz="2800" b="1" dirty="0" err="1" smtClean="0"/>
              <a:t>unas</a:t>
            </a:r>
            <a:r>
              <a:rPr lang="en-GB" sz="2800" b="1" dirty="0" smtClean="0"/>
              <a:t>) </a:t>
            </a:r>
            <a:r>
              <a:rPr lang="en-GB" sz="2800" dirty="0" smtClean="0"/>
              <a:t>for each of these nouns. Use a dictionary  or </a:t>
            </a:r>
            <a:r>
              <a:rPr lang="en-GB" sz="2800" dirty="0" smtClean="0">
                <a:hlinkClick r:id="rId2"/>
              </a:rPr>
              <a:t>www.wordreference.com</a:t>
            </a:r>
            <a:r>
              <a:rPr lang="en-GB" sz="2800" dirty="0" smtClean="0"/>
              <a:t> to find out if they are masculine or feminine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63237"/>
              </p:ext>
            </p:extLst>
          </p:nvPr>
        </p:nvGraphicFramePr>
        <p:xfrm>
          <a:off x="1560004" y="2420888"/>
          <a:ext cx="6252356" cy="4145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26178"/>
                <a:gridCol w="3126178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un </a:t>
                      </a:r>
                      <a:r>
                        <a:rPr lang="en-GB" sz="2800" b="0" dirty="0" err="1" smtClean="0"/>
                        <a:t>libro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0" baseline="0" dirty="0" smtClean="0"/>
                        <a:t>book</a:t>
                      </a:r>
                      <a:endParaRPr lang="en-GB" sz="2800" b="1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casa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house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casas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houses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día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day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grupo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group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galletas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biscuits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manzana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an apple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manzanas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apples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831004"/>
              </p:ext>
            </p:extLst>
          </p:nvPr>
        </p:nvGraphicFramePr>
        <p:xfrm>
          <a:off x="1475656" y="2420888"/>
          <a:ext cx="6396372" cy="4145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98186"/>
                <a:gridCol w="3198186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un </a:t>
                      </a:r>
                      <a:r>
                        <a:rPr lang="en-GB" sz="2800" b="0" dirty="0" err="1" smtClean="0"/>
                        <a:t>libro</a:t>
                      </a:r>
                      <a:endParaRPr lang="en-GB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0" baseline="0" dirty="0" smtClean="0"/>
                        <a:t>book</a:t>
                      </a:r>
                      <a:endParaRPr lang="en-GB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dirty="0" smtClean="0"/>
                        <a:t>casa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house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unas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dirty="0" smtClean="0"/>
                        <a:t>casas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houses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un </a:t>
                      </a:r>
                      <a:r>
                        <a:rPr lang="en-GB" sz="2800" dirty="0" err="1" smtClean="0"/>
                        <a:t>día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day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un </a:t>
                      </a:r>
                      <a:r>
                        <a:rPr lang="en-GB" sz="2800" dirty="0" err="1" smtClean="0"/>
                        <a:t>grupo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group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galletas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biscuits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dirty="0" err="1" smtClean="0"/>
                        <a:t>manzana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an apple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manzanas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apples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78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1564"/>
            <a:ext cx="8784976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Copy and complete the grid with the correct adjective endings. These are adjectives with normally end in -o</a:t>
            </a:r>
            <a:endParaRPr lang="en-GB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174305"/>
              </p:ext>
            </p:extLst>
          </p:nvPr>
        </p:nvGraphicFramePr>
        <p:xfrm>
          <a:off x="-1" y="1988839"/>
          <a:ext cx="9144000" cy="4853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adjective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masc. singular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fem. singular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masc. plural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fem.</a:t>
                      </a:r>
                      <a:r>
                        <a:rPr lang="en-GB" sz="2400" baseline="0" dirty="0" smtClean="0"/>
                        <a:t> plural</a:t>
                      </a:r>
                      <a:endParaRPr lang="en-GB" sz="2400" dirty="0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tall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alt</a:t>
                      </a:r>
                      <a:r>
                        <a:rPr lang="en-GB" sz="2800" b="1" dirty="0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alt</a:t>
                      </a:r>
                      <a:r>
                        <a:rPr lang="en-GB" sz="2800" b="1" dirty="0" err="1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alt</a:t>
                      </a:r>
                      <a:r>
                        <a:rPr lang="en-GB" sz="2800" b="1" dirty="0" smtClean="0"/>
                        <a:t>os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alt</a:t>
                      </a:r>
                      <a:r>
                        <a:rPr lang="en-GB" sz="2800" b="1" dirty="0" err="1" smtClean="0"/>
                        <a:t>as</a:t>
                      </a:r>
                      <a:endParaRPr lang="en-GB" sz="2800" dirty="0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short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baj</a:t>
                      </a:r>
                      <a:r>
                        <a:rPr lang="en-GB" sz="2800" b="1" dirty="0" err="1" smtClean="0"/>
                        <a:t>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baj</a:t>
                      </a:r>
                      <a:r>
                        <a:rPr lang="en-GB" sz="2800" b="1" dirty="0" err="1" smtClean="0"/>
                        <a:t>os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delicious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delicios</a:t>
                      </a:r>
                      <a:r>
                        <a:rPr lang="en-GB" sz="2800" b="1" dirty="0" err="1" smtClean="0"/>
                        <a:t>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delicios</a:t>
                      </a:r>
                      <a:r>
                        <a:rPr lang="en-GB" sz="2800" b="1" dirty="0" err="1" smtClean="0"/>
                        <a:t>as</a:t>
                      </a:r>
                      <a:endParaRPr lang="en-GB" sz="2800" dirty="0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ugly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fe</a:t>
                      </a:r>
                      <a:r>
                        <a:rPr lang="en-GB" sz="2800" b="1" dirty="0" err="1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good looking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guap</a:t>
                      </a:r>
                      <a:r>
                        <a:rPr lang="en-GB" sz="2800" b="1" dirty="0" err="1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61721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funny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gracios</a:t>
                      </a:r>
                      <a:r>
                        <a:rPr lang="en-GB" sz="2800" b="1" dirty="0" err="1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6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80191"/>
              </p:ext>
            </p:extLst>
          </p:nvPr>
        </p:nvGraphicFramePr>
        <p:xfrm>
          <a:off x="-2" y="1988839"/>
          <a:ext cx="9144000" cy="48691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4581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adjective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masc. singular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fem. singular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masc. plural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fem.</a:t>
                      </a:r>
                      <a:r>
                        <a:rPr lang="en-GB" sz="2400" baseline="0" dirty="0" smtClean="0"/>
                        <a:t> plural</a:t>
                      </a:r>
                      <a:endParaRPr lang="en-GB" sz="24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big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grande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grande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grandes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grandes</a:t>
                      </a:r>
                      <a:endParaRPr lang="en-GB" sz="28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intelligent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inteligente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kind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amable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7093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interesting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interesantes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108593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impatient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impacientes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16632"/>
            <a:ext cx="8928992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Copy and complete the grid with the correct adjective endings. These are adjectives with normally end in -e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67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2511"/>
              </p:ext>
            </p:extLst>
          </p:nvPr>
        </p:nvGraphicFramePr>
        <p:xfrm>
          <a:off x="-13856" y="1916831"/>
          <a:ext cx="9157855" cy="49411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1571"/>
                <a:gridCol w="1831571"/>
                <a:gridCol w="1831571"/>
                <a:gridCol w="1831571"/>
                <a:gridCol w="1831571"/>
              </a:tblGrid>
              <a:tr h="123530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adjective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masc. singular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fem. singular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masc. plural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fem.</a:t>
                      </a:r>
                      <a:r>
                        <a:rPr lang="en-GB" sz="2400" baseline="0" dirty="0" smtClean="0"/>
                        <a:t> plural</a:t>
                      </a:r>
                      <a:endParaRPr lang="en-GB" sz="2400" dirty="0"/>
                    </a:p>
                  </a:txBody>
                  <a:tcPr/>
                </a:tc>
              </a:tr>
              <a:tr h="92646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blue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 smtClean="0"/>
                        <a:t>azul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azul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 smtClean="0"/>
                        <a:t>azul</a:t>
                      </a:r>
                      <a:r>
                        <a:rPr lang="en-GB" sz="2800" b="1" dirty="0" err="1" smtClean="0"/>
                        <a:t>es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azul</a:t>
                      </a:r>
                      <a:r>
                        <a:rPr lang="en-GB" sz="2800" b="1" dirty="0" err="1" smtClean="0"/>
                        <a:t>es</a:t>
                      </a:r>
                      <a:endParaRPr lang="en-GB" sz="2800" dirty="0"/>
                    </a:p>
                  </a:txBody>
                  <a:tcPr/>
                </a:tc>
              </a:tr>
              <a:tr h="92646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easy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fácil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92646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difficult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difícil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92646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useful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 smtClean="0"/>
                        <a:t>útil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16632"/>
            <a:ext cx="8856984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Copy and complete the grid with the correct adjective endings. These are adjectives with normally end in a consonant.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434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724"/>
            <a:ext cx="8568952" cy="2009061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Possessive adjectives (my, your, his etc.) agree with the noun they are describing, NOT with the owner. </a:t>
            </a:r>
          </a:p>
          <a:p>
            <a:pPr algn="ctr"/>
            <a:r>
              <a:rPr lang="en-GB" sz="2800" dirty="0" smtClean="0"/>
              <a:t>Copy this grid into your books then 3 sentences using the different words.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80302"/>
              </p:ext>
            </p:extLst>
          </p:nvPr>
        </p:nvGraphicFramePr>
        <p:xfrm>
          <a:off x="323528" y="2420888"/>
          <a:ext cx="8568951" cy="42484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280"/>
                <a:gridCol w="2952328"/>
                <a:gridCol w="3096343"/>
              </a:tblGrid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English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Singular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Plural</a:t>
                      </a:r>
                      <a:endParaRPr lang="en-GB" sz="28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my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mi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mis</a:t>
                      </a:r>
                      <a:endParaRPr lang="en-GB" sz="28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your</a:t>
                      </a:r>
                      <a:r>
                        <a:rPr lang="en-GB" sz="2800" baseline="0" dirty="0" smtClean="0"/>
                        <a:t> (singular)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tu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tus</a:t>
                      </a:r>
                      <a:endParaRPr lang="en-GB" sz="28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his/her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su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sus</a:t>
                      </a:r>
                      <a:endParaRPr lang="en-GB" sz="28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our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nuestro</a:t>
                      </a:r>
                      <a:r>
                        <a:rPr lang="en-GB" sz="2800" dirty="0" smtClean="0"/>
                        <a:t>/</a:t>
                      </a:r>
                      <a:r>
                        <a:rPr lang="en-GB" sz="2800" dirty="0" err="1" smtClean="0"/>
                        <a:t>nuestra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nuestros</a:t>
                      </a:r>
                      <a:r>
                        <a:rPr lang="en-GB" sz="2800" dirty="0" smtClean="0"/>
                        <a:t>/</a:t>
                      </a:r>
                      <a:r>
                        <a:rPr lang="en-GB" sz="2800" dirty="0" err="1" smtClean="0"/>
                        <a:t>nuestras</a:t>
                      </a:r>
                      <a:endParaRPr lang="en-GB" sz="28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your (plural)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vuestro</a:t>
                      </a:r>
                      <a:r>
                        <a:rPr lang="en-GB" sz="2800" dirty="0" smtClean="0"/>
                        <a:t>/</a:t>
                      </a:r>
                      <a:r>
                        <a:rPr lang="en-GB" sz="2800" dirty="0" err="1" smtClean="0"/>
                        <a:t>vuestra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vuestros</a:t>
                      </a:r>
                      <a:r>
                        <a:rPr lang="en-GB" sz="2800" dirty="0" smtClean="0"/>
                        <a:t>/</a:t>
                      </a:r>
                      <a:r>
                        <a:rPr lang="en-GB" sz="2800" dirty="0" err="1" smtClean="0"/>
                        <a:t>vuestras</a:t>
                      </a:r>
                      <a:endParaRPr lang="en-GB" sz="2800" b="1" dirty="0"/>
                    </a:p>
                  </a:txBody>
                  <a:tcPr/>
                </a:tc>
              </a:tr>
              <a:tr h="6069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their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su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sus</a:t>
                      </a:r>
                      <a:endParaRPr lang="en-GB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4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Translate these comparisons into English. If you’re aiming for a higher grade, try to include comparisons like these in your assessments.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3147" y="2379325"/>
            <a:ext cx="8712460" cy="3416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600" dirty="0" smtClean="0">
                <a:latin typeface="+mj-lt"/>
              </a:rPr>
              <a:t>Madrid </a:t>
            </a:r>
            <a:r>
              <a:rPr lang="en-GB" sz="3600" dirty="0" err="1" smtClean="0">
                <a:latin typeface="+mj-lt"/>
              </a:rPr>
              <a:t>es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más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interesante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que</a:t>
            </a:r>
            <a:r>
              <a:rPr lang="en-GB" sz="3600" dirty="0" smtClean="0">
                <a:latin typeface="+mj-lt"/>
              </a:rPr>
              <a:t> Leeds.</a:t>
            </a:r>
          </a:p>
          <a:p>
            <a:pPr marL="342900" indent="-342900">
              <a:buAutoNum type="arabicPeriod"/>
            </a:pPr>
            <a:r>
              <a:rPr lang="en-GB" sz="3600" dirty="0" smtClean="0">
                <a:latin typeface="+mj-lt"/>
              </a:rPr>
              <a:t>Pablo </a:t>
            </a:r>
            <a:r>
              <a:rPr lang="en-GB" sz="3600" dirty="0" err="1" smtClean="0">
                <a:latin typeface="+mj-lt"/>
              </a:rPr>
              <a:t>es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menos</a:t>
            </a:r>
            <a:r>
              <a:rPr lang="en-GB" sz="3600" dirty="0" smtClean="0">
                <a:latin typeface="+mj-lt"/>
              </a:rPr>
              <a:t> alto </a:t>
            </a:r>
            <a:r>
              <a:rPr lang="en-GB" sz="3600" dirty="0" err="1" smtClean="0">
                <a:latin typeface="+mj-lt"/>
              </a:rPr>
              <a:t>que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su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hermano</a:t>
            </a:r>
            <a:r>
              <a:rPr lang="en-GB" sz="3600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en-GB" sz="3600" dirty="0" smtClean="0">
                <a:latin typeface="+mj-lt"/>
              </a:rPr>
              <a:t>La </a:t>
            </a:r>
            <a:r>
              <a:rPr lang="en-GB" sz="3600" dirty="0" err="1" smtClean="0">
                <a:latin typeface="+mj-lt"/>
              </a:rPr>
              <a:t>chaqueta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es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más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caro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que</a:t>
            </a:r>
            <a:r>
              <a:rPr lang="en-GB" sz="3600" dirty="0" smtClean="0">
                <a:latin typeface="+mj-lt"/>
              </a:rPr>
              <a:t> el </a:t>
            </a:r>
            <a:r>
              <a:rPr lang="en-GB" sz="3600" dirty="0" err="1" smtClean="0">
                <a:latin typeface="+mj-lt"/>
              </a:rPr>
              <a:t>vestido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rojo</a:t>
            </a:r>
            <a:r>
              <a:rPr lang="en-GB" sz="3600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en-GB" sz="3600" dirty="0" smtClean="0">
                <a:latin typeface="+mj-lt"/>
              </a:rPr>
              <a:t>Las tapas son </a:t>
            </a:r>
            <a:r>
              <a:rPr lang="en-GB" sz="3600" dirty="0" err="1" smtClean="0">
                <a:latin typeface="+mj-lt"/>
              </a:rPr>
              <a:t>más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deliciosas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que</a:t>
            </a:r>
            <a:r>
              <a:rPr lang="en-GB" sz="3600" dirty="0" smtClean="0">
                <a:latin typeface="+mj-lt"/>
              </a:rPr>
              <a:t> la paella.</a:t>
            </a:r>
          </a:p>
          <a:p>
            <a:pPr marL="342900" indent="-342900">
              <a:buAutoNum type="arabicPeriod"/>
            </a:pPr>
            <a:r>
              <a:rPr lang="en-GB" sz="3600" dirty="0" err="1" smtClean="0">
                <a:latin typeface="+mj-lt"/>
              </a:rPr>
              <a:t>España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es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más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grande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que</a:t>
            </a:r>
            <a:r>
              <a:rPr lang="en-GB" sz="3600" dirty="0" smtClean="0">
                <a:latin typeface="+mj-lt"/>
              </a:rPr>
              <a:t> Portugal.</a:t>
            </a:r>
          </a:p>
          <a:p>
            <a:pPr marL="342900" indent="-342900">
              <a:buAutoNum type="arabicPeriod"/>
            </a:pPr>
            <a:r>
              <a:rPr lang="en-GB" sz="3600" dirty="0" err="1" smtClean="0">
                <a:latin typeface="+mj-lt"/>
              </a:rPr>
              <a:t>Inglaterra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es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menos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aburrida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que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 smtClean="0">
                <a:latin typeface="+mj-lt"/>
              </a:rPr>
              <a:t>Francia</a:t>
            </a:r>
            <a:r>
              <a:rPr lang="en-GB" sz="3600" dirty="0" smtClean="0">
                <a:latin typeface="+mj-lt"/>
              </a:rPr>
              <a:t>.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4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736646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Copy the grid and fill in the correct endings for the present tense. Use your vocabulary booklets and the Independent Learning Folder to help you.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771175"/>
              </p:ext>
            </p:extLst>
          </p:nvPr>
        </p:nvGraphicFramePr>
        <p:xfrm>
          <a:off x="318236" y="2060848"/>
          <a:ext cx="8574244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561"/>
                <a:gridCol w="2143561"/>
                <a:gridCol w="2143561"/>
                <a:gridCol w="2143561"/>
              </a:tblGrid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Person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-AR Verbs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-ER</a:t>
                      </a:r>
                      <a:r>
                        <a:rPr lang="en-GB" sz="2800" baseline="0" dirty="0" smtClean="0"/>
                        <a:t> Verbs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-IR Verbs</a:t>
                      </a:r>
                      <a:endParaRPr lang="en-GB" sz="28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You (singular)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He/she/it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/>
                        <a:t>amos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You (plural)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/>
                        <a:t>áis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They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7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901</Words>
  <Application>Microsoft Office PowerPoint</Application>
  <PresentationFormat>On-screen Show (4:3)</PresentationFormat>
  <Paragraphs>268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Danni</dc:creator>
  <cp:lastModifiedBy>Danni</cp:lastModifiedBy>
  <cp:revision>21</cp:revision>
  <dcterms:created xsi:type="dcterms:W3CDTF">2014-05-26T12:35:50Z</dcterms:created>
  <dcterms:modified xsi:type="dcterms:W3CDTF">2014-05-29T12:58:52Z</dcterms:modified>
</cp:coreProperties>
</file>