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8" r:id="rId6"/>
    <p:sldId id="271" r:id="rId7"/>
    <p:sldId id="260" r:id="rId8"/>
    <p:sldId id="295" r:id="rId9"/>
    <p:sldId id="274" r:id="rId10"/>
    <p:sldId id="273" r:id="rId11"/>
    <p:sldId id="281" r:id="rId12"/>
    <p:sldId id="264" r:id="rId13"/>
    <p:sldId id="275" r:id="rId14"/>
    <p:sldId id="272" r:id="rId15"/>
    <p:sldId id="267" r:id="rId16"/>
    <p:sldId id="265" r:id="rId17"/>
    <p:sldId id="290" r:id="rId18"/>
    <p:sldId id="296" r:id="rId19"/>
    <p:sldId id="282" r:id="rId20"/>
    <p:sldId id="298" r:id="rId21"/>
    <p:sldId id="286" r:id="rId22"/>
    <p:sldId id="283" r:id="rId23"/>
    <p:sldId id="284" r:id="rId24"/>
    <p:sldId id="297" r:id="rId25"/>
    <p:sldId id="288" r:id="rId26"/>
    <p:sldId id="279" r:id="rId27"/>
    <p:sldId id="263" r:id="rId28"/>
    <p:sldId id="287" r:id="rId29"/>
    <p:sldId id="276" r:id="rId30"/>
    <p:sldId id="266" r:id="rId31"/>
    <p:sldId id="285" r:id="rId32"/>
    <p:sldId id="280" r:id="rId33"/>
    <p:sldId id="277" r:id="rId34"/>
    <p:sldId id="262" r:id="rId35"/>
    <p:sldId id="292" r:id="rId36"/>
    <p:sldId id="291" r:id="rId37"/>
    <p:sldId id="261" r:id="rId38"/>
    <p:sldId id="293" r:id="rId39"/>
    <p:sldId id="278" r:id="rId40"/>
    <p:sldId id="289" r:id="rId41"/>
    <p:sldId id="294" r:id="rId42"/>
    <p:sldId id="26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D70FE-73C1-435B-97FF-9EE9EFB7887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EE3D6-96F4-4617-80AC-880806909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94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30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8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8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0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3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9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2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2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3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8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00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0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F5CA-261C-4460-9464-311E05C117B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137A-1B92-4754-9DB4-74844187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620688"/>
            <a:ext cx="8796843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AQA Spanish GCSE</a:t>
            </a:r>
          </a:p>
          <a:p>
            <a:pPr algn="ctr"/>
            <a:r>
              <a:rPr lang="en-US" sz="80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Lifestyle</a:t>
            </a:r>
          </a:p>
          <a:p>
            <a:pPr algn="ctr"/>
            <a:r>
              <a:rPr lang="en-US" sz="80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Vocabulary</a:t>
            </a:r>
            <a:endParaRPr lang="en-US" sz="80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9592" y="4347394"/>
            <a:ext cx="7307010" cy="2281476"/>
          </a:xfrm>
          <a:prstGeom prst="round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 smtClean="0"/>
              <a:t>Objectives: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GB" sz="3200" b="1" dirty="0" smtClean="0"/>
              <a:t>To develop reading skills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GB" sz="3200" b="1" dirty="0" smtClean="0"/>
              <a:t>To develop knowledge of vocabulary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GB" sz="3200" b="1" dirty="0" smtClean="0"/>
              <a:t>To enhance memory skills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654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vocabulary below</a:t>
            </a:r>
            <a:endParaRPr lang="en-GB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67799"/>
              </p:ext>
            </p:extLst>
          </p:nvPr>
        </p:nvGraphicFramePr>
        <p:xfrm>
          <a:off x="395536" y="1916832"/>
          <a:ext cx="8280920" cy="4632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40460"/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cuerpo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heart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corazón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health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cansado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brain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enfermedad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tired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pulmones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vein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cerebro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body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vena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lungs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salud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illness</a:t>
                      </a:r>
                      <a:endParaRPr lang="en-GB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67562"/>
              </p:ext>
            </p:extLst>
          </p:nvPr>
        </p:nvGraphicFramePr>
        <p:xfrm>
          <a:off x="4572000" y="1916832"/>
          <a:ext cx="4140460" cy="4632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body</a:t>
                      </a:r>
                      <a:endParaRPr lang="en-GB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heart</a:t>
                      </a:r>
                      <a:endParaRPr lang="en-GB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tired</a:t>
                      </a:r>
                      <a:endParaRPr lang="en-GB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illness</a:t>
                      </a:r>
                      <a:endParaRPr lang="en-GB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lungs</a:t>
                      </a:r>
                      <a:endParaRPr lang="en-GB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brain</a:t>
                      </a:r>
                      <a:endParaRPr lang="en-GB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vein</a:t>
                      </a:r>
                      <a:endParaRPr lang="en-GB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/>
                        <a:t>health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1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</a:t>
            </a:r>
            <a:r>
              <a:rPr lang="en-GB" sz="4800" dirty="0" smtClean="0"/>
              <a:t>does this image say?</a:t>
            </a:r>
            <a:endParaRPr lang="en-GB" sz="2800" i="1" dirty="0"/>
          </a:p>
        </p:txBody>
      </p:sp>
      <p:pic>
        <p:nvPicPr>
          <p:cNvPr id="11266" name="Picture 2" descr="http://1.bp.blogspot.com/-cORIAzs3Qqk/T4FVCkqKgoI/AAAAAAAAI8k/dltkavlja-Q/s1600/que+aprovech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8039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does this image say to avoid?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1" y="6488668"/>
            <a:ext cx="24052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salt, sugar, fat</a:t>
            </a:r>
          </a:p>
        </p:txBody>
      </p:sp>
      <p:pic>
        <p:nvPicPr>
          <p:cNvPr id="5122" name="Picture 2" descr="F:\GCSE SPANISH PPT\0030580be341e07408cf93ce334d1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73" y="175714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4221088"/>
            <a:ext cx="4133449" cy="12926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 ___________________________</a:t>
            </a:r>
          </a:p>
          <a:p>
            <a:r>
              <a:rPr lang="en-GB" sz="2000" dirty="0" smtClean="0"/>
              <a:t>2___________________________</a:t>
            </a:r>
          </a:p>
          <a:p>
            <a:r>
              <a:rPr lang="en-GB" sz="2000" dirty="0" smtClean="0"/>
              <a:t>3___________________________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3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is </a:t>
            </a:r>
            <a:r>
              <a:rPr lang="en-GB" sz="4800" dirty="0" smtClean="0"/>
              <a:t>this person complaining about?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1" y="6222242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smtClean="0"/>
              <a:t>They’re thirsty</a:t>
            </a:r>
            <a:endParaRPr lang="en-GB" dirty="0" smtClean="0"/>
          </a:p>
        </p:txBody>
      </p:sp>
      <p:pic>
        <p:nvPicPr>
          <p:cNvPr id="4098" name="Picture 2" descr="C:\Users\Danni\AppData\Local\Microsoft\Windows\Temporary Internet Files\Content.IE5\95BE1G35\MP9004222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1409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139952" y="2348880"/>
            <a:ext cx="4032448" cy="2160240"/>
          </a:xfrm>
          <a:prstGeom prst="wedgeRoundRectCallout">
            <a:avLst>
              <a:gd name="adj1" fmla="val -77180"/>
              <a:gd name="adj2" fmla="val 394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anose="030F0702030302020204" pitchFamily="66" charset="0"/>
              </a:rPr>
              <a:t>Tengo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latin typeface="Comic Sans MS" panose="030F0702030302020204" pitchFamily="66" charset="0"/>
              </a:rPr>
              <a:t>sed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vocabulary below</a:t>
            </a:r>
            <a:endParaRPr lang="en-GB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52803"/>
              </p:ext>
            </p:extLst>
          </p:nvPr>
        </p:nvGraphicFramePr>
        <p:xfrm>
          <a:off x="395536" y="1916832"/>
          <a:ext cx="8280920" cy="4632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40460"/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bebida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beer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cerveza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snack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mariscos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nut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merienda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cheese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nuez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seafood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pescado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lettuce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queso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drink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lechuga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fish</a:t>
                      </a:r>
                      <a:endParaRPr lang="en-GB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86779"/>
              </p:ext>
            </p:extLst>
          </p:nvPr>
        </p:nvGraphicFramePr>
        <p:xfrm>
          <a:off x="4572000" y="1916832"/>
          <a:ext cx="4140460" cy="4632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drink</a:t>
                      </a:r>
                      <a:endParaRPr lang="en-GB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beer</a:t>
                      </a:r>
                      <a:endParaRPr lang="en-GB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seafood</a:t>
                      </a:r>
                      <a:endParaRPr lang="en-GB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snack</a:t>
                      </a:r>
                      <a:endParaRPr lang="en-GB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nut</a:t>
                      </a:r>
                      <a:endParaRPr lang="en-GB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fish</a:t>
                      </a:r>
                      <a:endParaRPr lang="en-GB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cheese</a:t>
                      </a:r>
                      <a:endParaRPr lang="en-GB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/>
                        <a:t>lettuce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7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does this image recommend?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12223" y="6479554"/>
            <a:ext cx="396044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eat more fruit and vegetables</a:t>
            </a:r>
          </a:p>
        </p:txBody>
      </p:sp>
      <p:pic>
        <p:nvPicPr>
          <p:cNvPr id="9218" name="Picture 2" descr="F:\GCSE SPANISH PPT\3c0ba6950e15e59125f2a9d40bf23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1700808"/>
            <a:ext cx="7010400" cy="4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do you need for a healthy lunch?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8744" y="5934670"/>
            <a:ext cx="240525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protein, fruit, vegetables, cereal, a bottle of water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0033" y="2780928"/>
            <a:ext cx="3888432" cy="190821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 ___________________________</a:t>
            </a:r>
          </a:p>
          <a:p>
            <a:r>
              <a:rPr lang="en-GB" sz="2000" dirty="0" smtClean="0"/>
              <a:t>2___________________________</a:t>
            </a:r>
          </a:p>
          <a:p>
            <a:r>
              <a:rPr lang="en-GB" sz="2000" dirty="0" smtClean="0"/>
              <a:t>3___________________________</a:t>
            </a:r>
          </a:p>
          <a:p>
            <a:r>
              <a:rPr lang="en-GB" sz="2000" dirty="0" smtClean="0"/>
              <a:t>4___________________________</a:t>
            </a:r>
          </a:p>
          <a:p>
            <a:r>
              <a:rPr lang="en-GB" sz="2000" dirty="0" smtClean="0"/>
              <a:t>5___________________________</a:t>
            </a:r>
          </a:p>
          <a:p>
            <a:endParaRPr lang="en-GB" dirty="0"/>
          </a:p>
        </p:txBody>
      </p:sp>
      <p:pic>
        <p:nvPicPr>
          <p:cNvPr id="7170" name="Picture 2" descr="F:\GCSE SPANISH PPT\b067a4a676b4b841963fdb6ce85f5b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608512" cy="47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2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Decide if these verbs are in the past, present or the future</a:t>
            </a:r>
            <a:endParaRPr lang="en-GB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13583"/>
              </p:ext>
            </p:extLst>
          </p:nvPr>
        </p:nvGraphicFramePr>
        <p:xfrm>
          <a:off x="395536" y="1916832"/>
          <a:ext cx="8280920" cy="4632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40460"/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Desayuno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Present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Voy</a:t>
                      </a:r>
                      <a:r>
                        <a:rPr lang="en-GB" sz="3200" b="1" dirty="0" smtClean="0"/>
                        <a:t> a comer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Future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Desayunaba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Past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Bebí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Past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Comí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Past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Como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Present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Ceno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Present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Voy</a:t>
                      </a:r>
                      <a:r>
                        <a:rPr lang="en-GB" sz="3200" b="1" baseline="0" dirty="0" smtClean="0"/>
                        <a:t> a </a:t>
                      </a:r>
                      <a:r>
                        <a:rPr lang="en-GB" sz="3200" b="1" baseline="0" dirty="0" err="1" smtClean="0"/>
                        <a:t>cenar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Future</a:t>
                      </a:r>
                      <a:endParaRPr lang="en-GB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499992" y="1844824"/>
            <a:ext cx="4176464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vocabulary below</a:t>
            </a:r>
            <a:endParaRPr lang="en-GB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71542"/>
              </p:ext>
            </p:extLst>
          </p:nvPr>
        </p:nvGraphicFramePr>
        <p:xfrm>
          <a:off x="395536" y="1916832"/>
          <a:ext cx="8280920" cy="4632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40460"/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alegre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funny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simpático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talkative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gracioso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lazy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amable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friendly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hablador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kind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travieso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stupid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tonto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naughty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perezoso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happy</a:t>
                      </a:r>
                      <a:endParaRPr lang="en-GB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09692"/>
              </p:ext>
            </p:extLst>
          </p:nvPr>
        </p:nvGraphicFramePr>
        <p:xfrm>
          <a:off x="395536" y="1916832"/>
          <a:ext cx="8280920" cy="4632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40460"/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alegre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happy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simpático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friendly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gracioso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funny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amable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kind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hablador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talkative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travieso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naughty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tonto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stupid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perezoso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lazy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8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</a:t>
            </a:r>
            <a:r>
              <a:rPr lang="en-GB" sz="4800" dirty="0" smtClean="0"/>
              <a:t>is this man asking for?</a:t>
            </a:r>
            <a:endParaRPr lang="en-GB" sz="2800" i="1" dirty="0"/>
          </a:p>
        </p:txBody>
      </p:sp>
      <p:pic>
        <p:nvPicPr>
          <p:cNvPr id="12290" name="Picture 2" descr="http://i.telegraph.co.uk/multimedia/archive/02175/balld_217508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1773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51520" y="3356992"/>
            <a:ext cx="3672408" cy="2232248"/>
          </a:xfrm>
          <a:prstGeom prst="wedgeRoundRectCallout">
            <a:avLst>
              <a:gd name="adj1" fmla="val 90374"/>
              <a:gd name="adj2" fmla="val 103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La </a:t>
            </a:r>
            <a:r>
              <a:rPr lang="en-GB" sz="4400" dirty="0" err="1" smtClean="0">
                <a:latin typeface="Comic Sans MS" panose="030F0702030302020204" pitchFamily="66" charset="0"/>
              </a:rPr>
              <a:t>cuenta</a:t>
            </a:r>
            <a:r>
              <a:rPr lang="en-GB" sz="4400" dirty="0" smtClean="0">
                <a:latin typeface="Comic Sans MS" panose="030F0702030302020204" pitchFamily="66" charset="0"/>
              </a:rPr>
              <a:t>, </a:t>
            </a:r>
            <a:r>
              <a:rPr lang="en-GB" sz="4400" dirty="0" err="1" smtClean="0">
                <a:latin typeface="Comic Sans MS" panose="030F0702030302020204" pitchFamily="66" charset="0"/>
              </a:rPr>
              <a:t>por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r>
              <a:rPr lang="en-GB" sz="4400" dirty="0" err="1" smtClean="0">
                <a:latin typeface="Comic Sans MS" panose="030F0702030302020204" pitchFamily="66" charset="0"/>
              </a:rPr>
              <a:t>favor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8744" y="6211669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smtClean="0"/>
              <a:t>the bill please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556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20072" y="1738753"/>
            <a:ext cx="3456384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pets does Felipe want? </a:t>
            </a:r>
            <a:br>
              <a:rPr lang="en-GB" sz="4800" dirty="0" smtClean="0"/>
            </a:br>
            <a:r>
              <a:rPr lang="en-GB" sz="2800" i="1" dirty="0" smtClean="0"/>
              <a:t>Put a tick next to the correct ones.</a:t>
            </a:r>
            <a:endParaRPr lang="en-GB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648" y="1949175"/>
            <a:ext cx="5076056" cy="4176236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Informal Roman" panose="030604020304060B0204" pitchFamily="66" charset="0"/>
              </a:rPr>
              <a:t>En mi casa </a:t>
            </a:r>
            <a:r>
              <a:rPr lang="en-GB" sz="3600" dirty="0" err="1" smtClean="0">
                <a:latin typeface="Informal Roman" panose="030604020304060B0204" pitchFamily="66" charset="0"/>
              </a:rPr>
              <a:t>tenemos</a:t>
            </a:r>
            <a:r>
              <a:rPr lang="en-GB" sz="3600" dirty="0" smtClean="0">
                <a:latin typeface="Informal Roman" panose="030604020304060B0204" pitchFamily="66" charset="0"/>
              </a:rPr>
              <a:t> dos </a:t>
            </a:r>
            <a:r>
              <a:rPr lang="en-GB" sz="3600" dirty="0" err="1" smtClean="0">
                <a:latin typeface="Informal Roman" panose="030604020304060B0204" pitchFamily="66" charset="0"/>
              </a:rPr>
              <a:t>gatos</a:t>
            </a:r>
            <a:r>
              <a:rPr lang="en-GB" sz="3600" dirty="0" smtClean="0">
                <a:latin typeface="Informal Roman" panose="030604020304060B0204" pitchFamily="66" charset="0"/>
              </a:rPr>
              <a:t> y </a:t>
            </a:r>
            <a:r>
              <a:rPr lang="en-GB" sz="3600" dirty="0" err="1" smtClean="0">
                <a:latin typeface="Informal Roman" panose="030604020304060B0204" pitchFamily="66" charset="0"/>
              </a:rPr>
              <a:t>una</a:t>
            </a:r>
            <a:r>
              <a:rPr lang="en-GB" sz="3600" dirty="0" smtClean="0">
                <a:latin typeface="Informal Roman" panose="030604020304060B0204" pitchFamily="66" charset="0"/>
              </a:rPr>
              <a:t> </a:t>
            </a:r>
            <a:r>
              <a:rPr lang="en-GB" sz="3600" dirty="0" err="1" smtClean="0">
                <a:latin typeface="Informal Roman" panose="030604020304060B0204" pitchFamily="66" charset="0"/>
              </a:rPr>
              <a:t>tortuga</a:t>
            </a:r>
            <a:r>
              <a:rPr lang="en-GB" sz="3600" dirty="0" smtClean="0">
                <a:latin typeface="Informal Roman" panose="030604020304060B0204" pitchFamily="66" charset="0"/>
              </a:rPr>
              <a:t>. </a:t>
            </a:r>
            <a:r>
              <a:rPr lang="en-GB" sz="3600" dirty="0" err="1" smtClean="0">
                <a:latin typeface="Informal Roman" panose="030604020304060B0204" pitchFamily="66" charset="0"/>
              </a:rPr>
              <a:t>Yo</a:t>
            </a:r>
            <a:r>
              <a:rPr lang="en-GB" sz="3600" dirty="0" smtClean="0">
                <a:latin typeface="Informal Roman" panose="030604020304060B0204" pitchFamily="66" charset="0"/>
              </a:rPr>
              <a:t> </a:t>
            </a:r>
            <a:r>
              <a:rPr lang="en-GB" sz="3600" dirty="0" err="1" smtClean="0">
                <a:latin typeface="Informal Roman" panose="030604020304060B0204" pitchFamily="66" charset="0"/>
              </a:rPr>
              <a:t>preferiría</a:t>
            </a:r>
            <a:r>
              <a:rPr lang="en-GB" sz="3600" dirty="0" smtClean="0">
                <a:latin typeface="Informal Roman" panose="030604020304060B0204" pitchFamily="66" charset="0"/>
              </a:rPr>
              <a:t> </a:t>
            </a:r>
            <a:r>
              <a:rPr lang="en-GB" sz="3600" dirty="0" err="1" smtClean="0">
                <a:latin typeface="Informal Roman" panose="030604020304060B0204" pitchFamily="66" charset="0"/>
              </a:rPr>
              <a:t>tener</a:t>
            </a:r>
            <a:r>
              <a:rPr lang="en-GB" sz="3600" dirty="0" smtClean="0">
                <a:latin typeface="Informal Roman" panose="030604020304060B0204" pitchFamily="66" charset="0"/>
              </a:rPr>
              <a:t> un </a:t>
            </a:r>
            <a:r>
              <a:rPr lang="en-GB" sz="3600" dirty="0" err="1" smtClean="0">
                <a:latin typeface="Informal Roman" panose="030604020304060B0204" pitchFamily="66" charset="0"/>
              </a:rPr>
              <a:t>caballo</a:t>
            </a:r>
            <a:r>
              <a:rPr lang="en-GB" sz="3600" dirty="0" smtClean="0">
                <a:latin typeface="Informal Roman" panose="030604020304060B0204" pitchFamily="66" charset="0"/>
              </a:rPr>
              <a:t> o un </a:t>
            </a:r>
            <a:r>
              <a:rPr lang="en-GB" sz="3600" dirty="0" err="1" smtClean="0">
                <a:latin typeface="Informal Roman" panose="030604020304060B0204" pitchFamily="66" charset="0"/>
              </a:rPr>
              <a:t>perro</a:t>
            </a:r>
            <a:r>
              <a:rPr lang="en-GB" sz="3600" dirty="0" smtClean="0">
                <a:latin typeface="Informal Roman" panose="030604020304060B0204" pitchFamily="66" charset="0"/>
              </a:rPr>
              <a:t> </a:t>
            </a:r>
            <a:r>
              <a:rPr lang="en-GB" sz="3600" dirty="0" err="1" smtClean="0">
                <a:latin typeface="Informal Roman" panose="030604020304060B0204" pitchFamily="66" charset="0"/>
              </a:rPr>
              <a:t>porque</a:t>
            </a:r>
            <a:r>
              <a:rPr lang="en-GB" sz="3600" dirty="0" smtClean="0">
                <a:latin typeface="Informal Roman" panose="030604020304060B0204" pitchFamily="66" charset="0"/>
              </a:rPr>
              <a:t> son </a:t>
            </a:r>
            <a:r>
              <a:rPr lang="en-GB" sz="3600" dirty="0" err="1" smtClean="0">
                <a:latin typeface="Informal Roman" panose="030604020304060B0204" pitchFamily="66" charset="0"/>
              </a:rPr>
              <a:t>más</a:t>
            </a:r>
            <a:r>
              <a:rPr lang="en-GB" sz="3600" dirty="0" smtClean="0">
                <a:latin typeface="Informal Roman" panose="030604020304060B0204" pitchFamily="66" charset="0"/>
              </a:rPr>
              <a:t> </a:t>
            </a:r>
            <a:r>
              <a:rPr lang="en-GB" sz="3600" dirty="0" err="1" smtClean="0">
                <a:latin typeface="Informal Roman" panose="030604020304060B0204" pitchFamily="66" charset="0"/>
              </a:rPr>
              <a:t>grandes</a:t>
            </a:r>
            <a:r>
              <a:rPr lang="en-GB" sz="3600" dirty="0" smtClean="0">
                <a:latin typeface="Informal Roman" panose="030604020304060B0204" pitchFamily="66" charset="0"/>
              </a:rPr>
              <a:t>.</a:t>
            </a:r>
            <a:endParaRPr lang="en-GB" sz="3600" dirty="0">
              <a:latin typeface="Informal Roman" panose="030604020304060B0204" pitchFamily="66" charset="0"/>
            </a:endParaRPr>
          </a:p>
        </p:txBody>
      </p:sp>
      <p:pic>
        <p:nvPicPr>
          <p:cNvPr id="3074" name="Picture 2" descr="C:\Users\Danni\AppData\Local\Microsoft\Windows\Temporary Internet Files\Content.IE5\SGUWNCCM\MP9004310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49" y="1801514"/>
            <a:ext cx="181344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ni\AppData\Local\Microsoft\Windows\Temporary Internet Files\Content.IE5\95BE1G35\MP9003142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49" y="3025650"/>
            <a:ext cx="181344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59072" y="218498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C:\Users\Danni\AppData\Local\Microsoft\Windows\Temporary Internet Files\Content.IE5\ESSQ3LKS\MP9004064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49" y="4220419"/>
            <a:ext cx="181344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nni\AppData\Local\Microsoft\Windows\Temporary Internet Files\Content.IE5\SGUWNCCM\MP90026225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49" y="5528646"/>
            <a:ext cx="1828799" cy="120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859072" y="5904153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858171" y="4603887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859072" y="333464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C:\Users\Danni\AppData\Local\Microsoft\Windows\Temporary Internet Files\Content.IE5\GN3R2XBJ\MC90043471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17" y="1949907"/>
            <a:ext cx="537533" cy="5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Danni\AppData\Local\Microsoft\Windows\Temporary Internet Files\Content.IE5\GN3R2XBJ\MC90043471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16" y="4322168"/>
            <a:ext cx="537533" cy="5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Find out what these people do to keep fit</a:t>
            </a:r>
            <a:endParaRPr lang="en-GB" sz="4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26672"/>
              </p:ext>
            </p:extLst>
          </p:nvPr>
        </p:nvGraphicFramePr>
        <p:xfrm>
          <a:off x="5796136" y="2420888"/>
          <a:ext cx="3071664" cy="33374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5832"/>
                <a:gridCol w="1535832"/>
              </a:tblGrid>
              <a:tr h="9188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jogging, tennis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tennis, </a:t>
                      </a:r>
                      <a:r>
                        <a:rPr lang="en-GB" sz="2000" b="1" dirty="0" err="1" smtClean="0"/>
                        <a:t>horseriding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gym, do</a:t>
                      </a:r>
                      <a:r>
                        <a:rPr lang="en-GB" sz="2400" b="1" baseline="0" dirty="0" smtClean="0"/>
                        <a:t> sport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only in</a:t>
                      </a:r>
                      <a:r>
                        <a:rPr lang="en-GB" sz="2400" b="1" baseline="0" dirty="0" smtClean="0"/>
                        <a:t> P.E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423175"/>
            <a:ext cx="4752528" cy="7078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Voy</a:t>
            </a:r>
            <a:r>
              <a:rPr lang="en-GB" sz="2000" dirty="0" smtClean="0"/>
              <a:t> al </a:t>
            </a:r>
            <a:r>
              <a:rPr lang="en-GB" sz="2000" dirty="0" err="1" smtClean="0"/>
              <a:t>gimnasio</a:t>
            </a:r>
            <a:r>
              <a:rPr lang="en-GB" sz="2000" dirty="0" smtClean="0"/>
              <a:t> </a:t>
            </a:r>
            <a:r>
              <a:rPr lang="en-GB" sz="2000" dirty="0" err="1" smtClean="0"/>
              <a:t>cuando</a:t>
            </a:r>
            <a:r>
              <a:rPr lang="en-GB" sz="2000" dirty="0" smtClean="0"/>
              <a:t> </a:t>
            </a:r>
            <a:r>
              <a:rPr lang="en-GB" sz="2000" dirty="0" err="1" smtClean="0"/>
              <a:t>tengo</a:t>
            </a:r>
            <a:r>
              <a:rPr lang="en-GB" sz="2000" dirty="0" smtClean="0"/>
              <a:t> </a:t>
            </a:r>
            <a:r>
              <a:rPr lang="en-GB" sz="2000" dirty="0" err="1" smtClean="0"/>
              <a:t>tiempo</a:t>
            </a:r>
            <a:r>
              <a:rPr lang="en-GB" sz="2000" dirty="0" smtClean="0"/>
              <a:t> o </a:t>
            </a:r>
            <a:r>
              <a:rPr lang="en-GB" sz="2000" dirty="0" err="1" smtClean="0"/>
              <a:t>hago</a:t>
            </a:r>
            <a:r>
              <a:rPr lang="en-GB" sz="2000" dirty="0" smtClean="0"/>
              <a:t> </a:t>
            </a:r>
            <a:r>
              <a:rPr lang="en-GB" sz="2000" dirty="0" err="1" smtClean="0"/>
              <a:t>deporte</a:t>
            </a:r>
            <a:r>
              <a:rPr lang="en-GB" sz="2000" dirty="0" smtClean="0"/>
              <a:t>.	</a:t>
            </a:r>
            <a:r>
              <a:rPr lang="en-GB" sz="2000" dirty="0" smtClean="0">
                <a:latin typeface="Calibri"/>
              </a:rPr>
              <a:t>		</a:t>
            </a:r>
            <a:r>
              <a:rPr lang="en-GB" sz="2000" b="1" i="1" dirty="0" smtClean="0">
                <a:latin typeface="Calibri"/>
              </a:rPr>
              <a:t>- Marco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283461"/>
            <a:ext cx="475252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Solo </a:t>
            </a:r>
            <a:r>
              <a:rPr lang="en-GB" sz="2000" dirty="0" err="1" smtClean="0"/>
              <a:t>hago</a:t>
            </a:r>
            <a:r>
              <a:rPr lang="en-GB" sz="2000" dirty="0" smtClean="0"/>
              <a:t> </a:t>
            </a:r>
            <a:r>
              <a:rPr lang="en-GB" sz="2000" dirty="0" err="1" smtClean="0"/>
              <a:t>ejercicio</a:t>
            </a:r>
            <a:r>
              <a:rPr lang="en-GB" sz="2000" dirty="0" smtClean="0"/>
              <a:t> en </a:t>
            </a:r>
            <a:r>
              <a:rPr lang="en-GB" sz="2000" dirty="0" err="1" smtClean="0"/>
              <a:t>las</a:t>
            </a:r>
            <a:r>
              <a:rPr lang="en-GB" sz="2000" dirty="0" smtClean="0"/>
              <a:t> </a:t>
            </a:r>
            <a:r>
              <a:rPr lang="en-GB" sz="2000" dirty="0" err="1" smtClean="0"/>
              <a:t>clases</a:t>
            </a:r>
            <a:r>
              <a:rPr lang="en-GB" sz="2000" dirty="0" smtClean="0"/>
              <a:t> de </a:t>
            </a:r>
            <a:r>
              <a:rPr lang="en-GB" sz="2000" dirty="0" err="1" smtClean="0"/>
              <a:t>educación</a:t>
            </a:r>
            <a:r>
              <a:rPr lang="en-GB" sz="2000" dirty="0" smtClean="0"/>
              <a:t> </a:t>
            </a:r>
            <a:r>
              <a:rPr lang="en-GB" sz="2000" dirty="0" err="1" smtClean="0"/>
              <a:t>física</a:t>
            </a:r>
            <a:r>
              <a:rPr lang="en-GB" sz="2000" dirty="0" smtClean="0"/>
              <a:t>. 	              </a:t>
            </a:r>
            <a:r>
              <a:rPr lang="en-GB" sz="2000" dirty="0" smtClean="0">
                <a:latin typeface="Calibri"/>
              </a:rPr>
              <a:t>	</a:t>
            </a:r>
            <a:r>
              <a:rPr lang="en-GB" sz="2000" b="1" i="1" dirty="0" smtClean="0">
                <a:latin typeface="Calibri"/>
              </a:rPr>
              <a:t>- Carmen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015463"/>
            <a:ext cx="475252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Hago</a:t>
            </a:r>
            <a:r>
              <a:rPr lang="en-GB" sz="2000" dirty="0" smtClean="0"/>
              <a:t> el footing y </a:t>
            </a:r>
            <a:r>
              <a:rPr lang="en-GB" sz="2000" dirty="0" err="1" smtClean="0"/>
              <a:t>juego</a:t>
            </a:r>
            <a:r>
              <a:rPr lang="en-GB" sz="2000" dirty="0" smtClean="0"/>
              <a:t> al </a:t>
            </a:r>
            <a:r>
              <a:rPr lang="en-GB" sz="2000" dirty="0" err="1" smtClean="0"/>
              <a:t>tenis</a:t>
            </a:r>
            <a:r>
              <a:rPr lang="en-GB" sz="2000" dirty="0"/>
              <a:t> </a:t>
            </a:r>
            <a:r>
              <a:rPr lang="en-GB" sz="2000" dirty="0" err="1" smtClean="0"/>
              <a:t>cuando</a:t>
            </a:r>
            <a:r>
              <a:rPr lang="en-GB" sz="2000" dirty="0" smtClean="0"/>
              <a:t> </a:t>
            </a:r>
            <a:r>
              <a:rPr lang="en-GB" sz="2000" dirty="0" err="1" smtClean="0"/>
              <a:t>puedo</a:t>
            </a:r>
            <a:r>
              <a:rPr lang="en-GB" sz="2000" dirty="0" smtClean="0"/>
              <a:t>.</a:t>
            </a:r>
            <a:r>
              <a:rPr lang="en-GB" sz="2000" dirty="0" smtClean="0"/>
              <a:t>	</a:t>
            </a:r>
            <a:r>
              <a:rPr lang="en-GB" sz="2000" dirty="0" smtClean="0">
                <a:latin typeface="Calibri"/>
              </a:rPr>
              <a:t>			</a:t>
            </a:r>
            <a:r>
              <a:rPr lang="en-GB" sz="2000" b="1" i="1" dirty="0" smtClean="0">
                <a:latin typeface="Calibri"/>
              </a:rPr>
              <a:t>- Luc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151367"/>
            <a:ext cx="4752528" cy="7078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Juego</a:t>
            </a:r>
            <a:r>
              <a:rPr lang="en-GB" sz="2000" dirty="0" smtClean="0"/>
              <a:t> al </a:t>
            </a:r>
            <a:r>
              <a:rPr lang="en-GB" sz="2000" dirty="0" err="1" smtClean="0"/>
              <a:t>tenis</a:t>
            </a:r>
            <a:r>
              <a:rPr lang="en-GB" sz="2000" dirty="0" smtClean="0"/>
              <a:t> </a:t>
            </a:r>
            <a:r>
              <a:rPr lang="en-GB" sz="2000" dirty="0" err="1" smtClean="0"/>
              <a:t>todos</a:t>
            </a:r>
            <a:r>
              <a:rPr lang="en-GB" sz="2000" dirty="0" smtClean="0"/>
              <a:t> los </a:t>
            </a:r>
            <a:r>
              <a:rPr lang="en-GB" sz="2000" dirty="0" err="1" smtClean="0"/>
              <a:t>días</a:t>
            </a:r>
            <a:r>
              <a:rPr lang="en-GB" sz="2000" dirty="0" smtClean="0"/>
              <a:t> y </a:t>
            </a:r>
            <a:r>
              <a:rPr lang="en-GB" sz="2000" dirty="0" err="1" smtClean="0"/>
              <a:t>hago</a:t>
            </a:r>
            <a:r>
              <a:rPr lang="en-GB" sz="2000" dirty="0" smtClean="0"/>
              <a:t> </a:t>
            </a:r>
            <a:r>
              <a:rPr lang="en-GB" sz="2000" dirty="0" err="1" smtClean="0"/>
              <a:t>equitación</a:t>
            </a:r>
            <a:r>
              <a:rPr lang="en-GB" sz="2000" dirty="0"/>
              <a:t>.</a:t>
            </a:r>
            <a:r>
              <a:rPr lang="en-GB" sz="2000" dirty="0" smtClean="0">
                <a:latin typeface="Calibri"/>
              </a:rPr>
              <a:t>		</a:t>
            </a:r>
            <a:r>
              <a:rPr lang="en-GB" sz="2000" b="1" i="1" dirty="0" smtClean="0">
                <a:latin typeface="Calibri"/>
              </a:rPr>
              <a:t>- Luisa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4788" y="2682449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Luc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494673" y="3521674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Luisa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473737" y="4320644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Marco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464788" y="5184740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Carmen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0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desserts are available? </a:t>
            </a:r>
            <a:endParaRPr lang="en-GB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95234" y="1798325"/>
            <a:ext cx="5328591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Bradley Hand ITC" panose="03070402050302030203" pitchFamily="66" charset="0"/>
              </a:rPr>
              <a:t>Menú</a:t>
            </a:r>
            <a:endParaRPr lang="en-GB" sz="2000" b="1" dirty="0" smtClean="0">
              <a:latin typeface="Bradley Hand ITC" panose="03070402050302030203" pitchFamily="66" charset="0"/>
            </a:endParaRPr>
          </a:p>
          <a:p>
            <a:r>
              <a:rPr lang="en-GB" b="1" dirty="0" smtClean="0"/>
              <a:t>Primer </a:t>
            </a:r>
            <a:r>
              <a:rPr lang="en-GB" b="1" dirty="0" err="1" smtClean="0"/>
              <a:t>plato</a:t>
            </a:r>
            <a:endParaRPr lang="en-GB" b="1" dirty="0" smtClean="0"/>
          </a:p>
          <a:p>
            <a:r>
              <a:rPr lang="en-GB" dirty="0" err="1"/>
              <a:t>Ensalada</a:t>
            </a:r>
            <a:r>
              <a:rPr lang="en-GB" dirty="0"/>
              <a:t> </a:t>
            </a:r>
            <a:r>
              <a:rPr lang="en-GB" dirty="0" err="1"/>
              <a:t>mixta</a:t>
            </a:r>
            <a:r>
              <a:rPr lang="en-GB" dirty="0"/>
              <a:t> 2,5</a:t>
            </a:r>
            <a:r>
              <a:rPr lang="en-GB" dirty="0" smtClean="0"/>
              <a:t>€</a:t>
            </a:r>
          </a:p>
          <a:p>
            <a:r>
              <a:rPr lang="en-GB" dirty="0" err="1" smtClean="0"/>
              <a:t>Sopa</a:t>
            </a:r>
            <a:r>
              <a:rPr lang="en-GB" dirty="0" smtClean="0"/>
              <a:t> de </a:t>
            </a:r>
            <a:r>
              <a:rPr lang="en-GB" dirty="0" err="1" smtClean="0"/>
              <a:t>verduras</a:t>
            </a:r>
            <a:r>
              <a:rPr lang="en-GB" dirty="0" smtClean="0"/>
              <a:t> 3€</a:t>
            </a:r>
          </a:p>
          <a:p>
            <a:r>
              <a:rPr lang="en-GB" dirty="0" err="1" smtClean="0"/>
              <a:t>Sopa</a:t>
            </a:r>
            <a:r>
              <a:rPr lang="en-GB" dirty="0" smtClean="0"/>
              <a:t> de </a:t>
            </a:r>
            <a:r>
              <a:rPr lang="en-GB" dirty="0" err="1" smtClean="0"/>
              <a:t>pollo</a:t>
            </a:r>
            <a:r>
              <a:rPr lang="en-GB" dirty="0" smtClean="0"/>
              <a:t> 3,5€</a:t>
            </a:r>
          </a:p>
          <a:p>
            <a:r>
              <a:rPr lang="en-GB" b="1" dirty="0" smtClean="0"/>
              <a:t>Segundo </a:t>
            </a:r>
            <a:r>
              <a:rPr lang="en-GB" b="1" dirty="0" err="1" smtClean="0"/>
              <a:t>plato</a:t>
            </a:r>
            <a:endParaRPr lang="en-GB" b="1" dirty="0" smtClean="0"/>
          </a:p>
          <a:p>
            <a:r>
              <a:rPr lang="en-GB" dirty="0" err="1" smtClean="0"/>
              <a:t>Pollo</a:t>
            </a:r>
            <a:r>
              <a:rPr lang="en-GB" dirty="0" smtClean="0"/>
              <a:t> con </a:t>
            </a:r>
            <a:r>
              <a:rPr lang="en-GB" dirty="0" err="1" smtClean="0"/>
              <a:t>patatas</a:t>
            </a:r>
            <a:r>
              <a:rPr lang="en-GB" dirty="0" smtClean="0"/>
              <a:t> </a:t>
            </a:r>
            <a:r>
              <a:rPr lang="en-GB" dirty="0" err="1" smtClean="0"/>
              <a:t>fritas</a:t>
            </a:r>
            <a:r>
              <a:rPr lang="en-GB" dirty="0" smtClean="0"/>
              <a:t> o </a:t>
            </a:r>
            <a:r>
              <a:rPr lang="en-GB" dirty="0" err="1" smtClean="0"/>
              <a:t>ensalada</a:t>
            </a:r>
            <a:r>
              <a:rPr lang="en-GB" dirty="0" smtClean="0"/>
              <a:t> 10</a:t>
            </a:r>
            <a:r>
              <a:rPr lang="en-GB" dirty="0"/>
              <a:t>€</a:t>
            </a:r>
          </a:p>
          <a:p>
            <a:r>
              <a:rPr lang="en-GB" dirty="0" err="1" smtClean="0"/>
              <a:t>Mariscos</a:t>
            </a:r>
            <a:r>
              <a:rPr lang="en-GB" dirty="0" smtClean="0"/>
              <a:t> 15</a:t>
            </a:r>
            <a:r>
              <a:rPr lang="en-GB" dirty="0"/>
              <a:t>€</a:t>
            </a:r>
          </a:p>
          <a:p>
            <a:r>
              <a:rPr lang="en-GB" b="1" dirty="0" err="1" smtClean="0"/>
              <a:t>Postre</a:t>
            </a:r>
            <a:endParaRPr lang="en-GB" b="1" dirty="0" smtClean="0"/>
          </a:p>
          <a:p>
            <a:r>
              <a:rPr lang="en-GB" dirty="0" err="1" smtClean="0"/>
              <a:t>Fruta</a:t>
            </a:r>
            <a:r>
              <a:rPr lang="en-GB" dirty="0" smtClean="0"/>
              <a:t> 1</a:t>
            </a:r>
            <a:r>
              <a:rPr lang="en-GB" dirty="0"/>
              <a:t>€</a:t>
            </a:r>
          </a:p>
          <a:p>
            <a:r>
              <a:rPr lang="en-GB" dirty="0" err="1" smtClean="0"/>
              <a:t>Helado</a:t>
            </a:r>
            <a:r>
              <a:rPr lang="en-GB" dirty="0" smtClean="0"/>
              <a:t> 3€</a:t>
            </a:r>
          </a:p>
          <a:p>
            <a:r>
              <a:rPr lang="en-GB" b="1" dirty="0" err="1" smtClean="0"/>
              <a:t>Bebidas</a:t>
            </a:r>
            <a:endParaRPr lang="en-GB" b="1" dirty="0" smtClean="0"/>
          </a:p>
          <a:p>
            <a:r>
              <a:rPr lang="en-GB" dirty="0" smtClean="0"/>
              <a:t>Agua mineral 1</a:t>
            </a:r>
            <a:r>
              <a:rPr lang="en-GB" dirty="0"/>
              <a:t>€</a:t>
            </a:r>
          </a:p>
          <a:p>
            <a:r>
              <a:rPr lang="en-GB" dirty="0" smtClean="0"/>
              <a:t>Agua con gas 1,5€</a:t>
            </a:r>
          </a:p>
          <a:p>
            <a:r>
              <a:rPr lang="en-GB" dirty="0" err="1" smtClean="0"/>
              <a:t>Zumo</a:t>
            </a:r>
            <a:r>
              <a:rPr lang="en-GB" dirty="0" smtClean="0"/>
              <a:t> de </a:t>
            </a:r>
            <a:r>
              <a:rPr lang="en-GB" dirty="0" err="1" smtClean="0"/>
              <a:t>naranja</a:t>
            </a:r>
            <a:r>
              <a:rPr lang="en-GB" dirty="0" smtClean="0"/>
              <a:t> 2€</a:t>
            </a:r>
          </a:p>
          <a:p>
            <a:r>
              <a:rPr lang="en-GB" dirty="0" smtClean="0"/>
              <a:t>Vino </a:t>
            </a:r>
            <a:r>
              <a:rPr lang="en-GB" dirty="0" err="1" smtClean="0"/>
              <a:t>tinto</a:t>
            </a:r>
            <a:r>
              <a:rPr lang="en-GB" dirty="0" smtClean="0"/>
              <a:t> 4€</a:t>
            </a:r>
          </a:p>
          <a:p>
            <a:endParaRPr lang="en-GB" dirty="0"/>
          </a:p>
        </p:txBody>
      </p:sp>
      <p:pic>
        <p:nvPicPr>
          <p:cNvPr id="15363" name="Picture 3" descr="C:\Users\Danni\AppData\Local\Microsoft\Windows\Temporary Internet Files\Content.IE5\ESSQ3LKS\MC9004108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96" y="5085184"/>
            <a:ext cx="1088326" cy="13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Danni\AppData\Local\Microsoft\Windows\Temporary Internet Files\Content.IE5\GN3R2XBJ\MC9000206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94" y="2132856"/>
            <a:ext cx="1302531" cy="12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is this article about?</a:t>
            </a:r>
            <a:endParaRPr lang="en-GB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738744" y="6211669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smtClean="0"/>
              <a:t>childre</a:t>
            </a:r>
            <a:r>
              <a:rPr lang="en-GB" dirty="0" smtClean="0"/>
              <a:t>n skipping breakfast</a:t>
            </a:r>
            <a:endParaRPr lang="en-GB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32540" r="40431" b="17262"/>
          <a:stretch/>
        </p:blipFill>
        <p:spPr bwMode="auto">
          <a:xfrm>
            <a:off x="1475656" y="2204864"/>
            <a:ext cx="5950859" cy="367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8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Read the Spanish menu and complete the grid.</a:t>
            </a:r>
            <a:endParaRPr lang="en-GB" sz="2800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11905" r="13658" b="32936"/>
          <a:stretch/>
        </p:blipFill>
        <p:spPr bwMode="auto">
          <a:xfrm>
            <a:off x="107504" y="1916832"/>
            <a:ext cx="5861433" cy="476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4828"/>
              </p:ext>
            </p:extLst>
          </p:nvPr>
        </p:nvGraphicFramePr>
        <p:xfrm>
          <a:off x="6300192" y="2060848"/>
          <a:ext cx="2639616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127448"/>
              </a:tblGrid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Food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Price</a:t>
                      </a:r>
                      <a:endParaRPr lang="en-GB" sz="3200" dirty="0"/>
                    </a:p>
                  </a:txBody>
                  <a:tcPr/>
                </a:tc>
              </a:tr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Chicken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</a:tr>
              <a:tr h="1098122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6,50</a:t>
                      </a:r>
                      <a:endParaRPr lang="en-GB" sz="3200" dirty="0"/>
                    </a:p>
                  </a:txBody>
                  <a:tcPr/>
                </a:tc>
              </a:tr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Lamb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9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vocabulary below</a:t>
            </a:r>
            <a:endParaRPr lang="en-GB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22043"/>
              </p:ext>
            </p:extLst>
          </p:nvPr>
        </p:nvGraphicFramePr>
        <p:xfrm>
          <a:off x="395536" y="1916832"/>
          <a:ext cx="8280920" cy="4632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40460"/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atrevido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proud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celoso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rude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maleducado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polite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orgulloso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greedy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mentiroso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daring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glotón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selfish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cortés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liar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egoísta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jealous</a:t>
                      </a:r>
                      <a:endParaRPr lang="en-GB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976751"/>
              </p:ext>
            </p:extLst>
          </p:nvPr>
        </p:nvGraphicFramePr>
        <p:xfrm>
          <a:off x="395536" y="1916832"/>
          <a:ext cx="8280920" cy="4632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40460"/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atrevido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daring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celoso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jealous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maleducado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rude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orgulloso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proud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mentiroso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liar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glotón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greedy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cortés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polite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egoísta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selfish</a:t>
                      </a:r>
                      <a:endParaRPr lang="en-GB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3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drinks are available? </a:t>
            </a:r>
            <a:endParaRPr lang="en-GB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95234" y="1798325"/>
            <a:ext cx="5328591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Bradley Hand ITC" panose="03070402050302030203" pitchFamily="66" charset="0"/>
              </a:rPr>
              <a:t>Menú</a:t>
            </a:r>
            <a:endParaRPr lang="en-GB" sz="2000" b="1" dirty="0" smtClean="0">
              <a:latin typeface="Bradley Hand ITC" panose="03070402050302030203" pitchFamily="66" charset="0"/>
            </a:endParaRPr>
          </a:p>
          <a:p>
            <a:r>
              <a:rPr lang="en-GB" b="1" dirty="0" smtClean="0"/>
              <a:t>Primer </a:t>
            </a:r>
            <a:r>
              <a:rPr lang="en-GB" b="1" dirty="0" err="1" smtClean="0"/>
              <a:t>plato</a:t>
            </a:r>
            <a:endParaRPr lang="en-GB" b="1" dirty="0" smtClean="0"/>
          </a:p>
          <a:p>
            <a:r>
              <a:rPr lang="en-GB" dirty="0" err="1"/>
              <a:t>Ensalada</a:t>
            </a:r>
            <a:r>
              <a:rPr lang="en-GB" dirty="0"/>
              <a:t> </a:t>
            </a:r>
            <a:r>
              <a:rPr lang="en-GB" dirty="0" err="1"/>
              <a:t>mixta</a:t>
            </a:r>
            <a:r>
              <a:rPr lang="en-GB" dirty="0"/>
              <a:t> 2,5</a:t>
            </a:r>
            <a:r>
              <a:rPr lang="en-GB" dirty="0" smtClean="0"/>
              <a:t>€</a:t>
            </a:r>
          </a:p>
          <a:p>
            <a:r>
              <a:rPr lang="en-GB" dirty="0" err="1" smtClean="0"/>
              <a:t>Sopa</a:t>
            </a:r>
            <a:r>
              <a:rPr lang="en-GB" dirty="0" smtClean="0"/>
              <a:t> de </a:t>
            </a:r>
            <a:r>
              <a:rPr lang="en-GB" dirty="0" err="1" smtClean="0"/>
              <a:t>verduras</a:t>
            </a:r>
            <a:r>
              <a:rPr lang="en-GB" dirty="0" smtClean="0"/>
              <a:t> 3€</a:t>
            </a:r>
          </a:p>
          <a:p>
            <a:r>
              <a:rPr lang="en-GB" dirty="0" err="1" smtClean="0"/>
              <a:t>Sopa</a:t>
            </a:r>
            <a:r>
              <a:rPr lang="en-GB" dirty="0" smtClean="0"/>
              <a:t> de </a:t>
            </a:r>
            <a:r>
              <a:rPr lang="en-GB" dirty="0" err="1" smtClean="0"/>
              <a:t>pollo</a:t>
            </a:r>
            <a:r>
              <a:rPr lang="en-GB" dirty="0" smtClean="0"/>
              <a:t> 3,5€</a:t>
            </a:r>
          </a:p>
          <a:p>
            <a:r>
              <a:rPr lang="en-GB" b="1" dirty="0" smtClean="0"/>
              <a:t>Segundo </a:t>
            </a:r>
            <a:r>
              <a:rPr lang="en-GB" b="1" dirty="0" err="1" smtClean="0"/>
              <a:t>plato</a:t>
            </a:r>
            <a:endParaRPr lang="en-GB" b="1" dirty="0" smtClean="0"/>
          </a:p>
          <a:p>
            <a:r>
              <a:rPr lang="en-GB" dirty="0" err="1" smtClean="0"/>
              <a:t>Pollo</a:t>
            </a:r>
            <a:r>
              <a:rPr lang="en-GB" dirty="0" smtClean="0"/>
              <a:t> con </a:t>
            </a:r>
            <a:r>
              <a:rPr lang="en-GB" dirty="0" err="1" smtClean="0"/>
              <a:t>patatas</a:t>
            </a:r>
            <a:r>
              <a:rPr lang="en-GB" dirty="0" smtClean="0"/>
              <a:t> </a:t>
            </a:r>
            <a:r>
              <a:rPr lang="en-GB" dirty="0" err="1" smtClean="0"/>
              <a:t>fritas</a:t>
            </a:r>
            <a:r>
              <a:rPr lang="en-GB" dirty="0" smtClean="0"/>
              <a:t> o </a:t>
            </a:r>
            <a:r>
              <a:rPr lang="en-GB" dirty="0" err="1" smtClean="0"/>
              <a:t>ensalada</a:t>
            </a:r>
            <a:r>
              <a:rPr lang="en-GB" dirty="0" smtClean="0"/>
              <a:t> 10</a:t>
            </a:r>
            <a:r>
              <a:rPr lang="en-GB" dirty="0"/>
              <a:t>€</a:t>
            </a:r>
          </a:p>
          <a:p>
            <a:r>
              <a:rPr lang="en-GB" dirty="0" err="1" smtClean="0"/>
              <a:t>Mariscos</a:t>
            </a:r>
            <a:r>
              <a:rPr lang="en-GB" dirty="0" smtClean="0"/>
              <a:t> 15</a:t>
            </a:r>
            <a:r>
              <a:rPr lang="en-GB" dirty="0"/>
              <a:t>€</a:t>
            </a:r>
          </a:p>
          <a:p>
            <a:r>
              <a:rPr lang="en-GB" b="1" dirty="0" err="1" smtClean="0"/>
              <a:t>Postre</a:t>
            </a:r>
            <a:endParaRPr lang="en-GB" b="1" dirty="0" smtClean="0"/>
          </a:p>
          <a:p>
            <a:r>
              <a:rPr lang="en-GB" dirty="0" err="1" smtClean="0"/>
              <a:t>Fruta</a:t>
            </a:r>
            <a:r>
              <a:rPr lang="en-GB" dirty="0" smtClean="0"/>
              <a:t> 1</a:t>
            </a:r>
            <a:r>
              <a:rPr lang="en-GB" dirty="0"/>
              <a:t>€</a:t>
            </a:r>
          </a:p>
          <a:p>
            <a:r>
              <a:rPr lang="en-GB" dirty="0" err="1" smtClean="0"/>
              <a:t>Helado</a:t>
            </a:r>
            <a:r>
              <a:rPr lang="en-GB" dirty="0" smtClean="0"/>
              <a:t> 3€</a:t>
            </a:r>
          </a:p>
          <a:p>
            <a:r>
              <a:rPr lang="en-GB" b="1" dirty="0" err="1" smtClean="0"/>
              <a:t>Bebidas</a:t>
            </a:r>
            <a:endParaRPr lang="en-GB" b="1" dirty="0" smtClean="0"/>
          </a:p>
          <a:p>
            <a:r>
              <a:rPr lang="en-GB" dirty="0" smtClean="0"/>
              <a:t>Agua mineral 1</a:t>
            </a:r>
            <a:r>
              <a:rPr lang="en-GB" dirty="0"/>
              <a:t>€</a:t>
            </a:r>
          </a:p>
          <a:p>
            <a:r>
              <a:rPr lang="en-GB" dirty="0" smtClean="0"/>
              <a:t>Agua con gas 1,5€</a:t>
            </a:r>
          </a:p>
          <a:p>
            <a:r>
              <a:rPr lang="en-GB" dirty="0" err="1" smtClean="0"/>
              <a:t>Zumo</a:t>
            </a:r>
            <a:r>
              <a:rPr lang="en-GB" dirty="0" smtClean="0"/>
              <a:t> de </a:t>
            </a:r>
            <a:r>
              <a:rPr lang="en-GB" dirty="0" err="1" smtClean="0"/>
              <a:t>naranja</a:t>
            </a:r>
            <a:r>
              <a:rPr lang="en-GB" dirty="0" smtClean="0"/>
              <a:t> 2€</a:t>
            </a:r>
          </a:p>
          <a:p>
            <a:r>
              <a:rPr lang="en-GB" dirty="0" smtClean="0"/>
              <a:t>Vino </a:t>
            </a:r>
            <a:r>
              <a:rPr lang="en-GB" dirty="0" err="1" smtClean="0"/>
              <a:t>tinto</a:t>
            </a:r>
            <a:r>
              <a:rPr lang="en-GB" dirty="0" smtClean="0"/>
              <a:t> 4€</a:t>
            </a:r>
          </a:p>
          <a:p>
            <a:endParaRPr lang="en-GB" dirty="0"/>
          </a:p>
        </p:txBody>
      </p:sp>
      <p:pic>
        <p:nvPicPr>
          <p:cNvPr id="15363" name="Picture 3" descr="C:\Users\Danni\AppData\Local\Microsoft\Windows\Temporary Internet Files\Content.IE5\ESSQ3LKS\MC9004108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96" y="5085184"/>
            <a:ext cx="1088326" cy="13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Danni\AppData\Local\Microsoft\Windows\Temporary Internet Files\Content.IE5\GN3R2XBJ\MC9000206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94" y="2132856"/>
            <a:ext cx="1302531" cy="12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5968" cy="14847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Try </a:t>
            </a:r>
            <a:r>
              <a:rPr lang="en-GB" sz="4000" dirty="0" smtClean="0"/>
              <a:t>to think of ways to </a:t>
            </a:r>
            <a:r>
              <a:rPr lang="en-GB" sz="4000" dirty="0" smtClean="0"/>
              <a:t>remember the </a:t>
            </a:r>
            <a:r>
              <a:rPr lang="en-GB" sz="4000" dirty="0" smtClean="0"/>
              <a:t>translations of </a:t>
            </a:r>
            <a:r>
              <a:rPr lang="en-GB" sz="4000" dirty="0" smtClean="0"/>
              <a:t>these </a:t>
            </a:r>
            <a:r>
              <a:rPr lang="en-GB" sz="4000" dirty="0" smtClean="0"/>
              <a:t>words</a:t>
            </a:r>
            <a:r>
              <a:rPr lang="en-GB" sz="4000" dirty="0" smtClean="0"/>
              <a:t>. </a:t>
            </a:r>
            <a:endParaRPr lang="en-GB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73777"/>
              </p:ext>
            </p:extLst>
          </p:nvPr>
        </p:nvGraphicFramePr>
        <p:xfrm>
          <a:off x="9453" y="2276872"/>
          <a:ext cx="9144000" cy="39604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72000"/>
                <a:gridCol w="4572000"/>
              </a:tblGrid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grasa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fat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enfermo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ill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amable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kind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bigote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moustache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sida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Aids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gafas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glasses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joven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young</a:t>
                      </a:r>
                      <a:endParaRPr lang="en-GB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Eating healthy doesn’t have to be ___________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1" y="6484694"/>
            <a:ext cx="24052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expensive</a:t>
            </a:r>
          </a:p>
        </p:txBody>
      </p:sp>
      <p:pic>
        <p:nvPicPr>
          <p:cNvPr id="4098" name="Picture 2" descr="F:\GCSE SPANISH PPT\4261e8a155d1f0e8512d08a5c28cd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75013"/>
            <a:ext cx="3792912" cy="499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starters are available? </a:t>
            </a:r>
            <a:endParaRPr lang="en-GB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95234" y="1798325"/>
            <a:ext cx="5328591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Bradley Hand ITC" panose="03070402050302030203" pitchFamily="66" charset="0"/>
              </a:rPr>
              <a:t>Menú</a:t>
            </a:r>
            <a:endParaRPr lang="en-GB" sz="2000" b="1" dirty="0" smtClean="0">
              <a:latin typeface="Bradley Hand ITC" panose="03070402050302030203" pitchFamily="66" charset="0"/>
            </a:endParaRPr>
          </a:p>
          <a:p>
            <a:r>
              <a:rPr lang="en-GB" b="1" dirty="0" smtClean="0"/>
              <a:t>Primer </a:t>
            </a:r>
            <a:r>
              <a:rPr lang="en-GB" b="1" dirty="0" err="1" smtClean="0"/>
              <a:t>plato</a:t>
            </a:r>
            <a:endParaRPr lang="en-GB" b="1" dirty="0" smtClean="0"/>
          </a:p>
          <a:p>
            <a:r>
              <a:rPr lang="en-GB" dirty="0" err="1"/>
              <a:t>Ensalada</a:t>
            </a:r>
            <a:r>
              <a:rPr lang="en-GB" dirty="0"/>
              <a:t> </a:t>
            </a:r>
            <a:r>
              <a:rPr lang="en-GB" dirty="0" err="1"/>
              <a:t>mixta</a:t>
            </a:r>
            <a:r>
              <a:rPr lang="en-GB" dirty="0"/>
              <a:t> 2,5</a:t>
            </a:r>
            <a:r>
              <a:rPr lang="en-GB" dirty="0" smtClean="0"/>
              <a:t>€</a:t>
            </a:r>
          </a:p>
          <a:p>
            <a:r>
              <a:rPr lang="en-GB" dirty="0" err="1" smtClean="0"/>
              <a:t>Sopa</a:t>
            </a:r>
            <a:r>
              <a:rPr lang="en-GB" dirty="0" smtClean="0"/>
              <a:t> de </a:t>
            </a:r>
            <a:r>
              <a:rPr lang="en-GB" dirty="0" err="1" smtClean="0"/>
              <a:t>verduras</a:t>
            </a:r>
            <a:r>
              <a:rPr lang="en-GB" dirty="0" smtClean="0"/>
              <a:t> 3€</a:t>
            </a:r>
          </a:p>
          <a:p>
            <a:r>
              <a:rPr lang="en-GB" dirty="0" err="1" smtClean="0"/>
              <a:t>Sopa</a:t>
            </a:r>
            <a:r>
              <a:rPr lang="en-GB" dirty="0" smtClean="0"/>
              <a:t> de </a:t>
            </a:r>
            <a:r>
              <a:rPr lang="en-GB" dirty="0" err="1" smtClean="0"/>
              <a:t>pollo</a:t>
            </a:r>
            <a:r>
              <a:rPr lang="en-GB" dirty="0" smtClean="0"/>
              <a:t> 3,5€</a:t>
            </a:r>
          </a:p>
          <a:p>
            <a:r>
              <a:rPr lang="en-GB" b="1" dirty="0" smtClean="0"/>
              <a:t>Segundo </a:t>
            </a:r>
            <a:r>
              <a:rPr lang="en-GB" b="1" dirty="0" err="1" smtClean="0"/>
              <a:t>plato</a:t>
            </a:r>
            <a:endParaRPr lang="en-GB" b="1" dirty="0" smtClean="0"/>
          </a:p>
          <a:p>
            <a:r>
              <a:rPr lang="en-GB" dirty="0" err="1" smtClean="0"/>
              <a:t>Pollo</a:t>
            </a:r>
            <a:r>
              <a:rPr lang="en-GB" dirty="0" smtClean="0"/>
              <a:t> con </a:t>
            </a:r>
            <a:r>
              <a:rPr lang="en-GB" dirty="0" err="1" smtClean="0"/>
              <a:t>patatas</a:t>
            </a:r>
            <a:r>
              <a:rPr lang="en-GB" dirty="0" smtClean="0"/>
              <a:t> </a:t>
            </a:r>
            <a:r>
              <a:rPr lang="en-GB" dirty="0" err="1" smtClean="0"/>
              <a:t>fritas</a:t>
            </a:r>
            <a:r>
              <a:rPr lang="en-GB" dirty="0" smtClean="0"/>
              <a:t> o </a:t>
            </a:r>
            <a:r>
              <a:rPr lang="en-GB" dirty="0" err="1" smtClean="0"/>
              <a:t>ensalada</a:t>
            </a:r>
            <a:r>
              <a:rPr lang="en-GB" dirty="0" smtClean="0"/>
              <a:t> 10</a:t>
            </a:r>
            <a:r>
              <a:rPr lang="en-GB" dirty="0"/>
              <a:t>€</a:t>
            </a:r>
          </a:p>
          <a:p>
            <a:r>
              <a:rPr lang="en-GB" dirty="0" err="1" smtClean="0"/>
              <a:t>Mariscos</a:t>
            </a:r>
            <a:r>
              <a:rPr lang="en-GB" dirty="0" smtClean="0"/>
              <a:t> 15</a:t>
            </a:r>
            <a:r>
              <a:rPr lang="en-GB" dirty="0"/>
              <a:t>€</a:t>
            </a:r>
          </a:p>
          <a:p>
            <a:r>
              <a:rPr lang="en-GB" b="1" dirty="0" err="1" smtClean="0"/>
              <a:t>Postre</a:t>
            </a:r>
            <a:endParaRPr lang="en-GB" b="1" dirty="0" smtClean="0"/>
          </a:p>
          <a:p>
            <a:r>
              <a:rPr lang="en-GB" dirty="0" err="1" smtClean="0"/>
              <a:t>Fruta</a:t>
            </a:r>
            <a:r>
              <a:rPr lang="en-GB" dirty="0" smtClean="0"/>
              <a:t> 1</a:t>
            </a:r>
            <a:r>
              <a:rPr lang="en-GB" dirty="0"/>
              <a:t>€</a:t>
            </a:r>
          </a:p>
          <a:p>
            <a:r>
              <a:rPr lang="en-GB" dirty="0" err="1" smtClean="0"/>
              <a:t>Helado</a:t>
            </a:r>
            <a:r>
              <a:rPr lang="en-GB" dirty="0" smtClean="0"/>
              <a:t> 3€</a:t>
            </a:r>
          </a:p>
          <a:p>
            <a:r>
              <a:rPr lang="en-GB" b="1" dirty="0" err="1" smtClean="0"/>
              <a:t>Bebidas</a:t>
            </a:r>
            <a:endParaRPr lang="en-GB" b="1" dirty="0" smtClean="0"/>
          </a:p>
          <a:p>
            <a:r>
              <a:rPr lang="en-GB" dirty="0" smtClean="0"/>
              <a:t>Agua mineral 1</a:t>
            </a:r>
            <a:r>
              <a:rPr lang="en-GB" dirty="0"/>
              <a:t>€</a:t>
            </a:r>
          </a:p>
          <a:p>
            <a:r>
              <a:rPr lang="en-GB" dirty="0" smtClean="0"/>
              <a:t>Agua con gas 1,5€</a:t>
            </a:r>
          </a:p>
          <a:p>
            <a:r>
              <a:rPr lang="en-GB" dirty="0" err="1" smtClean="0"/>
              <a:t>Zumo</a:t>
            </a:r>
            <a:r>
              <a:rPr lang="en-GB" dirty="0" smtClean="0"/>
              <a:t> de </a:t>
            </a:r>
            <a:r>
              <a:rPr lang="en-GB" dirty="0" err="1" smtClean="0"/>
              <a:t>naranja</a:t>
            </a:r>
            <a:r>
              <a:rPr lang="en-GB" dirty="0" smtClean="0"/>
              <a:t> 2€</a:t>
            </a:r>
          </a:p>
          <a:p>
            <a:r>
              <a:rPr lang="en-GB" dirty="0" smtClean="0"/>
              <a:t>Vino </a:t>
            </a:r>
            <a:r>
              <a:rPr lang="en-GB" dirty="0" err="1" smtClean="0"/>
              <a:t>tinto</a:t>
            </a:r>
            <a:r>
              <a:rPr lang="en-GB" dirty="0" smtClean="0"/>
              <a:t> 4€</a:t>
            </a:r>
          </a:p>
          <a:p>
            <a:endParaRPr lang="en-GB" dirty="0"/>
          </a:p>
        </p:txBody>
      </p:sp>
      <p:pic>
        <p:nvPicPr>
          <p:cNvPr id="15363" name="Picture 3" descr="C:\Users\Danni\AppData\Local\Microsoft\Windows\Temporary Internet Files\Content.IE5\ESSQ3LKS\MC9004108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96" y="5085184"/>
            <a:ext cx="1088326" cy="13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Danni\AppData\Local\Microsoft\Windows\Temporary Internet Files\Content.IE5\GN3R2XBJ\MC9000206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94" y="2132856"/>
            <a:ext cx="1302531" cy="12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is </a:t>
            </a:r>
            <a:r>
              <a:rPr lang="en-GB" sz="4800" dirty="0" smtClean="0"/>
              <a:t>this person complaining about?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1" y="6222242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smtClean="0"/>
              <a:t>He has headache and earache</a:t>
            </a:r>
            <a:endParaRPr lang="en-GB" dirty="0" smtClean="0"/>
          </a:p>
        </p:txBody>
      </p:sp>
      <p:pic>
        <p:nvPicPr>
          <p:cNvPr id="5122" name="Picture 2" descr="http://immer-gesund.eu/wp-content/uploads/2014/05/Morbus-Meulengracht-Syndro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00099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716017" y="2438400"/>
            <a:ext cx="4032448" cy="2160240"/>
          </a:xfrm>
          <a:prstGeom prst="wedgeRoundRectCallout">
            <a:avLst>
              <a:gd name="adj1" fmla="val -77180"/>
              <a:gd name="adj2" fmla="val 394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anose="030F0702030302020204" pitchFamily="66" charset="0"/>
              </a:rPr>
              <a:t>Tengo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latin typeface="Comic Sans MS" panose="030F0702030302020204" pitchFamily="66" charset="0"/>
              </a:rPr>
              <a:t>dolor</a:t>
            </a:r>
            <a:r>
              <a:rPr lang="en-GB" sz="3200" dirty="0" smtClean="0">
                <a:latin typeface="Comic Sans MS" panose="030F0702030302020204" pitchFamily="66" charset="0"/>
              </a:rPr>
              <a:t> de la </a:t>
            </a:r>
            <a:r>
              <a:rPr lang="en-GB" sz="3200" dirty="0" err="1" smtClean="0">
                <a:latin typeface="Comic Sans MS" panose="030F0702030302020204" pitchFamily="66" charset="0"/>
              </a:rPr>
              <a:t>cabeza</a:t>
            </a:r>
            <a:r>
              <a:rPr lang="en-GB" sz="3200" dirty="0" smtClean="0">
                <a:latin typeface="Comic Sans MS" panose="030F0702030302020204" pitchFamily="66" charset="0"/>
              </a:rPr>
              <a:t> y </a:t>
            </a:r>
            <a:r>
              <a:rPr lang="en-GB" sz="3200" dirty="0" err="1" smtClean="0">
                <a:latin typeface="Comic Sans MS" panose="030F0702030302020204" pitchFamily="66" charset="0"/>
              </a:rPr>
              <a:t>las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latin typeface="Comic Sans MS" panose="030F0702030302020204" pitchFamily="66" charset="0"/>
              </a:rPr>
              <a:t>orejas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Who has each of the pets below?</a:t>
            </a:r>
            <a:endParaRPr lang="en-GB" sz="4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96623"/>
              </p:ext>
            </p:extLst>
          </p:nvPr>
        </p:nvGraphicFramePr>
        <p:xfrm>
          <a:off x="5796136" y="2420888"/>
          <a:ext cx="3071664" cy="331236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5832"/>
                <a:gridCol w="1535832"/>
              </a:tblGrid>
              <a:tr h="9188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Dog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Fish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Horse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Rabbit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423175"/>
            <a:ext cx="4752528" cy="7078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En mi casa </a:t>
            </a:r>
            <a:r>
              <a:rPr lang="en-GB" sz="2000" dirty="0" err="1" smtClean="0"/>
              <a:t>tengo</a:t>
            </a:r>
            <a:r>
              <a:rPr lang="en-GB" sz="2000" dirty="0" smtClean="0"/>
              <a:t> un </a:t>
            </a:r>
            <a:r>
              <a:rPr lang="en-GB" sz="2000" dirty="0" err="1" smtClean="0"/>
              <a:t>caballo</a:t>
            </a:r>
            <a:r>
              <a:rPr lang="en-GB" sz="2000" dirty="0" smtClean="0"/>
              <a:t> </a:t>
            </a:r>
            <a:r>
              <a:rPr lang="en-GB" sz="2000" dirty="0" err="1" smtClean="0"/>
              <a:t>pero</a:t>
            </a:r>
            <a:r>
              <a:rPr lang="en-GB" sz="2000" dirty="0" smtClean="0"/>
              <a:t> </a:t>
            </a:r>
            <a:r>
              <a:rPr lang="en-GB" sz="2000" dirty="0" err="1" smtClean="0"/>
              <a:t>prefiero</a:t>
            </a:r>
            <a:r>
              <a:rPr lang="en-GB" sz="2000" dirty="0" smtClean="0"/>
              <a:t> los </a:t>
            </a:r>
            <a:r>
              <a:rPr lang="en-GB" sz="2000" dirty="0" err="1" smtClean="0"/>
              <a:t>gatos</a:t>
            </a:r>
            <a:r>
              <a:rPr lang="en-GB" sz="2000" dirty="0" smtClean="0"/>
              <a:t>.</a:t>
            </a:r>
            <a:r>
              <a:rPr lang="en-GB" sz="2000" dirty="0" smtClean="0">
                <a:latin typeface="Calibri"/>
              </a:rPr>
              <a:t>			</a:t>
            </a:r>
            <a:r>
              <a:rPr lang="en-GB" sz="2000" b="1" i="1" dirty="0" smtClean="0">
                <a:latin typeface="Calibri"/>
              </a:rPr>
              <a:t>- Marco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283461"/>
            <a:ext cx="475252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Tenemos</a:t>
            </a:r>
            <a:r>
              <a:rPr lang="en-GB" sz="2000" dirty="0" smtClean="0"/>
              <a:t> un </a:t>
            </a:r>
            <a:r>
              <a:rPr lang="en-GB" sz="2000" dirty="0" err="1" smtClean="0"/>
              <a:t>conejo</a:t>
            </a:r>
            <a:r>
              <a:rPr lang="en-GB" sz="2000" dirty="0" smtClean="0"/>
              <a:t> y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tortuga</a:t>
            </a:r>
            <a:r>
              <a:rPr lang="en-GB" sz="2000" dirty="0" smtClean="0"/>
              <a:t>.</a:t>
            </a:r>
          </a:p>
          <a:p>
            <a:pPr algn="r"/>
            <a:r>
              <a:rPr lang="en-GB" sz="2000" dirty="0" smtClean="0">
                <a:latin typeface="Calibri"/>
              </a:rPr>
              <a:t>	</a:t>
            </a:r>
            <a:r>
              <a:rPr lang="en-GB" sz="2000" b="1" i="1" dirty="0" smtClean="0">
                <a:latin typeface="Calibri"/>
              </a:rPr>
              <a:t>- Carmen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015463"/>
            <a:ext cx="475252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Tengo</a:t>
            </a:r>
            <a:r>
              <a:rPr lang="en-GB" sz="2000" dirty="0" smtClean="0"/>
              <a:t> un </a:t>
            </a:r>
            <a:r>
              <a:rPr lang="en-GB" sz="2000" dirty="0" err="1" smtClean="0"/>
              <a:t>perro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se llama Spot		</a:t>
            </a:r>
            <a:r>
              <a:rPr lang="en-GB" sz="2000" dirty="0" smtClean="0">
                <a:latin typeface="Calibri"/>
              </a:rPr>
              <a:t>			</a:t>
            </a:r>
            <a:r>
              <a:rPr lang="en-GB" sz="2000" b="1" i="1" dirty="0" smtClean="0">
                <a:latin typeface="Calibri"/>
              </a:rPr>
              <a:t>- Luc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151367"/>
            <a:ext cx="4752528" cy="7078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Cuando</a:t>
            </a:r>
            <a:r>
              <a:rPr lang="en-GB" sz="2000" dirty="0" smtClean="0"/>
              <a:t> era </a:t>
            </a:r>
            <a:r>
              <a:rPr lang="en-GB" sz="2000" dirty="0" err="1" smtClean="0"/>
              <a:t>peque</a:t>
            </a:r>
            <a:r>
              <a:rPr lang="en-GB" sz="2000" dirty="0" err="1" smtClean="0">
                <a:latin typeface="Calibri"/>
              </a:rPr>
              <a:t>ña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t</a:t>
            </a:r>
            <a:r>
              <a:rPr lang="en-GB" sz="2000" dirty="0" err="1" smtClean="0"/>
              <a:t>enía</a:t>
            </a:r>
            <a:r>
              <a:rPr lang="en-GB" sz="2000" dirty="0" smtClean="0"/>
              <a:t> un </a:t>
            </a:r>
            <a:r>
              <a:rPr lang="en-GB" sz="2000" dirty="0" err="1" smtClean="0"/>
              <a:t>perro</a:t>
            </a:r>
            <a:r>
              <a:rPr lang="en-GB" sz="2000" dirty="0" smtClean="0"/>
              <a:t> </a:t>
            </a:r>
            <a:r>
              <a:rPr lang="en-GB" sz="2000" dirty="0" err="1" smtClean="0"/>
              <a:t>pero</a:t>
            </a:r>
            <a:r>
              <a:rPr lang="en-GB" sz="2000" dirty="0" smtClean="0"/>
              <a:t> </a:t>
            </a:r>
            <a:r>
              <a:rPr lang="en-GB" sz="2000" dirty="0" err="1" smtClean="0"/>
              <a:t>ahora</a:t>
            </a:r>
            <a:r>
              <a:rPr lang="en-GB" sz="2000" dirty="0" smtClean="0"/>
              <a:t> </a:t>
            </a:r>
            <a:r>
              <a:rPr lang="en-GB" sz="2000" dirty="0" err="1" smtClean="0"/>
              <a:t>tengo</a:t>
            </a:r>
            <a:r>
              <a:rPr lang="en-GB" sz="2000" dirty="0" smtClean="0"/>
              <a:t> un </a:t>
            </a:r>
            <a:r>
              <a:rPr lang="en-GB" sz="2000" dirty="0" err="1" smtClean="0"/>
              <a:t>pez</a:t>
            </a:r>
            <a:r>
              <a:rPr lang="en-GB" sz="2000" dirty="0" smtClean="0"/>
              <a:t>.</a:t>
            </a:r>
            <a:r>
              <a:rPr lang="en-GB" sz="2000" dirty="0" smtClean="0">
                <a:latin typeface="Calibri"/>
              </a:rPr>
              <a:t>		</a:t>
            </a:r>
            <a:r>
              <a:rPr lang="en-GB" sz="2000" b="1" i="1" dirty="0" smtClean="0">
                <a:latin typeface="Calibri"/>
              </a:rPr>
              <a:t>- Luisa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4788" y="2682449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Luc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494673" y="3521674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Luisa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473737" y="4320644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Marco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464788" y="5184740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Carmen</a:t>
            </a:r>
            <a:endParaRPr lang="en-GB" dirty="0"/>
          </a:p>
        </p:txBody>
      </p:sp>
      <p:pic>
        <p:nvPicPr>
          <p:cNvPr id="1026" name="Picture 2" descr="C:\Users\Danni\AppData\Local\Microsoft\Windows\Temporary Internet Files\Content.IE5\95BE1G35\MM90028366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7" y="5617397"/>
            <a:ext cx="128585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ni\AppData\Local\Microsoft\Windows\Temporary Internet Files\Content.IE5\GN3R2XBJ\MM90028325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9768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Healthy _______. </a:t>
            </a:r>
            <a:br>
              <a:rPr lang="en-GB" sz="4800" dirty="0" smtClean="0"/>
            </a:br>
            <a:r>
              <a:rPr lang="en-GB" sz="4800" dirty="0" smtClean="0"/>
              <a:t>Less __________.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21897" y="6217713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Healthy </a:t>
            </a:r>
            <a:r>
              <a:rPr lang="en-GB" dirty="0" err="1" smtClean="0"/>
              <a:t>worklife</a:t>
            </a:r>
            <a:r>
              <a:rPr lang="en-GB" dirty="0" smtClean="0"/>
              <a:t>. Less stress.</a:t>
            </a:r>
          </a:p>
        </p:txBody>
      </p:sp>
      <p:pic>
        <p:nvPicPr>
          <p:cNvPr id="8194" name="Picture 2" descr="F:\GCSE SPANISH PPT\0e32ece6025f9603930b55e4ecd708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256584" cy="50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Read the Spanish menu and complete the grid.</a:t>
            </a:r>
            <a:endParaRPr lang="en-GB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9495" y="1772816"/>
            <a:ext cx="4968552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Bradley Hand ITC" panose="03070402050302030203" pitchFamily="66" charset="0"/>
              </a:rPr>
              <a:t>Menú</a:t>
            </a:r>
            <a:endParaRPr lang="en-GB" sz="2000" b="1" dirty="0" smtClean="0">
              <a:latin typeface="Bradley Hand ITC" panose="03070402050302030203" pitchFamily="66" charset="0"/>
            </a:endParaRPr>
          </a:p>
          <a:p>
            <a:r>
              <a:rPr lang="en-GB" b="1" dirty="0" smtClean="0"/>
              <a:t>Primer </a:t>
            </a:r>
            <a:r>
              <a:rPr lang="en-GB" b="1" dirty="0" err="1" smtClean="0"/>
              <a:t>plato</a:t>
            </a:r>
            <a:endParaRPr lang="en-GB" b="1" dirty="0" smtClean="0"/>
          </a:p>
          <a:p>
            <a:r>
              <a:rPr lang="en-GB" dirty="0" err="1"/>
              <a:t>Ensalada</a:t>
            </a:r>
            <a:r>
              <a:rPr lang="en-GB" dirty="0"/>
              <a:t> </a:t>
            </a:r>
            <a:r>
              <a:rPr lang="en-GB" dirty="0" err="1"/>
              <a:t>mixta</a:t>
            </a:r>
            <a:r>
              <a:rPr lang="en-GB" dirty="0"/>
              <a:t> 2,5</a:t>
            </a:r>
            <a:r>
              <a:rPr lang="en-GB" dirty="0" smtClean="0"/>
              <a:t>€</a:t>
            </a:r>
          </a:p>
          <a:p>
            <a:r>
              <a:rPr lang="en-GB" dirty="0" err="1" smtClean="0"/>
              <a:t>Sopa</a:t>
            </a:r>
            <a:r>
              <a:rPr lang="en-GB" dirty="0" smtClean="0"/>
              <a:t> de </a:t>
            </a:r>
            <a:r>
              <a:rPr lang="en-GB" dirty="0" err="1" smtClean="0"/>
              <a:t>verduras</a:t>
            </a:r>
            <a:r>
              <a:rPr lang="en-GB" dirty="0" smtClean="0"/>
              <a:t> 3€</a:t>
            </a:r>
          </a:p>
          <a:p>
            <a:r>
              <a:rPr lang="en-GB" dirty="0" err="1" smtClean="0"/>
              <a:t>Sopa</a:t>
            </a:r>
            <a:r>
              <a:rPr lang="en-GB" dirty="0" smtClean="0"/>
              <a:t> de </a:t>
            </a:r>
            <a:r>
              <a:rPr lang="en-GB" dirty="0" err="1" smtClean="0"/>
              <a:t>pollo</a:t>
            </a:r>
            <a:r>
              <a:rPr lang="en-GB" dirty="0" smtClean="0"/>
              <a:t> 3,5€</a:t>
            </a:r>
          </a:p>
          <a:p>
            <a:r>
              <a:rPr lang="en-GB" b="1" dirty="0" smtClean="0"/>
              <a:t>Segundo </a:t>
            </a:r>
            <a:r>
              <a:rPr lang="en-GB" b="1" dirty="0" err="1" smtClean="0"/>
              <a:t>plato</a:t>
            </a:r>
            <a:endParaRPr lang="en-GB" b="1" dirty="0" smtClean="0"/>
          </a:p>
          <a:p>
            <a:r>
              <a:rPr lang="en-GB" dirty="0" err="1" smtClean="0"/>
              <a:t>Pollo</a:t>
            </a:r>
            <a:r>
              <a:rPr lang="en-GB" dirty="0" smtClean="0"/>
              <a:t> con </a:t>
            </a:r>
            <a:r>
              <a:rPr lang="en-GB" dirty="0" err="1" smtClean="0"/>
              <a:t>patatas</a:t>
            </a:r>
            <a:r>
              <a:rPr lang="en-GB" dirty="0" smtClean="0"/>
              <a:t> </a:t>
            </a:r>
            <a:r>
              <a:rPr lang="en-GB" dirty="0" err="1" smtClean="0"/>
              <a:t>fritas</a:t>
            </a:r>
            <a:r>
              <a:rPr lang="en-GB" dirty="0" smtClean="0"/>
              <a:t> o </a:t>
            </a:r>
            <a:r>
              <a:rPr lang="en-GB" dirty="0" err="1" smtClean="0"/>
              <a:t>ensalada</a:t>
            </a:r>
            <a:r>
              <a:rPr lang="en-GB" dirty="0" smtClean="0"/>
              <a:t> 10</a:t>
            </a:r>
            <a:r>
              <a:rPr lang="en-GB" dirty="0"/>
              <a:t>€</a:t>
            </a:r>
          </a:p>
          <a:p>
            <a:r>
              <a:rPr lang="en-GB" dirty="0" err="1" smtClean="0"/>
              <a:t>Mariscos</a:t>
            </a:r>
            <a:r>
              <a:rPr lang="en-GB" dirty="0" smtClean="0"/>
              <a:t> 15</a:t>
            </a:r>
            <a:r>
              <a:rPr lang="en-GB" dirty="0"/>
              <a:t>€</a:t>
            </a:r>
          </a:p>
          <a:p>
            <a:r>
              <a:rPr lang="en-GB" b="1" dirty="0" err="1" smtClean="0"/>
              <a:t>Postre</a:t>
            </a:r>
            <a:endParaRPr lang="en-GB" b="1" dirty="0" smtClean="0"/>
          </a:p>
          <a:p>
            <a:r>
              <a:rPr lang="en-GB" dirty="0" err="1" smtClean="0"/>
              <a:t>Fruta</a:t>
            </a:r>
            <a:r>
              <a:rPr lang="en-GB" dirty="0" smtClean="0"/>
              <a:t> 1</a:t>
            </a:r>
            <a:r>
              <a:rPr lang="en-GB" dirty="0"/>
              <a:t>€</a:t>
            </a:r>
          </a:p>
          <a:p>
            <a:r>
              <a:rPr lang="en-GB" dirty="0" err="1" smtClean="0"/>
              <a:t>Helado</a:t>
            </a:r>
            <a:r>
              <a:rPr lang="en-GB" dirty="0" smtClean="0"/>
              <a:t> 3€</a:t>
            </a:r>
          </a:p>
          <a:p>
            <a:r>
              <a:rPr lang="en-GB" b="1" dirty="0" err="1" smtClean="0"/>
              <a:t>Bebidas</a:t>
            </a:r>
            <a:endParaRPr lang="en-GB" b="1" dirty="0" smtClean="0"/>
          </a:p>
          <a:p>
            <a:r>
              <a:rPr lang="en-GB" dirty="0" smtClean="0"/>
              <a:t>Agua mineral 1</a:t>
            </a:r>
            <a:r>
              <a:rPr lang="en-GB" dirty="0"/>
              <a:t>€</a:t>
            </a:r>
          </a:p>
          <a:p>
            <a:r>
              <a:rPr lang="en-GB" dirty="0" smtClean="0"/>
              <a:t>Agua con gas 1,5€</a:t>
            </a:r>
          </a:p>
          <a:p>
            <a:r>
              <a:rPr lang="en-GB" dirty="0" err="1" smtClean="0"/>
              <a:t>Zumo</a:t>
            </a:r>
            <a:r>
              <a:rPr lang="en-GB" dirty="0" smtClean="0"/>
              <a:t> de </a:t>
            </a:r>
            <a:r>
              <a:rPr lang="en-GB" dirty="0" err="1" smtClean="0"/>
              <a:t>naranja</a:t>
            </a:r>
            <a:r>
              <a:rPr lang="en-GB" dirty="0" smtClean="0"/>
              <a:t> 2€</a:t>
            </a:r>
          </a:p>
          <a:p>
            <a:r>
              <a:rPr lang="en-GB" dirty="0" smtClean="0"/>
              <a:t>Vino </a:t>
            </a:r>
            <a:r>
              <a:rPr lang="en-GB" dirty="0" err="1" smtClean="0"/>
              <a:t>tinto</a:t>
            </a:r>
            <a:r>
              <a:rPr lang="en-GB" dirty="0" smtClean="0"/>
              <a:t> 4€</a:t>
            </a:r>
          </a:p>
          <a:p>
            <a:endParaRPr lang="en-GB" dirty="0"/>
          </a:p>
        </p:txBody>
      </p:sp>
      <p:pic>
        <p:nvPicPr>
          <p:cNvPr id="15363" name="Picture 3" descr="C:\Users\Danni\AppData\Local\Microsoft\Windows\Temporary Internet Files\Content.IE5\ESSQ3LKS\MC9004108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08" y="5085184"/>
            <a:ext cx="1088326" cy="13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Danni\AppData\Local\Microsoft\Windows\Temporary Internet Files\Content.IE5\GN3R2XBJ\MC9000206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03" y="1844824"/>
            <a:ext cx="1302531" cy="12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93018"/>
              </p:ext>
            </p:extLst>
          </p:nvPr>
        </p:nvGraphicFramePr>
        <p:xfrm>
          <a:off x="5436096" y="1780634"/>
          <a:ext cx="3528392" cy="486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</a:tblGrid>
              <a:tr h="80404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FOOD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PRICE</a:t>
                      </a:r>
                      <a:endParaRPr lang="en-GB" sz="2400" b="1" dirty="0"/>
                    </a:p>
                  </a:txBody>
                  <a:tcPr/>
                </a:tc>
              </a:tr>
              <a:tr h="80404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Chicken soup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</a:tr>
              <a:tr h="80404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Seafood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/>
                </a:tc>
              </a:tr>
              <a:tr h="80404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Ice cream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/>
                </a:tc>
              </a:tr>
              <a:tr h="80404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Sparkling water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/>
                </a:tc>
              </a:tr>
              <a:tr h="80404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Red wine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2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5968" cy="14847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Try </a:t>
            </a:r>
            <a:r>
              <a:rPr lang="en-GB" sz="4000" dirty="0" smtClean="0"/>
              <a:t>to think of ways to </a:t>
            </a:r>
            <a:r>
              <a:rPr lang="en-GB" sz="4000" dirty="0" smtClean="0"/>
              <a:t>remember the </a:t>
            </a:r>
            <a:r>
              <a:rPr lang="en-GB" sz="4000" dirty="0" smtClean="0"/>
              <a:t>translations of </a:t>
            </a:r>
            <a:r>
              <a:rPr lang="en-GB" sz="4000" dirty="0" smtClean="0"/>
              <a:t>these </a:t>
            </a:r>
            <a:r>
              <a:rPr lang="en-GB" sz="4000" dirty="0" smtClean="0"/>
              <a:t>words</a:t>
            </a:r>
            <a:r>
              <a:rPr lang="en-GB" sz="4000" dirty="0" smtClean="0"/>
              <a:t>. </a:t>
            </a:r>
            <a:endParaRPr lang="en-GB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10822"/>
              </p:ext>
            </p:extLst>
          </p:nvPr>
        </p:nvGraphicFramePr>
        <p:xfrm>
          <a:off x="9453" y="2276872"/>
          <a:ext cx="9144000" cy="39604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572000"/>
                <a:gridCol w="4572000"/>
              </a:tblGrid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extranjeros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foreigners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la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pobreza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poverty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el </a:t>
                      </a:r>
                      <a:r>
                        <a:rPr lang="en-GB" sz="2800" b="1" dirty="0" err="1" smtClean="0"/>
                        <a:t>paro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unemployment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juventud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youth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identidad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identity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sin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techo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homeless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gente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pobre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poor people</a:t>
                      </a:r>
                      <a:endParaRPr lang="en-GB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7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h02.deviantart.net/fs71/PRE/i/2010/269/9/7/portrait__old_unhappy_man_by_mariustipa-d2zjc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44232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is </a:t>
            </a:r>
            <a:r>
              <a:rPr lang="en-GB" sz="4800" dirty="0" smtClean="0"/>
              <a:t>this person complaining about?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1" y="6222242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smtClean="0"/>
              <a:t>He has leg and backache</a:t>
            </a:r>
            <a:endParaRPr lang="en-GB" dirty="0" smtClean="0"/>
          </a:p>
        </p:txBody>
      </p:sp>
      <p:sp>
        <p:nvSpPr>
          <p:cNvPr id="3" name="Rounded Rectangular Callout 2"/>
          <p:cNvSpPr/>
          <p:nvPr/>
        </p:nvSpPr>
        <p:spPr>
          <a:xfrm>
            <a:off x="4716017" y="2438400"/>
            <a:ext cx="4032448" cy="2160240"/>
          </a:xfrm>
          <a:prstGeom prst="wedgeRoundRectCallout">
            <a:avLst>
              <a:gd name="adj1" fmla="val -77180"/>
              <a:gd name="adj2" fmla="val 394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anose="030F0702030302020204" pitchFamily="66" charset="0"/>
              </a:rPr>
              <a:t>Tengo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latin typeface="Comic Sans MS" panose="030F0702030302020204" pitchFamily="66" charset="0"/>
              </a:rPr>
              <a:t>dolor</a:t>
            </a:r>
            <a:r>
              <a:rPr lang="en-GB" sz="3200" dirty="0" smtClean="0">
                <a:latin typeface="Comic Sans MS" panose="030F0702030302020204" pitchFamily="66" charset="0"/>
              </a:rPr>
              <a:t> de </a:t>
            </a:r>
            <a:r>
              <a:rPr lang="en-GB" sz="3200" dirty="0" err="1" smtClean="0">
                <a:latin typeface="Comic Sans MS" panose="030F0702030302020204" pitchFamily="66" charset="0"/>
              </a:rPr>
              <a:t>las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latin typeface="Comic Sans MS" panose="030F0702030302020204" pitchFamily="66" charset="0"/>
              </a:rPr>
              <a:t>piernas</a:t>
            </a:r>
            <a:r>
              <a:rPr lang="en-GB" sz="3200" dirty="0" smtClean="0">
                <a:latin typeface="Comic Sans MS" panose="030F0702030302020204" pitchFamily="66" charset="0"/>
              </a:rPr>
              <a:t> y la </a:t>
            </a:r>
            <a:r>
              <a:rPr lang="en-GB" sz="3200" dirty="0" err="1" smtClean="0">
                <a:latin typeface="Comic Sans MS" panose="030F0702030302020204" pitchFamily="66" charset="0"/>
              </a:rPr>
              <a:t>espalda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is the article about?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1" y="6222242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The happiest countries in the world</a:t>
            </a:r>
          </a:p>
        </p:txBody>
      </p:sp>
      <p:pic>
        <p:nvPicPr>
          <p:cNvPr id="3074" name="Picture 2" descr="F:\GCSE SPANISH PPT\ef97b4429c5119a01ec63dcbbc10d25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80"/>
          <a:stretch/>
        </p:blipFill>
        <p:spPr bwMode="auto">
          <a:xfrm>
            <a:off x="2699792" y="1664003"/>
            <a:ext cx="3600400" cy="491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5968" cy="14847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Unscramble the letters to find the translations of these words</a:t>
            </a:r>
            <a:endParaRPr lang="en-GB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81905"/>
              </p:ext>
            </p:extLst>
          </p:nvPr>
        </p:nvGraphicFramePr>
        <p:xfrm>
          <a:off x="9453" y="2276872"/>
          <a:ext cx="9144000" cy="39604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72000"/>
                <a:gridCol w="4572000"/>
              </a:tblGrid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rsjxoetenar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foreigners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al </a:t>
                      </a:r>
                      <a:r>
                        <a:rPr lang="en-GB" sz="2800" b="1" dirty="0" err="1" smtClean="0"/>
                        <a:t>brozape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poverty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le </a:t>
                      </a:r>
                      <a:r>
                        <a:rPr lang="en-GB" sz="2800" b="1" dirty="0" err="1" smtClean="0"/>
                        <a:t>rpao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unemployment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dvunteju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youth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dntidiaed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identity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nis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chote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homeless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tenge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orpeb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poor people</a:t>
                      </a:r>
                      <a:endParaRPr lang="en-GB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79926"/>
              </p:ext>
            </p:extLst>
          </p:nvPr>
        </p:nvGraphicFramePr>
        <p:xfrm>
          <a:off x="-22836" y="2276872"/>
          <a:ext cx="9144000" cy="39604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572000"/>
                <a:gridCol w="4572000"/>
              </a:tblGrid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extranjeros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foreigners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la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pobreza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poverty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el </a:t>
                      </a:r>
                      <a:r>
                        <a:rPr lang="en-GB" sz="2800" b="1" dirty="0" err="1" smtClean="0"/>
                        <a:t>paro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unemployment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juventud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youth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identidad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identity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sin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techo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homeless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gente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pobre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poor people</a:t>
                      </a:r>
                      <a:endParaRPr lang="en-GB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18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5968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/>
              <a:t>Decide if these phrases are positive or negative.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85913"/>
              </p:ext>
            </p:extLst>
          </p:nvPr>
        </p:nvGraphicFramePr>
        <p:xfrm>
          <a:off x="0" y="980728"/>
          <a:ext cx="9144000" cy="58772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40352"/>
                <a:gridCol w="1403648"/>
              </a:tblGrid>
              <a:tr h="58772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malo</a:t>
                      </a:r>
                      <a:r>
                        <a:rPr lang="en-GB" sz="3200" b="1" dirty="0" smtClean="0"/>
                        <a:t> para la </a:t>
                      </a:r>
                      <a:r>
                        <a:rPr lang="en-GB" sz="3200" b="1" dirty="0" err="1" smtClean="0"/>
                        <a:t>salud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8772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delicioso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8772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comida </a:t>
                      </a:r>
                      <a:r>
                        <a:rPr lang="en-GB" sz="3200" b="1" dirty="0" err="1" smtClean="0"/>
                        <a:t>sana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8772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rico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772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contiene</a:t>
                      </a:r>
                      <a:r>
                        <a:rPr lang="en-GB" sz="3200" b="1" baseline="0" dirty="0" smtClean="0"/>
                        <a:t> </a:t>
                      </a:r>
                      <a:r>
                        <a:rPr lang="en-GB" sz="3200" b="1" baseline="0" dirty="0" err="1" smtClean="0"/>
                        <a:t>mucha</a:t>
                      </a:r>
                      <a:r>
                        <a:rPr lang="en-GB" sz="3200" b="1" baseline="0" dirty="0" smtClean="0"/>
                        <a:t> </a:t>
                      </a:r>
                      <a:r>
                        <a:rPr lang="en-GB" sz="3200" b="1" baseline="0" dirty="0" err="1" smtClean="0"/>
                        <a:t>grasa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8772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nutritivo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8772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contiene</a:t>
                      </a:r>
                      <a:r>
                        <a:rPr lang="en-GB" sz="3200" b="1" dirty="0" smtClean="0"/>
                        <a:t> </a:t>
                      </a:r>
                      <a:r>
                        <a:rPr lang="en-GB" sz="3200" b="1" dirty="0" err="1" smtClean="0"/>
                        <a:t>poca</a:t>
                      </a:r>
                      <a:r>
                        <a:rPr lang="en-GB" sz="3200" b="1" dirty="0" smtClean="0"/>
                        <a:t> </a:t>
                      </a:r>
                      <a:r>
                        <a:rPr lang="en-GB" sz="3200" b="1" dirty="0" err="1" smtClean="0"/>
                        <a:t>grasa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8772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contiene</a:t>
                      </a:r>
                      <a:r>
                        <a:rPr lang="en-GB" sz="3200" b="1" dirty="0" smtClean="0"/>
                        <a:t> mucho </a:t>
                      </a:r>
                      <a:r>
                        <a:rPr lang="en-GB" sz="3200" b="1" dirty="0" err="1" smtClean="0"/>
                        <a:t>azúcar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8772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buenísimo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8772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dieta</a:t>
                      </a:r>
                      <a:r>
                        <a:rPr lang="en-GB" sz="3200" b="1" dirty="0" smtClean="0"/>
                        <a:t> </a:t>
                      </a:r>
                      <a:r>
                        <a:rPr lang="en-GB" sz="3200" b="1" dirty="0" err="1" smtClean="0"/>
                        <a:t>sana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4408" y="9807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156702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244408" y="209024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244408" y="27809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33395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44408" y="38842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244408" y="450912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244408" y="503999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244408" y="573325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223034" y="62564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5642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does the sign say?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1" y="6488668"/>
            <a:ext cx="24052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No smoking</a:t>
            </a:r>
          </a:p>
        </p:txBody>
      </p:sp>
      <p:pic>
        <p:nvPicPr>
          <p:cNvPr id="2050" name="Picture 2" descr="F:\GCSE SPANISH PPT\fb2a501543c1cc1c2c42b197cbf34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93" y="176397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5968" cy="14847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Try </a:t>
            </a:r>
            <a:r>
              <a:rPr lang="en-GB" sz="4000" dirty="0" smtClean="0"/>
              <a:t>to think of ways to </a:t>
            </a:r>
            <a:r>
              <a:rPr lang="en-GB" sz="4000" dirty="0" smtClean="0"/>
              <a:t>remember the </a:t>
            </a:r>
            <a:r>
              <a:rPr lang="en-GB" sz="4000" dirty="0" smtClean="0"/>
              <a:t>translations of </a:t>
            </a:r>
            <a:r>
              <a:rPr lang="en-GB" sz="4000" dirty="0" smtClean="0"/>
              <a:t>these </a:t>
            </a:r>
            <a:r>
              <a:rPr lang="en-GB" sz="4000" dirty="0" smtClean="0"/>
              <a:t>words</a:t>
            </a:r>
            <a:r>
              <a:rPr lang="en-GB" sz="4000" dirty="0" smtClean="0"/>
              <a:t>. </a:t>
            </a:r>
            <a:endParaRPr lang="en-GB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66251"/>
              </p:ext>
            </p:extLst>
          </p:nvPr>
        </p:nvGraphicFramePr>
        <p:xfrm>
          <a:off x="9453" y="2276872"/>
          <a:ext cx="9144000" cy="39604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572000"/>
                <a:gridCol w="4572000"/>
              </a:tblGrid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sin </a:t>
                      </a:r>
                      <a:r>
                        <a:rPr lang="en-GB" sz="2800" b="1" dirty="0" err="1" smtClean="0"/>
                        <a:t>techo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homeless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gamberro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hooligan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la </a:t>
                      </a:r>
                      <a:r>
                        <a:rPr lang="en-GB" sz="2800" b="1" dirty="0" err="1" smtClean="0"/>
                        <a:t>prensa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the press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los </a:t>
                      </a:r>
                      <a:r>
                        <a:rPr lang="en-GB" sz="2800" b="1" dirty="0" err="1" smtClean="0"/>
                        <a:t>derechos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humanos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human rights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obra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benéfica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charity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quejarse</a:t>
                      </a:r>
                      <a:r>
                        <a:rPr lang="en-GB" sz="2800" b="1" dirty="0" smtClean="0"/>
                        <a:t> de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complain about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aumentar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to increase</a:t>
                      </a:r>
                      <a:endParaRPr lang="en-GB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7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.bp.blogspot.com/-eiFAckb6CAw/TzaqGGpUIPI/AAAAAAAAF0U/V66r4oU_WXs/s1600/Unhappy+Girl+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35" y="1781094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is </a:t>
            </a:r>
            <a:r>
              <a:rPr lang="en-GB" sz="4800" dirty="0" smtClean="0"/>
              <a:t>this person complaining about?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1" y="6222242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smtClean="0"/>
              <a:t>She has stomach ache</a:t>
            </a:r>
            <a:endParaRPr lang="en-GB" dirty="0" smtClean="0"/>
          </a:p>
        </p:txBody>
      </p:sp>
      <p:sp>
        <p:nvSpPr>
          <p:cNvPr id="3" name="Rounded Rectangular Callout 2"/>
          <p:cNvSpPr/>
          <p:nvPr/>
        </p:nvSpPr>
        <p:spPr>
          <a:xfrm>
            <a:off x="4716017" y="2438400"/>
            <a:ext cx="4032448" cy="2160240"/>
          </a:xfrm>
          <a:prstGeom prst="wedgeRoundRectCallout">
            <a:avLst>
              <a:gd name="adj1" fmla="val -77180"/>
              <a:gd name="adj2" fmla="val 394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anose="030F0702030302020204" pitchFamily="66" charset="0"/>
              </a:rPr>
              <a:t>Tengo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latin typeface="Comic Sans MS" panose="030F0702030302020204" pitchFamily="66" charset="0"/>
              </a:rPr>
              <a:t>dolor</a:t>
            </a:r>
            <a:r>
              <a:rPr lang="en-GB" sz="3200" dirty="0" smtClean="0">
                <a:latin typeface="Comic Sans MS" panose="030F0702030302020204" pitchFamily="66" charset="0"/>
              </a:rPr>
              <a:t> del </a:t>
            </a:r>
            <a:r>
              <a:rPr lang="en-GB" sz="3200" dirty="0" err="1" smtClean="0">
                <a:latin typeface="Comic Sans MS" panose="030F0702030302020204" pitchFamily="66" charset="0"/>
              </a:rPr>
              <a:t>estómago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Try to memorise as much of this text as possible. 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15046"/>
            <a:ext cx="8231422" cy="42473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err="1" smtClean="0"/>
              <a:t>Hola</a:t>
            </a:r>
            <a:r>
              <a:rPr lang="en-GB" sz="5400" dirty="0" smtClean="0"/>
              <a:t> me </a:t>
            </a:r>
            <a:r>
              <a:rPr lang="en-GB" sz="5400" dirty="0" err="1" smtClean="0"/>
              <a:t>llamo</a:t>
            </a:r>
            <a:r>
              <a:rPr lang="en-GB" sz="5400" dirty="0" smtClean="0"/>
              <a:t> Felipe y </a:t>
            </a:r>
            <a:r>
              <a:rPr lang="en-GB" sz="5400" dirty="0" err="1" smtClean="0"/>
              <a:t>tengo</a:t>
            </a:r>
            <a:r>
              <a:rPr lang="en-GB" sz="5400" dirty="0" smtClean="0"/>
              <a:t> dos </a:t>
            </a:r>
            <a:r>
              <a:rPr lang="en-GB" sz="5400" dirty="0" err="1" smtClean="0"/>
              <a:t>gatos</a:t>
            </a:r>
            <a:r>
              <a:rPr lang="en-GB" sz="5400" dirty="0"/>
              <a:t> </a:t>
            </a:r>
            <a:r>
              <a:rPr lang="en-GB" sz="5400" dirty="0" err="1" smtClean="0"/>
              <a:t>que</a:t>
            </a:r>
            <a:r>
              <a:rPr lang="en-GB" sz="5400" dirty="0" smtClean="0"/>
              <a:t> se </a:t>
            </a:r>
            <a:r>
              <a:rPr lang="en-GB" sz="5400" dirty="0" err="1" smtClean="0"/>
              <a:t>llaman</a:t>
            </a:r>
            <a:r>
              <a:rPr lang="en-GB" sz="5400" dirty="0" smtClean="0"/>
              <a:t> Juan y Lola. </a:t>
            </a:r>
            <a:r>
              <a:rPr lang="en-GB" sz="5400" dirty="0" err="1" smtClean="0"/>
              <a:t>Preferiría</a:t>
            </a:r>
            <a:r>
              <a:rPr lang="en-GB" sz="5400" dirty="0" smtClean="0"/>
              <a:t> </a:t>
            </a:r>
            <a:r>
              <a:rPr lang="en-GB" sz="5400" dirty="0" err="1" smtClean="0"/>
              <a:t>tener</a:t>
            </a:r>
            <a:r>
              <a:rPr lang="en-GB" sz="5400" dirty="0" smtClean="0"/>
              <a:t> un </a:t>
            </a:r>
            <a:r>
              <a:rPr lang="en-GB" sz="5400" dirty="0" err="1" smtClean="0"/>
              <a:t>perro</a:t>
            </a:r>
            <a:r>
              <a:rPr lang="en-GB" sz="5400" dirty="0" smtClean="0"/>
              <a:t> </a:t>
            </a:r>
            <a:r>
              <a:rPr lang="en-GB" sz="5400" dirty="0" err="1" smtClean="0"/>
              <a:t>porque</a:t>
            </a:r>
            <a:r>
              <a:rPr lang="en-GB" sz="5400" dirty="0" smtClean="0"/>
              <a:t> son </a:t>
            </a:r>
            <a:r>
              <a:rPr lang="en-GB" sz="5400" dirty="0" err="1" smtClean="0"/>
              <a:t>más</a:t>
            </a:r>
            <a:r>
              <a:rPr lang="en-GB" sz="5400" dirty="0" smtClean="0"/>
              <a:t> </a:t>
            </a:r>
            <a:r>
              <a:rPr lang="en-GB" sz="5400" dirty="0" err="1" smtClean="0"/>
              <a:t>monos</a:t>
            </a:r>
            <a:r>
              <a:rPr lang="en-GB" sz="5400" dirty="0"/>
              <a:t>.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69366" y="279566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/>
              <a:t>Now try to write it out using the letters below to help you. </a:t>
            </a:r>
            <a:endParaRPr lang="en-GB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756197"/>
            <a:ext cx="9144000" cy="50783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H_ _ _ _ m_ </a:t>
            </a:r>
            <a:r>
              <a:rPr lang="en-GB" sz="5400" dirty="0" err="1" smtClean="0"/>
              <a:t>ll</a:t>
            </a:r>
            <a:r>
              <a:rPr lang="en-GB" sz="5400" dirty="0" smtClean="0"/>
              <a:t>_ _ _ F_ _ _ _ _  y  t_ _ _ _ d_ _ g_ _ _ _ q_ _ s_ </a:t>
            </a:r>
          </a:p>
          <a:p>
            <a:pPr algn="ctr"/>
            <a:r>
              <a:rPr lang="en-GB" sz="5400" dirty="0" err="1" smtClean="0"/>
              <a:t>ll</a:t>
            </a:r>
            <a:r>
              <a:rPr lang="en-GB" sz="5400" dirty="0" smtClean="0"/>
              <a:t>_ _ _ _ J_ _ _ y L_ _ _. </a:t>
            </a:r>
          </a:p>
          <a:p>
            <a:pPr algn="ctr"/>
            <a:r>
              <a:rPr lang="en-GB" sz="5400" dirty="0" smtClean="0"/>
              <a:t>P_ _ _ _ _ _ _ _ _ t_ _ _ _ u_ </a:t>
            </a:r>
          </a:p>
          <a:p>
            <a:pPr algn="ctr"/>
            <a:r>
              <a:rPr lang="en-GB" sz="5400" dirty="0" smtClean="0"/>
              <a:t>p_ _ _ _ p_ _ _ _ _ s_ _ m_ _ </a:t>
            </a:r>
          </a:p>
          <a:p>
            <a:pPr algn="ctr"/>
            <a:r>
              <a:rPr lang="en-GB" sz="5400" dirty="0" smtClean="0"/>
              <a:t>m_ _ _ _.</a:t>
            </a:r>
            <a:endParaRPr lang="en-GB" sz="54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69366" y="279566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On a new piece of paper, try to write it out again with even less letters to help you. 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779687"/>
            <a:ext cx="9144000" cy="50783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H_ _ _ _  _ _  </a:t>
            </a:r>
            <a:r>
              <a:rPr lang="en-GB" sz="5400" dirty="0" err="1" smtClean="0"/>
              <a:t>ll</a:t>
            </a:r>
            <a:r>
              <a:rPr lang="en-GB" sz="5400" dirty="0" smtClean="0"/>
              <a:t>_ _ _  _ _ _ _ _ _  y  t_ _ _ _  _ _ _ g_ _ _ _ q_ _ s_ </a:t>
            </a:r>
          </a:p>
          <a:p>
            <a:pPr algn="ctr"/>
            <a:r>
              <a:rPr lang="en-GB" sz="5400" dirty="0" err="1" smtClean="0"/>
              <a:t>ll</a:t>
            </a:r>
            <a:r>
              <a:rPr lang="en-GB" sz="5400" dirty="0" smtClean="0"/>
              <a:t>_ _ _ _   _ _ _ _ y _ _ _ _. </a:t>
            </a:r>
          </a:p>
          <a:p>
            <a:pPr algn="ctr"/>
            <a:r>
              <a:rPr lang="en-GB" sz="5400" dirty="0" smtClean="0"/>
              <a:t>P_ _ _ _ _ _ _ _ _ t_ _ _ _ u_ </a:t>
            </a:r>
          </a:p>
          <a:p>
            <a:pPr algn="ctr"/>
            <a:r>
              <a:rPr lang="en-GB" sz="5400" dirty="0" smtClean="0"/>
              <a:t>_ _ _ _ _ p_ _ _ _ _ _ _ _ m_ _ </a:t>
            </a:r>
          </a:p>
          <a:p>
            <a:pPr algn="ctr"/>
            <a:r>
              <a:rPr lang="en-GB" sz="5400" dirty="0" smtClean="0"/>
              <a:t>m_ _ _ _.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2432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mains are available? </a:t>
            </a:r>
            <a:endParaRPr lang="en-GB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95234" y="1798325"/>
            <a:ext cx="5328591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Bradley Hand ITC" panose="03070402050302030203" pitchFamily="66" charset="0"/>
              </a:rPr>
              <a:t>Menú</a:t>
            </a:r>
            <a:endParaRPr lang="en-GB" sz="2000" b="1" dirty="0" smtClean="0">
              <a:latin typeface="Bradley Hand ITC" panose="03070402050302030203" pitchFamily="66" charset="0"/>
            </a:endParaRPr>
          </a:p>
          <a:p>
            <a:r>
              <a:rPr lang="en-GB" b="1" dirty="0" smtClean="0"/>
              <a:t>Primer </a:t>
            </a:r>
            <a:r>
              <a:rPr lang="en-GB" b="1" dirty="0" err="1" smtClean="0"/>
              <a:t>plato</a:t>
            </a:r>
            <a:endParaRPr lang="en-GB" b="1" dirty="0" smtClean="0"/>
          </a:p>
          <a:p>
            <a:r>
              <a:rPr lang="en-GB" dirty="0" err="1"/>
              <a:t>Ensalada</a:t>
            </a:r>
            <a:r>
              <a:rPr lang="en-GB" dirty="0"/>
              <a:t> </a:t>
            </a:r>
            <a:r>
              <a:rPr lang="en-GB" dirty="0" err="1"/>
              <a:t>mixta</a:t>
            </a:r>
            <a:r>
              <a:rPr lang="en-GB" dirty="0"/>
              <a:t> 2,5</a:t>
            </a:r>
            <a:r>
              <a:rPr lang="en-GB" dirty="0" smtClean="0"/>
              <a:t>€</a:t>
            </a:r>
          </a:p>
          <a:p>
            <a:r>
              <a:rPr lang="en-GB" dirty="0" err="1" smtClean="0"/>
              <a:t>Sopa</a:t>
            </a:r>
            <a:r>
              <a:rPr lang="en-GB" dirty="0" smtClean="0"/>
              <a:t> de </a:t>
            </a:r>
            <a:r>
              <a:rPr lang="en-GB" dirty="0" err="1" smtClean="0"/>
              <a:t>verduras</a:t>
            </a:r>
            <a:r>
              <a:rPr lang="en-GB" dirty="0" smtClean="0"/>
              <a:t> 3€</a:t>
            </a:r>
          </a:p>
          <a:p>
            <a:r>
              <a:rPr lang="en-GB" dirty="0" err="1" smtClean="0"/>
              <a:t>Sopa</a:t>
            </a:r>
            <a:r>
              <a:rPr lang="en-GB" dirty="0" smtClean="0"/>
              <a:t> de </a:t>
            </a:r>
            <a:r>
              <a:rPr lang="en-GB" dirty="0" err="1" smtClean="0"/>
              <a:t>pollo</a:t>
            </a:r>
            <a:r>
              <a:rPr lang="en-GB" dirty="0" smtClean="0"/>
              <a:t> 3,5€</a:t>
            </a:r>
          </a:p>
          <a:p>
            <a:r>
              <a:rPr lang="en-GB" b="1" dirty="0" smtClean="0"/>
              <a:t>Segundo </a:t>
            </a:r>
            <a:r>
              <a:rPr lang="en-GB" b="1" dirty="0" err="1" smtClean="0"/>
              <a:t>plato</a:t>
            </a:r>
            <a:endParaRPr lang="en-GB" b="1" dirty="0" smtClean="0"/>
          </a:p>
          <a:p>
            <a:r>
              <a:rPr lang="en-GB" dirty="0" err="1" smtClean="0"/>
              <a:t>Pollo</a:t>
            </a:r>
            <a:r>
              <a:rPr lang="en-GB" dirty="0" smtClean="0"/>
              <a:t> con </a:t>
            </a:r>
            <a:r>
              <a:rPr lang="en-GB" dirty="0" err="1" smtClean="0"/>
              <a:t>patatas</a:t>
            </a:r>
            <a:r>
              <a:rPr lang="en-GB" dirty="0" smtClean="0"/>
              <a:t> </a:t>
            </a:r>
            <a:r>
              <a:rPr lang="en-GB" dirty="0" err="1" smtClean="0"/>
              <a:t>fritas</a:t>
            </a:r>
            <a:r>
              <a:rPr lang="en-GB" dirty="0" smtClean="0"/>
              <a:t> o </a:t>
            </a:r>
            <a:r>
              <a:rPr lang="en-GB" dirty="0" err="1" smtClean="0"/>
              <a:t>ensalada</a:t>
            </a:r>
            <a:r>
              <a:rPr lang="en-GB" dirty="0" smtClean="0"/>
              <a:t> 10</a:t>
            </a:r>
            <a:r>
              <a:rPr lang="en-GB" dirty="0"/>
              <a:t>€</a:t>
            </a:r>
          </a:p>
          <a:p>
            <a:r>
              <a:rPr lang="en-GB" dirty="0" err="1" smtClean="0"/>
              <a:t>Mariscos</a:t>
            </a:r>
            <a:r>
              <a:rPr lang="en-GB" dirty="0" smtClean="0"/>
              <a:t> 15</a:t>
            </a:r>
            <a:r>
              <a:rPr lang="en-GB" dirty="0"/>
              <a:t>€</a:t>
            </a:r>
          </a:p>
          <a:p>
            <a:r>
              <a:rPr lang="en-GB" b="1" dirty="0" err="1" smtClean="0"/>
              <a:t>Postre</a:t>
            </a:r>
            <a:endParaRPr lang="en-GB" b="1" dirty="0" smtClean="0"/>
          </a:p>
          <a:p>
            <a:r>
              <a:rPr lang="en-GB" dirty="0" err="1" smtClean="0"/>
              <a:t>Fruta</a:t>
            </a:r>
            <a:r>
              <a:rPr lang="en-GB" dirty="0" smtClean="0"/>
              <a:t> 1</a:t>
            </a:r>
            <a:r>
              <a:rPr lang="en-GB" dirty="0"/>
              <a:t>€</a:t>
            </a:r>
          </a:p>
          <a:p>
            <a:r>
              <a:rPr lang="en-GB" dirty="0" err="1" smtClean="0"/>
              <a:t>Helado</a:t>
            </a:r>
            <a:r>
              <a:rPr lang="en-GB" dirty="0" smtClean="0"/>
              <a:t> 3€</a:t>
            </a:r>
          </a:p>
          <a:p>
            <a:r>
              <a:rPr lang="en-GB" b="1" dirty="0" err="1" smtClean="0"/>
              <a:t>Bebidas</a:t>
            </a:r>
            <a:endParaRPr lang="en-GB" b="1" dirty="0" smtClean="0"/>
          </a:p>
          <a:p>
            <a:r>
              <a:rPr lang="en-GB" dirty="0" smtClean="0"/>
              <a:t>Agua mineral 1</a:t>
            </a:r>
            <a:r>
              <a:rPr lang="en-GB" dirty="0"/>
              <a:t>€</a:t>
            </a:r>
          </a:p>
          <a:p>
            <a:r>
              <a:rPr lang="en-GB" dirty="0" smtClean="0"/>
              <a:t>Agua con gas 1,5€</a:t>
            </a:r>
          </a:p>
          <a:p>
            <a:r>
              <a:rPr lang="en-GB" dirty="0" err="1" smtClean="0"/>
              <a:t>Zumo</a:t>
            </a:r>
            <a:r>
              <a:rPr lang="en-GB" dirty="0" smtClean="0"/>
              <a:t> de </a:t>
            </a:r>
            <a:r>
              <a:rPr lang="en-GB" dirty="0" err="1" smtClean="0"/>
              <a:t>naranja</a:t>
            </a:r>
            <a:r>
              <a:rPr lang="en-GB" dirty="0" smtClean="0"/>
              <a:t> 2€</a:t>
            </a:r>
          </a:p>
          <a:p>
            <a:r>
              <a:rPr lang="en-GB" dirty="0" smtClean="0"/>
              <a:t>Vino </a:t>
            </a:r>
            <a:r>
              <a:rPr lang="en-GB" dirty="0" err="1" smtClean="0"/>
              <a:t>tinto</a:t>
            </a:r>
            <a:r>
              <a:rPr lang="en-GB" dirty="0" smtClean="0"/>
              <a:t> 4€</a:t>
            </a:r>
          </a:p>
          <a:p>
            <a:endParaRPr lang="en-GB" dirty="0"/>
          </a:p>
        </p:txBody>
      </p:sp>
      <p:pic>
        <p:nvPicPr>
          <p:cNvPr id="15363" name="Picture 3" descr="C:\Users\Danni\AppData\Local\Microsoft\Windows\Temporary Internet Files\Content.IE5\ESSQ3LKS\MC9004108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96" y="5085184"/>
            <a:ext cx="1088326" cy="13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Danni\AppData\Local\Microsoft\Windows\Temporary Internet Files\Content.IE5\GN3R2XBJ\MC9000206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94" y="2132856"/>
            <a:ext cx="1302531" cy="12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32772"/>
              </p:ext>
            </p:extLst>
          </p:nvPr>
        </p:nvGraphicFramePr>
        <p:xfrm>
          <a:off x="9453" y="2276872"/>
          <a:ext cx="9144000" cy="39604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572000"/>
                <a:gridCol w="4572000"/>
              </a:tblGrid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nis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tehoc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homeless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rrogmbae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hooligan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al </a:t>
                      </a:r>
                      <a:r>
                        <a:rPr lang="en-GB" sz="2800" b="1" dirty="0" err="1" smtClean="0"/>
                        <a:t>renspa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the press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ols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redehocs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umhanso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human rights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roba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béfecina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charity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qujersae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ed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complain about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eraamunt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to increase</a:t>
                      </a:r>
                      <a:endParaRPr lang="en-GB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188640"/>
            <a:ext cx="8855968" cy="14847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smtClean="0"/>
              <a:t>Unscramble the letters to find the translations of these words</a:t>
            </a:r>
            <a:endParaRPr lang="en-GB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74493"/>
              </p:ext>
            </p:extLst>
          </p:nvPr>
        </p:nvGraphicFramePr>
        <p:xfrm>
          <a:off x="0" y="2276872"/>
          <a:ext cx="9144000" cy="39604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572000"/>
                <a:gridCol w="4572000"/>
              </a:tblGrid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sin </a:t>
                      </a:r>
                      <a:r>
                        <a:rPr lang="en-GB" sz="2800" b="1" dirty="0" err="1" smtClean="0"/>
                        <a:t>techo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homeless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gamberro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hooligan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la </a:t>
                      </a:r>
                      <a:r>
                        <a:rPr lang="en-GB" sz="2800" b="1" dirty="0" err="1" smtClean="0"/>
                        <a:t>prensa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the press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los </a:t>
                      </a:r>
                      <a:r>
                        <a:rPr lang="en-GB" sz="2800" b="1" dirty="0" err="1" smtClean="0"/>
                        <a:t>derechos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humanos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human rights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obra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benéfica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charity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quejarse</a:t>
                      </a:r>
                      <a:r>
                        <a:rPr lang="en-GB" sz="2800" b="1" dirty="0" smtClean="0"/>
                        <a:t> de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complain about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aumentar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to increase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8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88640"/>
            <a:ext cx="6228184" cy="5328592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dirty="0" smtClean="0"/>
              <a:t>Scan this to find games to help you learn ‘Lifestyle’ vocabulary</a:t>
            </a:r>
            <a:endParaRPr lang="en-GB" sz="66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4509120"/>
            <a:ext cx="2425228" cy="2103859"/>
          </a:xfrm>
          <a:prstGeom prst="rect">
            <a:avLst/>
          </a:prstGeom>
          <a:ln w="57150">
            <a:solidFill>
              <a:schemeClr val="accent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9003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is this an invitation to?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42433" y="6488668"/>
            <a:ext cx="24052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Wedding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19924" y="2434533"/>
            <a:ext cx="5904656" cy="3816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5" y="2924944"/>
            <a:ext cx="56166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Bradley Hand ITC" panose="03070402050302030203" pitchFamily="66" charset="0"/>
              </a:rPr>
              <a:t>INVITACIÓN de BODA</a:t>
            </a:r>
          </a:p>
          <a:p>
            <a:pPr algn="ctr"/>
            <a:r>
              <a:rPr lang="en-GB" sz="4400" dirty="0" smtClean="0">
                <a:latin typeface="Bradley Hand ITC" panose="03070402050302030203" pitchFamily="66" charset="0"/>
              </a:rPr>
              <a:t>El </a:t>
            </a:r>
            <a:r>
              <a:rPr lang="en-GB" sz="4400" dirty="0" err="1" smtClean="0">
                <a:latin typeface="Bradley Hand ITC" panose="03070402050302030203" pitchFamily="66" charset="0"/>
              </a:rPr>
              <a:t>cuatro</a:t>
            </a:r>
            <a:r>
              <a:rPr lang="en-GB" sz="4400" dirty="0" smtClean="0">
                <a:latin typeface="Bradley Hand ITC" panose="03070402050302030203" pitchFamily="66" charset="0"/>
              </a:rPr>
              <a:t> de mayo en El </a:t>
            </a:r>
            <a:r>
              <a:rPr lang="en-GB" sz="4400" dirty="0" err="1" smtClean="0">
                <a:latin typeface="Bradley Hand ITC" panose="03070402050302030203" pitchFamily="66" charset="0"/>
              </a:rPr>
              <a:t>Parque</a:t>
            </a:r>
            <a:r>
              <a:rPr lang="en-GB" sz="4400" dirty="0" smtClean="0">
                <a:latin typeface="Bradley Hand ITC" panose="03070402050302030203" pitchFamily="66" charset="0"/>
              </a:rPr>
              <a:t> </a:t>
            </a:r>
            <a:r>
              <a:rPr lang="en-GB" sz="4400" dirty="0" err="1" smtClean="0">
                <a:latin typeface="Bradley Hand ITC" panose="03070402050302030203" pitchFamily="66" charset="0"/>
              </a:rPr>
              <a:t>Retiro</a:t>
            </a:r>
            <a:r>
              <a:rPr lang="en-GB" sz="4400" dirty="0" smtClean="0">
                <a:latin typeface="Bradley Hand ITC" panose="03070402050302030203" pitchFamily="66" charset="0"/>
              </a:rPr>
              <a:t>, Madrid</a:t>
            </a:r>
          </a:p>
        </p:txBody>
      </p:sp>
      <p:pic>
        <p:nvPicPr>
          <p:cNvPr id="2050" name="Picture 2" descr="C:\Users\Danni\AppData\Local\Microsoft\Windows\Temporary Internet Files\Content.IE5\95BE1G35\MC9004108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48" y="5054193"/>
            <a:ext cx="912820" cy="11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2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vocabulary below</a:t>
            </a:r>
            <a:endParaRPr lang="en-GB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839359"/>
              </p:ext>
            </p:extLst>
          </p:nvPr>
        </p:nvGraphicFramePr>
        <p:xfrm>
          <a:off x="395536" y="1916832"/>
          <a:ext cx="8280920" cy="4632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40460"/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ajo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grilled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a la </a:t>
                      </a:r>
                      <a:r>
                        <a:rPr lang="en-GB" sz="3200" b="1" dirty="0" err="1" smtClean="0"/>
                        <a:t>plancha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drunk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arroz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cabbage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borracho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sweet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cena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garlic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col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biscuits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dulce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evening</a:t>
                      </a:r>
                      <a:r>
                        <a:rPr lang="en-GB" sz="3200" b="1" baseline="0" dirty="0" smtClean="0"/>
                        <a:t> meal</a:t>
                      </a:r>
                      <a:endParaRPr lang="en-GB" sz="32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galleta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rice</a:t>
                      </a:r>
                      <a:endParaRPr lang="en-GB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6814"/>
              </p:ext>
            </p:extLst>
          </p:nvPr>
        </p:nvGraphicFramePr>
        <p:xfrm>
          <a:off x="4572000" y="1916832"/>
          <a:ext cx="4140460" cy="4632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garlic</a:t>
                      </a:r>
                      <a:endParaRPr lang="en-GB" sz="3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grilled</a:t>
                      </a:r>
                      <a:endParaRPr lang="en-GB" sz="3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rice</a:t>
                      </a:r>
                      <a:endParaRPr lang="en-GB" sz="3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drunk</a:t>
                      </a:r>
                      <a:endParaRPr lang="en-GB" sz="3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evening meal</a:t>
                      </a:r>
                      <a:endParaRPr lang="en-GB" sz="3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cabbage</a:t>
                      </a:r>
                      <a:endParaRPr lang="en-GB" sz="3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sweet</a:t>
                      </a:r>
                      <a:endParaRPr lang="en-GB" sz="3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/>
                        <a:t>biscuit</a:t>
                      </a:r>
                      <a:endParaRPr lang="en-GB" sz="3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8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is the article about?</a:t>
            </a:r>
            <a:endParaRPr lang="en-GB" sz="2800" i="1" dirty="0"/>
          </a:p>
        </p:txBody>
      </p:sp>
      <p:pic>
        <p:nvPicPr>
          <p:cNvPr id="1026" name="Picture 2" descr="F:\GCSE SPANISH PPT\ffe94ce4c740e494ddae639a19334b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 b="8402"/>
          <a:stretch/>
        </p:blipFill>
        <p:spPr bwMode="auto">
          <a:xfrm>
            <a:off x="2483768" y="1640098"/>
            <a:ext cx="3856740" cy="51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32241" y="6222242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Benefits of drinking green tea</a:t>
            </a:r>
          </a:p>
        </p:txBody>
      </p:sp>
    </p:spTree>
    <p:extLst>
      <p:ext uri="{BB962C8B-B14F-4D97-AF65-F5344CB8AC3E}">
        <p14:creationId xmlns:p14="http://schemas.microsoft.com/office/powerpoint/2010/main" val="14225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vocabulary with the images</a:t>
            </a:r>
            <a:endParaRPr lang="en-GB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54765"/>
              </p:ext>
            </p:extLst>
          </p:nvPr>
        </p:nvGraphicFramePr>
        <p:xfrm>
          <a:off x="323528" y="1628800"/>
          <a:ext cx="8496944" cy="49411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48472"/>
                <a:gridCol w="4248472"/>
              </a:tblGrid>
              <a:tr h="82352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pelirrojo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/>
                </a:tc>
              </a:tr>
              <a:tr h="82352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rubio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/>
                </a:tc>
              </a:tr>
              <a:tr h="82352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casta</a:t>
                      </a:r>
                      <a:r>
                        <a:rPr lang="en-GB" sz="3200" b="1" dirty="0" err="1" smtClean="0">
                          <a:latin typeface="Calibri"/>
                        </a:rPr>
                        <a:t>ño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/>
                </a:tc>
              </a:tr>
              <a:tr h="82352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gafas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/>
                </a:tc>
              </a:tr>
              <a:tr h="82352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bigote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/>
                </a:tc>
              </a:tr>
              <a:tr h="82352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barba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 descr="C:\Users\Danni\AppData\Local\Microsoft\Windows\Temporary Internet Files\Content.IE5\GN3R2XBJ\MC9004404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79"/>
            <a:ext cx="723900" cy="6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anni\AppData\Local\Microsoft\Windows\Temporary Internet Files\Content.IE5\ESSQ3LKS\MC90043243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35" y="2492896"/>
            <a:ext cx="920472" cy="7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020272" y="3034952"/>
            <a:ext cx="687237" cy="931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Danni\AppData\Local\Microsoft\Windows\Temporary Internet Files\Content.IE5\ESSQ3LKS\MC90043243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18" y="5754415"/>
            <a:ext cx="920472" cy="7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7168108" y="6136561"/>
            <a:ext cx="687237" cy="931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C:\Users\Danni\AppData\Local\Microsoft\Windows\Temporary Internet Files\Content.IE5\GN3R2XBJ\MC900432413[1].wm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2" b="50000"/>
          <a:stretch/>
        </p:blipFill>
        <p:spPr bwMode="auto">
          <a:xfrm>
            <a:off x="6290982" y="3356992"/>
            <a:ext cx="1030351" cy="6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xQTEhITExMUFhUVFRcYFRcUGBYZGBUYGBUXGBQXFRcaHSggGBwlGxgUIjEhKCkrLi4uFx8zODMtNygtLisBCgoKDg0OGxAQGiwkICQsLCwsLCwsLCwsLDAsLCwsLCwsLCwsNCwsLDQsLCwsLCwsLCwsLCwsLCwsLCwsLDQsLP/AABEIAOYA2wMBIgACEQEDEQH/xAAcAAEAAQUBAQAAAAAAAAAAAAAABQIDBAYHAQj/xABGEAACAQIDBAYGCAMGBQUAAAABAgMAEQQhMQUSQVEGEyJhcYEHFDJCUpEjYnKCobHB0TNDkiRTc6Ky8BVjdIPhJTSjwtL/xAAZAQEAAwEBAAAAAAAAAAAAAAAAAQIDBAX/xAAkEQACAgICAgIDAQEAAAAAAAAAAQIRAyESMUFRBBNCYYGhQ//aAAwDAQACEQMRAD8A7jSlKAUpSgFKUoBSqXcAEkgAC5JyAA1JPCubdJPS5DGxjwcfrDDIylt2EH6psWk8gFPxVDaXZKi26R0ulfOm0+n+0Zz2sUYx8GHURr/VnJ/mqKXb+MBuMbjL/wDUTH8CxB+VZvNE2Xx5n1BWLtTaMeHhknmYJHGpZ2PADkBmSdABmSQK4v0X9KmJgYLiz6xDxcKomQcxugLIBysD3nSrvpc6Wpijh8Ph5A8AVZ3ZDk7NcRKfsgMxU8SnEVb7FVop9UuXFkR0s9IWKxjEI74aAHsRxsVkYcGmkU3v9VTYfWtetYbFSHWWU/akkP5tVqrT4hQbXueSgk+YGlcrnKR2qEIo9khVvaF/G5/OqFwiA3CgHuyr0zn4HP8AT+poJz8D/wCX9DUXL2TUfX+EpgNt4qEgxYrEJbQCVyv9DEr+FbhsT0s4yKwxCJiV55RSjmbqNxvDdXxrnZxI4hh4q1vna1XEcEXBBHMZ1ZTmirxwkfR/RfprhMdlDIVltcwyjdkFtSBezgc1JFbHXyfxBBIKkFSCQykaMrDMEcxXSehfpUkiKxY8mSPQYgLeROXWoo+kH1lF+YOZG0Mqemc2TA47R2elY+Ax0c0aywyLJGwurIQVPgRWRWxgKUpQClKUApSlAKUpQClKUAq1i8SkaPJIwREUszMbBVAuSTwFqu1wz0sdMDipWwkLf2eF/pCNJpVOneiH5sL+6DVZSUVbLQg5OkRnTzptJtB2RSyYQHsR5gy2/mTDjfUIchlfPTVaVYeUklU4e0x0HcOZ/KuNtyds9CMVBUi8TVoYpTpdvsgkfMZV4MKurXY82z+Q0HkKv1GidlkYlb2JI+0CPlfWreEWzSj64PzUGslluLEXB4GsWAWllHch/Aj9KldMh3aL0sRY5k7tswMrnvPKqkUKLAADuyql8OpNyL+JNvIaV56pH8Cf0j9qE07L1KseqqPZuv2TYf06fhTtrycf0t+x/CooW/Jfqy+GUm9rHmuR87a+dexThrjMEag5Ef751dptE6ZjlmTXtrzHtDxHHy+VX1YEAg3B0Ne1iyDqzvD2Se0OV/eHLv8AnU9kdGydEuk82z5usiJaNj9NDfsyjiRwWQDRu4A3FfRWx9px4mGOeFt6ORbqePIgjgQQQRwINfLdbv6LOlxwc4w8rf2bEOBc6Qytkr9yubK3I2PxX1xZPxZz58X5I7zSlK6TkFKUoBSlKAUpSgFKV4TQGj+lbpWcJh+pia2IxAKoRrHGLCSXuNjZfrEHga4MiAAAaAWFTHS3bRxmMnxF7ozbkPdChIjt9rtP4yGoTES7oyFyTZRzP7ca5MkuUqR3YYcI2ymZyTuKc9WPwju7zV1EAAAFgKpgi3RbU6seZ4mk0oUX8gOJPACs/wBI1XtnssoUXPlzJ5AcTVoIze0So4Kpz+83DwHzqqGGx3mzbnwHcvIfnWydGtgJMj4rElkwkR3bLffxD3t1cds7bxC5ZlshaxNWS9FZOlbIPZmx3xDFIIXlIyYrfdX7cjHdU9xN6z9u9HvUniiYgzPF1ku6SVUFysaKTmbBGz4kmupbP2RLKiiS+Ew4HYwuGbca3Dr5kswP1UIA4lq0P0lQqmOVVFlXCxADPIdZOdTrVnpMzi7kjUTigPaVlHNrW8yCbedX6EVi7vVkW9gmxHwk6EchfK3fWembbRlUpSoLFnERXsR7S6fqD3Gq4pAwBHH8OYPfVdYz9hi3ut7X1Twbw5/PnUreir1sya8Zbgg6HWvaVBYsYU2BQ6rl4j3T8vxBq86ggg6HI1ZnyZX+63gTkfI/mav1L9lV6O++ivpL65gwsjXnw9o5b6uLfRyfeUZ/WVq3OvnX0b7d9Tx8TMbRTWgl5DeI6pz4PYX4B2r6Krsxy5Rs4MsOMqFKUq5mKUpQClKUArV/SZtIwbMxTqSGZBEpGoMzCK48N4nyraK5V6dtqWTCYUHN3aZ/sxjdQHxZ7/8AbqJOlZaCuSRyLJRyAHyAqzh1J7ban2QfdX9zqaTdpgnAZv4e6vmc/Ad9ZFcPSPR7YrHg7Z3+Gifq3nw7vGkx3zuDQe2fyXz493jV52Cgk5AD8BU9DskNhbIfF4hIEJG9dpHH8uMe03jmAO8jgDXZMNsKJXgYKQuGTcgjNtxDmOtABN3K2AJzAJ4k1Gej3o96rh99xaaezyX1RbfRx+QJJ+szVtVXWjGT5OxXIPSgf/UD/wBPF/rmrr9c59K2w2O5jUBIVernA4ICTHJ4Alge5gdAaeBF0znlUyICCDmDka9LD56V7WR0GPA5B3G1t2T8Q/ccayKtzRBhY+RGoPMVbXEbuUlhyb3W/Y91W7K3XZkV4RfI16KVUsY4jZPZ7S/CTmPBv0PzqpMQCbG6nk2V/A6Hyq9VMkYYWIuP95jlU3fZWq6EiBgQdCLHzq3hZCRY+0ps3iOPmLHzqgsY9bsnPVl8eY79a9lbdYN7rWVvH3T+NvMVNEX5L0iAgg6EEHzr6Q9H+2vW8Bh5mN5N3cl/xIzuOfMje8GFfONdQ9BW1LSYrCnRws6DvG7FN+HUfjWmGW6MvkRuNnYKUpXUcQpSlAKUpQCvmv0jba9Yx+KmGaoeoi71iJXLxlMh8CK7h0/6SDA4OSUEdawKQLxaVhZTbiq+0e5TXzSFuyrmQguSeLW7N+Z1PyrHK9Ub4I7suwRbozNyTdjzP7cPKmIk3RlqclHMnT/fdV2sePtOW4LcL4+8f0+dcy3tnY9KkXIIt0W14k8ydTWzdAth+tYpSwvFBuyScma/0KfMFj3JbjWtu4AJOgBJ8q7X0G2N6rg4lItI46yX7bgG33Rur92rR9lJulRsFKUqxmKtYi9mNi/ZP0Y3e3lp2uJ0zNs6u0oDleN6GYbGBzgZBFIP4mEnuOrPIrm8PdbeXllnWnbV2NisIbTRsq8GfNO7dmW6nwaxru+0tkQz266JXK+y2jp3o62ZD3gisSDZU8bAR4ovDkGixK9aQvHq5QVbT49+p0yE2jhAxQ4qw8rj5rcVdVgRlmK7NtHoRg5jc4dUYk3aAtEbZ2JVey501HOoHE+i9CT1WKmSx/mpHID4bu6bZ2zzyqjivBosns5l6qvu3X7JsPlp+Fe9W40cH7S/taugN6LpuGLiPjCw/KQ1i4j0a4wew+HfxaRD5DcYfjSmTyiaR1jjVAR9U5/I2/OrkUobQ6ajQjxBzFZm09ny4eQRzxtG5vu3sVcDUowyb8xxArClhDdxGhGo8D+lQ/2XX6LlYhULdT/DbIfVJ93wPD5cquJKQQr6nRho3d3Huq86gggi4Oop0OyxFIVIRtfdb4gOf1q2j0fbS9X2lhHJsrv1L+EwKL/8nVfKtUVbgxsTdbFTxt7reI0Ph31dhfeBByYZG2VjqCp+RBqydOyjXKPE+tqVqPo26WDH4btkesQ2WcfF8EoHwuBfuIYcK26uxOzgarQpSlCDHx+NjhjeWV1SNBdmY2AHjXNduemKIArg4HkbhJN9HGO/d/iN4EL41qPpP6Tvi8XJCDbD4aRkRRo8iHdkkfmQ28q8gCeNafWE8tOkdOPAmrkZe3dtzYl2nxUpkYA2ysqLruxoMlGnebC5JqOwqkLdvaY7x7r8PIWHlVu/WEW9hTe/xkcu4fnWVWEm/J0xS8dFrFOQptqcl8TkP38qqijCgKNALVbbtSAcEFz4nIfIX+Yq/UPold2Z+wNn+sYrDw2uHkBfK/YTtyX7iqlfvCu9Vzb0S7Lu0+KYafQx/wCV5T5nqx9010mrroyk7YpSlSVFKUoCmRwoJYgAakmwHiTVVQvS7o6mPw5w7u6DeVgyc1va40YZnLnY8KkNmYIQwxQqWZY0VAWN2IUAAseeVCCxtvbcGEQSYiQRqWCgkE3J4AKCaz0cEAggggEEaEHMEVH7c2Fh8WipiIxIqtvKCWFjpqpB8qkEQAAAAAAAAZAAZAAUGyqo7E7Cw0jl3w8LOdWKLvHhmbXNSNKEkZtbYMOIw5w7pZPd3cjG2quh4MDn+GlcW21smXCTGGbXVHAssqcHX9V4HyJ75WBtnY8OKj6udA66g6Mh+JGGanvFHslOujgM0e8LXtxB5EaGvIJb5HJhqP1Hca2Hph0Ilwh61S0kI/nKBvxjlOoyI+sBbnu8dWcElQ2Te5Iuh42IP5Ziq8TTle0X8QhyZfaXMd/NfP8Aarb52kTW2Y+IXzU8iM/Oq1mIsHFuG8PZJ/MefzryTsHe90+2OX1h+vzoiXRKdHdtyYWePFQHtLkVOQkQ23437jYeBAPCvo/o10ghx0CzwNdTkynJ43HtJIvusPxyIuCDXy4ylDvLmpzZR/qX9Rx/OV2BtybCyddhZSjMAGsAySAaCRDk1s88iLmxF60hk499GOXFz2uz6jpXGcB6ZMQthNhYpObRSNGfJGDD/NXSdi9LcLiYI5lkCBwezIQrqQxVlYX1BBGWR1FxW6kn0csoSj2jgXS/Z7QY/GRN/fu6nmkrGVCOeT2vzU1BPBvE7zErwUZD73E/lXUPTdisM08SIpOLjUdY623RE1yscnEtc7wHAE/FnzMyC+7cX5c/CubIqk6O3E+UFZUBXkrhQWOgF6qrHl7TBOAszf8A1X55+XfWaNW6K8Mlhc+02beJ4eWQ8quE17V3B4EzyxQC95nVMuCn228kDHyp2yOkdj9H+B6nAYcH2nUyt4ykyW8gwHlWw14qgAACwAsByA0Fe1oYClKUApSlAKUpQClKUApSlAKUpQHhFcg9J/RdMOUlw6BI5TYquSpMvaQqNFVgDkMrr312Co3pHshcXhpYGNt8dlvgdSGjbyYA/OiBwSNw63tkRmD+IP5VRhjqhzK5Z8VPsn5ZeRpNG0Lusild1iJF4xuPa8VOt+++hryZdHXMjUD3l5Dv4j/zVa8Gqd7PEO4Qp9n3Ty+qf0PlVXq9iSpK3zI1BPO3A+FVo6uMrEHUfoRVEUVjYObD3TY289aiyaK0Rr5tccrAVvXRr0Wvi8NFiTK0fWhmC393fYI3gyhW+9Wq7G2S+Lniwsd96Vt0ke4msj/dW58bDjX1BhoFjREQWVFCqBwCiwHyFb4V5Ob5D6ifLe0scZ555ybmaWR7/VLHcHkm6PKvNnYZZcRhY3UMr4mBWU6FTMgYHxFxTaGD6maeH+6mljHgkjKv4AVXsiTdxOFbgMThyfDrkv8AhWP5/wBOj/n/AA2zpf0AWN4Gwb7pll6sQSMdy5R3JVzdgAEbI38q07H4SSCTq542ik5P73ejDJx3gmu4bew5KxyiRIzBJ1m9ISE3dxkcOQcgVc58wKsYPDri4m9YfC4qJz2RHH2Ftr2i77zaZ9m1qs0mjOMmmcQZgBcmwGpNdI9GvRhkPrk6lWKkQIwsVVvakYcGYZAcATzy2HBdC8DE4kXDgsDdd9pJApGYKq7EKRzAyqYlmqEkizk5F/eFehqj2nr1ZqWOBIUqxFLV+pKtClKUIFKUoBSlKAUpSgFUlqple1Yck1RZZRszOtFVB6jOvq7HNSyzgaz096HHEf2jDgdeBZ0uAJlGmZyDgaE6jI8COTPg1DMpRkZTZ0O8jA8nXLPxr6Lie9RHSbY2EmTfxUYNsldQwlz0VDH22JOii9+Rqeyl12cLOFQ6op8hVccSqLKAB3V0bBejvDSklMVigoOcboscicgwkiDC/C6599aRt/ZscGMxEcZcrGyqpdt4/wANC+entFtBVWmu2XjJN6RawONkgkSaFyksZ3kYc+IYcVIuCOINfTHR3agxWFw+IAt10SPb4SQCy+RuPKvmCvob0XA/8KwV+MZI8Gdiv4EVrgb2jH5KWmcV6dYYx7Sxykfzy47xIqyA/wCa3kagZBkbGx4HkeB8jXVvTjsKxhxyjlBN4EloWPgxdfvryrlTqCCDoRY+dZ5FUjXFLlA7LsTbi4qLC4rcLiJj6zEo3mjk6sjeCavusd4DUhgwuQBUvHOJZ3nRHSNo0UmRWjaVwzdoxsAy2BCgkAm/IC/z/g8VLCwZGkVhkJIWKsQNA4BF/DMVI4jbE8jwvPiJZBFLG4DN2RuSKxO4tlJsDna9X56oz+t3yO8TNUfO9Z+JFRmIFZs2gjGkmr2KWseZKqgWqG9KiVges+M5VG4cVIw6VdHPMuUpSrGYpSlAKUpQClKUBh4hqjp5KkMQKjp0qjN4GN12dZMElYfVZ1lwJVUayqiSw7UxyOGhmRd8wszFLgFg0bIdwkgBxvZXIBG8Li9x5hxXLemm2Jk2jiOpmlj3BEnYY2P0Subqbqc3tmOFaxdbOWceWjo20NqiPrMbiEMCJEI1jcoZHO8WG9uMykkkBVDH2mvrYcSmnaR3kf2pHeRu4uxYgdwvbyq5jcZLMwaaWSVhoZGJ3ee6ui+QFWarOfItjx8T1IXkKxxi8kjBIxzdzur+JFfUuysCsEEMCezFGka+CKFH5Vyj0MdF99ztCUdld5MMDxPsyzeWaL9/ursNdGKNI5c8+UteDD2xsyPEwSwSi6SqVYcc9CDwINiDwIFfN3SPo9iMDIY8QjboNkm3T1Uo90q+gY8UJuPkT9O1RNErqVdQysLFWAII4gg5EVacFLsrjyOD0fKVUTpvKy8wR8xXfdpeivZ0pJWJ4Sf7iRlA8IzdB5LUDivQxH/Kxso/xY0k/wBG5WDwyXR0r5EX2T2ycUJsNBKP5kUb/wBSA/rXk0VYvRPCNBAcI7h2wsjQlgN24ykiO7c2vHJHlc1LvHeoktiEtEO0FVJDUiYKgNrdHXxbTJNJIkG4EjSNt3fZlu0khGbAEhQhy7JJBuKqomjyaKtkYpp53eM/2aNWjBytNLvDfZT8KbpW+hLNyrZFFRXRVgcHhSAB9BHcKLBSEAYAcLG4qWqxldilKUApSlAKUpQClKUBalStQWb1ItHMG9X3maKexZY1Y3MU5GaWJO6x7JWwJBGe6VA9Mx/ZJEABMzRwAH/nSLETbjYMx8qJE8q2VQhXUOjKysLqykEEHQgjIismKGrOB2L1M8rR7iwyKpMai27KGbedQMhvKVvpmgOdzUqsdRRfnophjrhW38T1mLxUnxTyW8EYov4KK7jtPFiGGWU/y42e3PdUkADiTXGdidC9oT7qLhJlOQZ8QrQqDxZi43jn8IY1PFtaKqSTtshqmeiPRqTaGIWFAwjBBnlGkaakBv7xhkBrnfQVv+x/Q2Lg4vFFh/d4ddweBkYkkeAU99dL2PsmHCxLDBGI410AvqdSxObMeJJJNXhh3bM8nyFVRL+DwqRRpHGoVEUKijRVUWUDyq9SldByilKUApSlAaltROrx5+HEwBhll1kDbrknmySQ2HKI1eq/01gPUCdRdsK4msL3KAFZwAPaPUvLYfEFrHVgQCDcHMEcRwIrDIqZ0Ynao9pSlZmhB7GJixGIwptuWGIg57srv1yd4WTMchKo4CpyoTpOpQRYtV3mwzFnA9poWUrOo52FntxMQqZRgQCDcEAgjiDoalkIqpSlQSKUpQClKUApSlAKhtqAyYrBxj2UMmIfv3E6qNfNpt7/ALdTNQHRtuulxOM92RhDD/gwFhvfelaU+ASpRDJ+lKVBJgbRj62TDYfP6WdWe3COH6Z7/VJREP8AiVu1at0Zh6zE4jEEdmIDDRHvuJMSyniC3VJ4wNW010QVI5sjuQpSlXKClKUApSlAKUpQHhFaRsqLqWlwhy9XI6rvw73OHI+yA0d+JhJ41vFa10xwjKI8ZGCWw9+tUXJkw7W60ADVlssgyJO4VHt1ScbReEqZTSqY3DAMpBBAIIzBBzBB4iqq5zpPCKgtlf2WQYVj9E5Y4RjoBmzYYngVzKc0y9w3nqw9rbOTERPE9wGtZlNmRgbo6N7rKQCDzFEQzMpUEm0ZsMoGLAeNTb1pNLe6+IjtePvZbrxO6NJqGVXUMjBlIuGUggjmCMjQWV0pShIpSlAKUqF2htljJ6vhQJJvfY3MWGHxTEatyjBue4Z0A29M0h9TiYiSVfpXXWCE5O9/dds1TvudFNSuEwyxokaKFRFCqo0CgWA+VY+ytmrApAJd3O9LI/tyvaxZrdwAAGQAAGQrNoQKw9q4sxRMyrvSEhIk+ORyFjU20BYi54C54VmVj7Cw/rOKMxzhwpZIuT4ggrM47o1JjB+J5R7tWjG2ROVI2HYmzhh4IoQd7cXtNoXcktI5A4s5Zj3sazqUrpOUUpSgFKUoBSlKAUpSgFKUoDSDhfU5hh7AYeUk4U8EaxaTDHlbtMn1d5bdgXkKm9r7NjxETQyg7rWzBsysDdHRvdZWAIPAgVquDnkSQ4bEW65QSrgWXERg262PkRcB090nipUnHJHyjfHPwzPpSlZGoqGn6ORXZ4C+GkY3L4chQzcS8RBjkJ5lSe+pmlAQfrWMhykhTEr8eHIjk84ZW3fMSeVVnpPh1/is8HP1iOSJbnh1jDcPkxqZrwjhUkURQ6UYK1/XMLb/ABov/wBVbHSOOT/2ySYn60QAi5fx3IjNuO6Se6pX1ZPgT+kftV0U0NkF/wAMxE5viZuqjP8AIwrEeUmIsJG+4EHjUtgsHHEgjiRURdFQAAc8hx76v0qLFClKxMfjOrCqql5ZDuxRg2Lta+vuqBmzcAPAESW9oSO7JhoCRNKD2wL9REDaSZr5XF7KD7TEcAxG27NwKQRRwxjdSNQqjU2HEk5knUk5kkmsHo7sb1dWZ2DzykNNIBYEgdlEB9mNASFXvJNyzEy9dMY8Uc05cmKUpVigpSlAKUpQClKUApSlAKUpQCo/beyI8THuPdWU70ciZPE4BAdDwOZFjcEEgggkVIUoDSI8TJFIuHxQCyNlHKoIixFvgv7ElhcxE313SwBNSFT+PwMc0bRyoro2qsLjLMHuINiDqCAa1fEbJxOG/hb2KgHusw9ZjHczECdR9Yh7DVzWMsfo2jk8MyaViYHaMc29uNdlydGBWSM2vaSNgGQ9xArLrI2FKUoBSlWp8QiW33Vb3tvEC9gWNr8gCfAGgLtKsYzFxxKXldUUe85CjuFzx7qs4aPEYq3UoYIjrPMhDkf8mBs769qSwGR3XFSot9EOSXYxuOKssUaGWdx2IlNsvjkbSOMcXPgAxIBnNg7E6kmWRhJiHFne1gq3uI4l9xAfNiLm+VsjY+x4sMrCMHec70jsS0krab0jnM8gNAMgABapCt4wUTnlNyFKUq5QUpSgFKUoBSlKAUpSgFKUoBSlKAUpSgFKUoCP2rsSDEWM0Ssy33HF1kS+vVyqQ6eRFREvRqZP4GLJF/YxMYlAHJXQo48WL0pUNJ9kptdEdj5sTh7maKArwMczknxRohb+o1p+J9LGHSTqjBNvd25b53/SlKr9cS32SJ7D4nEY2MCAbgLBixn6tt0m+5dcO+XDKxsPa41IbO6BMrmQzJG5Fi8atLiAOI9ZxLPcd24KUqeCRDm2bHs3o1h4X6wIXlz+lmZpZBfUIzk9WPqrYd1S9KVYqKUpQClKUApSlAKUpQClK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92" name="Picture 8" descr="http://www.clipartbest.com/cliparts/niX/yjz/niXyjzbiB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54" y="1725376"/>
            <a:ext cx="965354" cy="5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Danni\AppData\Local\Microsoft\Windows\Temporary Internet Files\Content.IE5\ESSQ3LKS\MP90044225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52" y="5013176"/>
            <a:ext cx="1168281" cy="6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243014" y="2001124"/>
            <a:ext cx="2959740" cy="1679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18990" y="2762965"/>
            <a:ext cx="3303158" cy="1679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193312" y="2001124"/>
            <a:ext cx="2959740" cy="16514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54288" y="4457124"/>
            <a:ext cx="3378747" cy="905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59533" y="5313472"/>
            <a:ext cx="3173502" cy="916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987824" y="2863516"/>
            <a:ext cx="3303158" cy="31577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is </a:t>
            </a:r>
            <a:r>
              <a:rPr lang="en-GB" sz="4800" dirty="0" smtClean="0"/>
              <a:t>this person complaining about?</a:t>
            </a:r>
            <a:endParaRPr lang="en-GB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1" y="6222242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smtClean="0"/>
              <a:t>They’re hungry</a:t>
            </a:r>
            <a:endParaRPr lang="en-GB" dirty="0" smtClean="0"/>
          </a:p>
        </p:txBody>
      </p:sp>
      <p:pic>
        <p:nvPicPr>
          <p:cNvPr id="3074" name="Picture 2" descr="C:\Users\Danni\AppData\Local\Microsoft\Windows\Temporary Internet Files\Content.IE5\SGUWNCCM\MP9004423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808312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139952" y="2348880"/>
            <a:ext cx="4032448" cy="2160240"/>
          </a:xfrm>
          <a:prstGeom prst="wedgeRoundRectCallout">
            <a:avLst>
              <a:gd name="adj1" fmla="val -77180"/>
              <a:gd name="adj2" fmla="val 394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anose="030F0702030302020204" pitchFamily="66" charset="0"/>
              </a:rPr>
              <a:t>Tengo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latin typeface="Comic Sans MS" panose="030F0702030302020204" pitchFamily="66" charset="0"/>
              </a:rPr>
              <a:t>hambre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1494</Words>
  <Application>Microsoft Office PowerPoint</Application>
  <PresentationFormat>On-screen Show (4:3)</PresentationFormat>
  <Paragraphs>513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What pets does Felipe want?  Put a tick next to the correct ones.</vt:lpstr>
      <vt:lpstr>Who has each of the pets below?</vt:lpstr>
      <vt:lpstr>Try to memorise as much of this text as possible. </vt:lpstr>
      <vt:lpstr>What is this an invitation to?</vt:lpstr>
      <vt:lpstr>Match up the vocabulary below</vt:lpstr>
      <vt:lpstr>What is the article about?</vt:lpstr>
      <vt:lpstr>Match up the vocabulary with the images</vt:lpstr>
      <vt:lpstr>What is this person complaining about?</vt:lpstr>
      <vt:lpstr>Match up the vocabulary below</vt:lpstr>
      <vt:lpstr>What does this image say?</vt:lpstr>
      <vt:lpstr>What does this image say to avoid?</vt:lpstr>
      <vt:lpstr>What is this person complaining about?</vt:lpstr>
      <vt:lpstr>Match up the vocabulary below</vt:lpstr>
      <vt:lpstr>What does this image recommend?</vt:lpstr>
      <vt:lpstr>What do you need for a healthy lunch?</vt:lpstr>
      <vt:lpstr>Decide if these verbs are in the past, present or the future</vt:lpstr>
      <vt:lpstr>Match up the vocabulary below</vt:lpstr>
      <vt:lpstr>What is this man asking for?</vt:lpstr>
      <vt:lpstr>Find out what these people do to keep fit</vt:lpstr>
      <vt:lpstr>What desserts are available? </vt:lpstr>
      <vt:lpstr>What is this article about?</vt:lpstr>
      <vt:lpstr>Read the Spanish menu and complete the grid.</vt:lpstr>
      <vt:lpstr>Match up the vocabulary below</vt:lpstr>
      <vt:lpstr>What drinks are available? </vt:lpstr>
      <vt:lpstr>Try to think of ways to remember the translations of these words. </vt:lpstr>
      <vt:lpstr>Eating healthy doesn’t have to be ___________</vt:lpstr>
      <vt:lpstr>What starters are available? </vt:lpstr>
      <vt:lpstr>What is this person complaining about?</vt:lpstr>
      <vt:lpstr>Healthy _______.  Less __________.</vt:lpstr>
      <vt:lpstr>Read the Spanish menu and complete the grid.</vt:lpstr>
      <vt:lpstr>Try to think of ways to remember the translations of these words. </vt:lpstr>
      <vt:lpstr>What is this person complaining about?</vt:lpstr>
      <vt:lpstr>What is the article about?</vt:lpstr>
      <vt:lpstr>Unscramble the letters to find the translations of these words</vt:lpstr>
      <vt:lpstr>Decide if these phrases are positive or negative.</vt:lpstr>
      <vt:lpstr>What does the sign say?</vt:lpstr>
      <vt:lpstr>Try to think of ways to remember the translations of these words. </vt:lpstr>
      <vt:lpstr>What is this person complaining about?</vt:lpstr>
      <vt:lpstr>What mains are available?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Danni</dc:creator>
  <cp:lastModifiedBy>Danni</cp:lastModifiedBy>
  <cp:revision>29</cp:revision>
  <dcterms:created xsi:type="dcterms:W3CDTF">2014-05-26T12:29:46Z</dcterms:created>
  <dcterms:modified xsi:type="dcterms:W3CDTF">2014-05-28T22:04:16Z</dcterms:modified>
</cp:coreProperties>
</file>