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7" r:id="rId3"/>
    <p:sldId id="262" r:id="rId4"/>
    <p:sldId id="266" r:id="rId5"/>
    <p:sldId id="268" r:id="rId6"/>
    <p:sldId id="259" r:id="rId7"/>
    <p:sldId id="274" r:id="rId8"/>
    <p:sldId id="271" r:id="rId9"/>
    <p:sldId id="264" r:id="rId10"/>
    <p:sldId id="275" r:id="rId11"/>
    <p:sldId id="269" r:id="rId12"/>
    <p:sldId id="272" r:id="rId13"/>
    <p:sldId id="270" r:id="rId14"/>
    <p:sldId id="261" r:id="rId15"/>
    <p:sldId id="273" r:id="rId16"/>
    <p:sldId id="276" r:id="rId17"/>
    <p:sldId id="260" r:id="rId18"/>
    <p:sldId id="278" r:id="rId19"/>
    <p:sldId id="283" r:id="rId20"/>
    <p:sldId id="290" r:id="rId21"/>
    <p:sldId id="263" r:id="rId22"/>
    <p:sldId id="281" r:id="rId23"/>
    <p:sldId id="277" r:id="rId24"/>
    <p:sldId id="284" r:id="rId25"/>
    <p:sldId id="282" r:id="rId26"/>
    <p:sldId id="265" r:id="rId27"/>
    <p:sldId id="287" r:id="rId28"/>
    <p:sldId id="286" r:id="rId29"/>
    <p:sldId id="279" r:id="rId30"/>
    <p:sldId id="280" r:id="rId31"/>
    <p:sldId id="288" r:id="rId32"/>
    <p:sldId id="285" r:id="rId33"/>
    <p:sldId id="289"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CEB3C-4EA9-410E-B868-531E707F2DE3}" type="datetimeFigureOut">
              <a:rPr lang="en-GB" smtClean="0"/>
              <a:t>29/05/2014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88D4E-94C2-4051-BB07-BF355831B1DF}" type="slidenum">
              <a:rPr lang="en-GB" smtClean="0"/>
              <a:t>‹#›</a:t>
            </a:fld>
            <a:endParaRPr lang="en-GB"/>
          </a:p>
        </p:txBody>
      </p:sp>
    </p:spTree>
    <p:extLst>
      <p:ext uri="{BB962C8B-B14F-4D97-AF65-F5344CB8AC3E}">
        <p14:creationId xmlns:p14="http://schemas.microsoft.com/office/powerpoint/2010/main" val="399283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926056-0C1C-4158-A9D0-11FBD6A91134}" type="slidenum">
              <a:rPr lang="en-GB" smtClean="0"/>
              <a:t>1</a:t>
            </a:fld>
            <a:endParaRPr lang="en-GB"/>
          </a:p>
        </p:txBody>
      </p:sp>
    </p:spTree>
    <p:extLst>
      <p:ext uri="{BB962C8B-B14F-4D97-AF65-F5344CB8AC3E}">
        <p14:creationId xmlns:p14="http://schemas.microsoft.com/office/powerpoint/2010/main" val="349843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30807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36096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21788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4F50E2-09DF-46A6-ADD7-A8DAD1C58A1F}" type="datetimeFigureOut">
              <a:rPr lang="en-GB" smtClean="0"/>
              <a:t>29/05/2014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315384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4F50E2-09DF-46A6-ADD7-A8DAD1C58A1F}" type="datetimeFigureOut">
              <a:rPr lang="en-GB" smtClean="0"/>
              <a:t>29/05/2014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07056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4F50E2-09DF-46A6-ADD7-A8DAD1C58A1F}" type="datetimeFigureOut">
              <a:rPr lang="en-GB" smtClean="0"/>
              <a:t>29/05/2014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64288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4F50E2-09DF-46A6-ADD7-A8DAD1C58A1F}" type="datetimeFigureOut">
              <a:rPr lang="en-GB" smtClean="0"/>
              <a:t>29/05/2014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625844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4F50E2-09DF-46A6-ADD7-A8DAD1C58A1F}" type="datetimeFigureOut">
              <a:rPr lang="en-GB" smtClean="0"/>
              <a:t>29/05/2014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121945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F50E2-09DF-46A6-ADD7-A8DAD1C58A1F}" type="datetimeFigureOut">
              <a:rPr lang="en-GB" smtClean="0"/>
              <a:t>29/05/2014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57245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50E2-09DF-46A6-ADD7-A8DAD1C58A1F}" type="datetimeFigureOut">
              <a:rPr lang="en-GB" smtClean="0"/>
              <a:t>29/05/2014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49634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4F50E2-09DF-46A6-ADD7-A8DAD1C58A1F}" type="datetimeFigureOut">
              <a:rPr lang="en-GB" smtClean="0"/>
              <a:t>29/05/2014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68C435-DB93-417E-906B-4751FA924BF7}" type="slidenum">
              <a:rPr lang="en-GB" smtClean="0"/>
              <a:t>‹#›</a:t>
            </a:fld>
            <a:endParaRPr lang="en-GB"/>
          </a:p>
        </p:txBody>
      </p:sp>
    </p:spTree>
    <p:extLst>
      <p:ext uri="{BB962C8B-B14F-4D97-AF65-F5344CB8AC3E}">
        <p14:creationId xmlns:p14="http://schemas.microsoft.com/office/powerpoint/2010/main" val="35920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50E2-09DF-46A6-ADD7-A8DAD1C58A1F}" type="datetimeFigureOut">
              <a:rPr lang="en-GB" smtClean="0"/>
              <a:t>29/05/2014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C435-DB93-417E-906B-4751FA924BF7}" type="slidenum">
              <a:rPr lang="en-GB" smtClean="0"/>
              <a:t>‹#›</a:t>
            </a:fld>
            <a:endParaRPr lang="en-GB"/>
          </a:p>
        </p:txBody>
      </p:sp>
    </p:spTree>
    <p:extLst>
      <p:ext uri="{BB962C8B-B14F-4D97-AF65-F5344CB8AC3E}">
        <p14:creationId xmlns:p14="http://schemas.microsoft.com/office/powerpoint/2010/main" val="3669417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wmf"/><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620688"/>
            <a:ext cx="8796843" cy="3477875"/>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8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AQA Spanish GCSE</a:t>
            </a:r>
          </a:p>
          <a:p>
            <a:pPr algn="ctr"/>
            <a:r>
              <a:rPr lang="en-US" sz="6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Work </a:t>
            </a:r>
            <a:r>
              <a:rPr lang="en-US" sz="6000" b="1" cap="none" spc="30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Education</a:t>
            </a:r>
            <a:endParaRPr lang="en-US" sz="6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US" sz="8000" b="1" cap="none"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Vocabulary</a:t>
            </a:r>
            <a:endParaRPr lang="en-US" sz="8000" b="1" cap="none"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ounded Rectangle 3"/>
          <p:cNvSpPr/>
          <p:nvPr/>
        </p:nvSpPr>
        <p:spPr>
          <a:xfrm>
            <a:off x="899592" y="4347394"/>
            <a:ext cx="7307010" cy="2281476"/>
          </a:xfrm>
          <a:prstGeom prst="roundRect">
            <a:avLst/>
          </a:prstGeom>
          <a:ln>
            <a:solidFill>
              <a:schemeClr val="bg1"/>
            </a:solidFill>
          </a:ln>
        </p:spPr>
        <p:txBody>
          <a:bodyPr wrap="square">
            <a:spAutoFit/>
          </a:bodyPr>
          <a:lstStyle/>
          <a:p>
            <a:r>
              <a:rPr lang="en-GB" sz="3200" b="1" dirty="0" smtClean="0"/>
              <a:t>Objectives:</a:t>
            </a:r>
          </a:p>
          <a:p>
            <a:pPr marL="514350" indent="-514350">
              <a:buFont typeface="Wingdings" panose="05000000000000000000" pitchFamily="2" charset="2"/>
              <a:buChar char="ü"/>
            </a:pPr>
            <a:r>
              <a:rPr lang="en-GB" sz="3200" b="1" dirty="0" smtClean="0"/>
              <a:t>To develop reading skills</a:t>
            </a:r>
          </a:p>
          <a:p>
            <a:pPr marL="514350" indent="-514350">
              <a:buFont typeface="Wingdings" panose="05000000000000000000" pitchFamily="2" charset="2"/>
              <a:buChar char="ü"/>
            </a:pPr>
            <a:r>
              <a:rPr lang="en-GB" sz="3200" b="1" dirty="0" smtClean="0"/>
              <a:t>To develop knowledge of vocabulary</a:t>
            </a:r>
          </a:p>
          <a:p>
            <a:pPr marL="514350" indent="-514350">
              <a:buFont typeface="Wingdings" panose="05000000000000000000" pitchFamily="2" charset="2"/>
              <a:buChar char="ü"/>
            </a:pPr>
            <a:r>
              <a:rPr lang="en-GB" sz="3200" b="1" dirty="0" smtClean="0"/>
              <a:t>To enhance memory skills</a:t>
            </a:r>
            <a:endParaRPr lang="en-GB" sz="3200" dirty="0"/>
          </a:p>
        </p:txBody>
      </p:sp>
    </p:spTree>
    <p:extLst>
      <p:ext uri="{BB962C8B-B14F-4D97-AF65-F5344CB8AC3E}">
        <p14:creationId xmlns:p14="http://schemas.microsoft.com/office/powerpoint/2010/main" val="3634297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48464" cy="184482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Unscramble the letters to find the translations of these words.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38336715"/>
              </p:ext>
            </p:extLst>
          </p:nvPr>
        </p:nvGraphicFramePr>
        <p:xfrm>
          <a:off x="0" y="2897561"/>
          <a:ext cx="9144000" cy="3960439"/>
        </p:xfrm>
        <a:graphic>
          <a:graphicData uri="http://schemas.openxmlformats.org/drawingml/2006/table">
            <a:tbl>
              <a:tblPr firstRow="1" bandRow="1">
                <a:tableStyleId>{E8B1032C-EA38-4F05-BA0D-38AFFFC7BED3}</a:tableStyleId>
              </a:tblPr>
              <a:tblGrid>
                <a:gridCol w="4572000"/>
                <a:gridCol w="4572000"/>
              </a:tblGrid>
              <a:tr h="565777">
                <a:tc>
                  <a:txBody>
                    <a:bodyPr/>
                    <a:lstStyle/>
                    <a:p>
                      <a:pPr algn="ctr"/>
                      <a:r>
                        <a:rPr lang="en-GB" sz="2800" b="1" dirty="0" err="1" smtClean="0"/>
                        <a:t>bparroa</a:t>
                      </a:r>
                      <a:endParaRPr lang="en-GB" sz="2800" b="1" dirty="0"/>
                    </a:p>
                  </a:txBody>
                  <a:tcPr/>
                </a:tc>
                <a:tc>
                  <a:txBody>
                    <a:bodyPr/>
                    <a:lstStyle/>
                    <a:p>
                      <a:pPr algn="ctr"/>
                      <a:r>
                        <a:rPr lang="en-GB" sz="2800" b="1" dirty="0" smtClean="0"/>
                        <a:t>pass</a:t>
                      </a:r>
                      <a:endParaRPr lang="en-GB" sz="2800" b="1" dirty="0"/>
                    </a:p>
                  </a:txBody>
                  <a:tcPr/>
                </a:tc>
              </a:tr>
              <a:tr h="565777">
                <a:tc>
                  <a:txBody>
                    <a:bodyPr/>
                    <a:lstStyle/>
                    <a:p>
                      <a:pPr algn="ctr"/>
                      <a:r>
                        <a:rPr lang="en-GB" sz="2800" b="1" dirty="0" err="1" smtClean="0"/>
                        <a:t>fasrarca</a:t>
                      </a:r>
                      <a:endParaRPr lang="en-GB" sz="2800" b="1" dirty="0"/>
                    </a:p>
                  </a:txBody>
                  <a:tcPr/>
                </a:tc>
                <a:tc>
                  <a:txBody>
                    <a:bodyPr/>
                    <a:lstStyle/>
                    <a:p>
                      <a:pPr algn="ctr"/>
                      <a:r>
                        <a:rPr lang="en-GB" sz="2800" b="1" dirty="0" smtClean="0"/>
                        <a:t>fail</a:t>
                      </a:r>
                      <a:endParaRPr lang="en-GB" sz="2800" b="1" dirty="0"/>
                    </a:p>
                  </a:txBody>
                  <a:tcPr/>
                </a:tc>
              </a:tr>
              <a:tr h="565777">
                <a:tc>
                  <a:txBody>
                    <a:bodyPr/>
                    <a:lstStyle/>
                    <a:p>
                      <a:pPr algn="ctr"/>
                      <a:r>
                        <a:rPr lang="en-GB" sz="2800" b="1" dirty="0" err="1" smtClean="0"/>
                        <a:t>relpease</a:t>
                      </a:r>
                      <a:endParaRPr lang="en-GB" sz="2800" b="1" dirty="0"/>
                    </a:p>
                  </a:txBody>
                  <a:tcPr/>
                </a:tc>
                <a:tc>
                  <a:txBody>
                    <a:bodyPr/>
                    <a:lstStyle/>
                    <a:p>
                      <a:pPr algn="ctr"/>
                      <a:r>
                        <a:rPr lang="en-GB" sz="2800" b="1" dirty="0" smtClean="0"/>
                        <a:t>fight</a:t>
                      </a:r>
                      <a:endParaRPr lang="en-GB" sz="2800" b="1" dirty="0"/>
                    </a:p>
                  </a:txBody>
                  <a:tcPr/>
                </a:tc>
              </a:tr>
              <a:tr h="565777">
                <a:tc>
                  <a:txBody>
                    <a:bodyPr/>
                    <a:lstStyle/>
                    <a:p>
                      <a:pPr algn="ctr"/>
                      <a:r>
                        <a:rPr lang="en-GB" sz="2800" b="1" dirty="0" err="1" smtClean="0"/>
                        <a:t>stolmera</a:t>
                      </a:r>
                      <a:endParaRPr lang="en-GB" sz="2800" b="1" dirty="0"/>
                    </a:p>
                  </a:txBody>
                  <a:tcPr/>
                </a:tc>
                <a:tc>
                  <a:txBody>
                    <a:bodyPr/>
                    <a:lstStyle/>
                    <a:p>
                      <a:pPr algn="ctr"/>
                      <a:r>
                        <a:rPr lang="en-GB" sz="2800" b="1" dirty="0" smtClean="0"/>
                        <a:t>annoy</a:t>
                      </a:r>
                      <a:endParaRPr lang="en-GB" sz="2800" b="1" dirty="0"/>
                    </a:p>
                  </a:txBody>
                  <a:tcPr/>
                </a:tc>
              </a:tr>
              <a:tr h="565777">
                <a:tc>
                  <a:txBody>
                    <a:bodyPr/>
                    <a:lstStyle/>
                    <a:p>
                      <a:pPr algn="ctr"/>
                      <a:r>
                        <a:rPr lang="en-GB" sz="2800" b="1" dirty="0" err="1" smtClean="0"/>
                        <a:t>socoa</a:t>
                      </a:r>
                      <a:r>
                        <a:rPr lang="en-GB" sz="2800" b="1" dirty="0" smtClean="0"/>
                        <a:t> </a:t>
                      </a:r>
                      <a:r>
                        <a:rPr lang="en-GB" sz="2800" b="1" dirty="0" err="1" smtClean="0"/>
                        <a:t>rolasce</a:t>
                      </a:r>
                      <a:endParaRPr lang="en-GB" sz="2800" b="1" dirty="0"/>
                    </a:p>
                  </a:txBody>
                  <a:tcPr/>
                </a:tc>
                <a:tc>
                  <a:txBody>
                    <a:bodyPr/>
                    <a:lstStyle/>
                    <a:p>
                      <a:pPr algn="ctr"/>
                      <a:r>
                        <a:rPr lang="en-GB" sz="2800" b="1" dirty="0" smtClean="0"/>
                        <a:t>bullying</a:t>
                      </a:r>
                      <a:endParaRPr lang="en-GB" sz="2800" b="1" dirty="0"/>
                    </a:p>
                  </a:txBody>
                  <a:tcPr/>
                </a:tc>
              </a:tr>
              <a:tr h="565777">
                <a:tc>
                  <a:txBody>
                    <a:bodyPr/>
                    <a:lstStyle/>
                    <a:p>
                      <a:pPr algn="ctr"/>
                      <a:r>
                        <a:rPr lang="en-GB" sz="2800" b="1" dirty="0" err="1" smtClean="0"/>
                        <a:t>als</a:t>
                      </a:r>
                      <a:r>
                        <a:rPr lang="en-GB" sz="2800" b="1" baseline="0" dirty="0" smtClean="0"/>
                        <a:t> </a:t>
                      </a:r>
                      <a:r>
                        <a:rPr lang="en-GB" sz="2800" b="1" baseline="0" dirty="0" err="1" smtClean="0"/>
                        <a:t>rubeasp</a:t>
                      </a:r>
                      <a:endParaRPr lang="en-GB" sz="2800" b="1" dirty="0"/>
                    </a:p>
                  </a:txBody>
                  <a:tcPr/>
                </a:tc>
                <a:tc>
                  <a:txBody>
                    <a:bodyPr/>
                    <a:lstStyle/>
                    <a:p>
                      <a:pPr algn="ctr"/>
                      <a:r>
                        <a:rPr lang="en-GB" sz="2800" b="1" dirty="0" smtClean="0"/>
                        <a:t>tests</a:t>
                      </a:r>
                      <a:endParaRPr lang="en-GB" sz="2800" b="1" dirty="0"/>
                    </a:p>
                  </a:txBody>
                  <a:tcPr/>
                </a:tc>
              </a:tr>
              <a:tr h="565777">
                <a:tc>
                  <a:txBody>
                    <a:bodyPr/>
                    <a:lstStyle/>
                    <a:p>
                      <a:pPr algn="ctr"/>
                      <a:r>
                        <a:rPr lang="en-GB" sz="2800" b="1" dirty="0" err="1" smtClean="0"/>
                        <a:t>rasac</a:t>
                      </a:r>
                      <a:r>
                        <a:rPr lang="en-GB" sz="2800" b="1" dirty="0" smtClean="0"/>
                        <a:t> </a:t>
                      </a:r>
                      <a:r>
                        <a:rPr lang="en-GB" sz="2800" b="1" dirty="0" err="1" smtClean="0"/>
                        <a:t>bnueas</a:t>
                      </a:r>
                      <a:r>
                        <a:rPr lang="en-GB" sz="2800" b="1" dirty="0" smtClean="0"/>
                        <a:t> </a:t>
                      </a:r>
                      <a:r>
                        <a:rPr lang="en-GB" sz="2800" b="1" dirty="0" err="1" smtClean="0"/>
                        <a:t>tnoas</a:t>
                      </a:r>
                      <a:endParaRPr lang="en-GB" sz="2800" b="1" dirty="0"/>
                    </a:p>
                  </a:txBody>
                  <a:tcPr/>
                </a:tc>
                <a:tc>
                  <a:txBody>
                    <a:bodyPr/>
                    <a:lstStyle/>
                    <a:p>
                      <a:pPr algn="ctr"/>
                      <a:r>
                        <a:rPr lang="en-GB" sz="2800" b="1" dirty="0" smtClean="0"/>
                        <a:t>get good marks</a:t>
                      </a:r>
                      <a:endParaRPr lang="en-GB" sz="28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68320765"/>
              </p:ext>
            </p:extLst>
          </p:nvPr>
        </p:nvGraphicFramePr>
        <p:xfrm>
          <a:off x="-11895" y="2897561"/>
          <a:ext cx="9144000" cy="3960439"/>
        </p:xfrm>
        <a:graphic>
          <a:graphicData uri="http://schemas.openxmlformats.org/drawingml/2006/table">
            <a:tbl>
              <a:tblPr firstRow="1" bandRow="1">
                <a:tableStyleId>{ED083AE6-46FA-4A59-8FB0-9F97EB10719F}</a:tableStyleId>
              </a:tblPr>
              <a:tblGrid>
                <a:gridCol w="4572000"/>
                <a:gridCol w="4572000"/>
              </a:tblGrid>
              <a:tr h="565777">
                <a:tc>
                  <a:txBody>
                    <a:bodyPr/>
                    <a:lstStyle/>
                    <a:p>
                      <a:pPr algn="ctr"/>
                      <a:r>
                        <a:rPr lang="en-GB" sz="2800" b="1" dirty="0" err="1" smtClean="0"/>
                        <a:t>aprobar</a:t>
                      </a:r>
                      <a:endParaRPr lang="en-GB" sz="2800" b="1" dirty="0"/>
                    </a:p>
                  </a:txBody>
                  <a:tcPr>
                    <a:solidFill>
                      <a:schemeClr val="accent4">
                        <a:lumMod val="40000"/>
                        <a:lumOff val="60000"/>
                      </a:schemeClr>
                    </a:solidFill>
                  </a:tcPr>
                </a:tc>
                <a:tc>
                  <a:txBody>
                    <a:bodyPr/>
                    <a:lstStyle/>
                    <a:p>
                      <a:pPr algn="ctr"/>
                      <a:r>
                        <a:rPr lang="en-GB" sz="2800" b="1" dirty="0" smtClean="0"/>
                        <a:t>pass</a:t>
                      </a:r>
                      <a:endParaRPr lang="en-GB" sz="2800" b="1" dirty="0"/>
                    </a:p>
                  </a:txBody>
                  <a:tcPr>
                    <a:solidFill>
                      <a:schemeClr val="accent4">
                        <a:lumMod val="40000"/>
                        <a:lumOff val="60000"/>
                      </a:schemeClr>
                    </a:solidFill>
                  </a:tcPr>
                </a:tc>
              </a:tr>
              <a:tr h="565777">
                <a:tc>
                  <a:txBody>
                    <a:bodyPr/>
                    <a:lstStyle/>
                    <a:p>
                      <a:pPr algn="ctr"/>
                      <a:r>
                        <a:rPr lang="en-GB" sz="2800" b="1" dirty="0" err="1" smtClean="0"/>
                        <a:t>fracasar</a:t>
                      </a:r>
                      <a:endParaRPr lang="en-GB" sz="2800" b="1" dirty="0"/>
                    </a:p>
                  </a:txBody>
                  <a:tcPr>
                    <a:solidFill>
                      <a:schemeClr val="accent4">
                        <a:lumMod val="40000"/>
                        <a:lumOff val="60000"/>
                      </a:schemeClr>
                    </a:solidFill>
                  </a:tcPr>
                </a:tc>
                <a:tc>
                  <a:txBody>
                    <a:bodyPr/>
                    <a:lstStyle/>
                    <a:p>
                      <a:pPr algn="ctr"/>
                      <a:r>
                        <a:rPr lang="en-GB" sz="2800" b="1" dirty="0" smtClean="0"/>
                        <a:t>fail</a:t>
                      </a:r>
                      <a:endParaRPr lang="en-GB" sz="2800" b="1" dirty="0"/>
                    </a:p>
                  </a:txBody>
                  <a:tcPr>
                    <a:solidFill>
                      <a:schemeClr val="accent4">
                        <a:lumMod val="40000"/>
                        <a:lumOff val="60000"/>
                      </a:schemeClr>
                    </a:solidFill>
                  </a:tcPr>
                </a:tc>
              </a:tr>
              <a:tr h="565777">
                <a:tc>
                  <a:txBody>
                    <a:bodyPr/>
                    <a:lstStyle/>
                    <a:p>
                      <a:pPr algn="ctr"/>
                      <a:r>
                        <a:rPr lang="en-GB" sz="2800" b="1" dirty="0" err="1" smtClean="0"/>
                        <a:t>pelearse</a:t>
                      </a:r>
                      <a:endParaRPr lang="en-GB" sz="2800" b="1" dirty="0"/>
                    </a:p>
                  </a:txBody>
                  <a:tcPr>
                    <a:solidFill>
                      <a:schemeClr val="accent4">
                        <a:lumMod val="40000"/>
                        <a:lumOff val="60000"/>
                      </a:schemeClr>
                    </a:solidFill>
                  </a:tcPr>
                </a:tc>
                <a:tc>
                  <a:txBody>
                    <a:bodyPr/>
                    <a:lstStyle/>
                    <a:p>
                      <a:pPr algn="ctr"/>
                      <a:r>
                        <a:rPr lang="en-GB" sz="2800" b="1" dirty="0" smtClean="0"/>
                        <a:t>fight</a:t>
                      </a:r>
                      <a:endParaRPr lang="en-GB" sz="2800" b="1" dirty="0"/>
                    </a:p>
                  </a:txBody>
                  <a:tcPr>
                    <a:solidFill>
                      <a:schemeClr val="accent4">
                        <a:lumMod val="40000"/>
                        <a:lumOff val="60000"/>
                      </a:schemeClr>
                    </a:solidFill>
                  </a:tcPr>
                </a:tc>
              </a:tr>
              <a:tr h="565777">
                <a:tc>
                  <a:txBody>
                    <a:bodyPr/>
                    <a:lstStyle/>
                    <a:p>
                      <a:pPr algn="ctr"/>
                      <a:r>
                        <a:rPr lang="en-GB" sz="2800" b="1" dirty="0" err="1" smtClean="0"/>
                        <a:t>molestar</a:t>
                      </a:r>
                      <a:endParaRPr lang="en-GB" sz="2800" b="1" dirty="0"/>
                    </a:p>
                  </a:txBody>
                  <a:tcPr>
                    <a:solidFill>
                      <a:schemeClr val="accent4">
                        <a:lumMod val="40000"/>
                        <a:lumOff val="60000"/>
                      </a:schemeClr>
                    </a:solidFill>
                  </a:tcPr>
                </a:tc>
                <a:tc>
                  <a:txBody>
                    <a:bodyPr/>
                    <a:lstStyle/>
                    <a:p>
                      <a:pPr algn="ctr"/>
                      <a:r>
                        <a:rPr lang="en-GB" sz="2800" b="1" dirty="0" smtClean="0"/>
                        <a:t>annoy</a:t>
                      </a:r>
                      <a:endParaRPr lang="en-GB" sz="2800" b="1" dirty="0"/>
                    </a:p>
                  </a:txBody>
                  <a:tcPr>
                    <a:solidFill>
                      <a:schemeClr val="accent4">
                        <a:lumMod val="40000"/>
                        <a:lumOff val="60000"/>
                      </a:schemeClr>
                    </a:solidFill>
                  </a:tcPr>
                </a:tc>
              </a:tr>
              <a:tr h="565777">
                <a:tc>
                  <a:txBody>
                    <a:bodyPr/>
                    <a:lstStyle/>
                    <a:p>
                      <a:pPr algn="ctr"/>
                      <a:r>
                        <a:rPr lang="en-GB" sz="2800" b="1" dirty="0" smtClean="0"/>
                        <a:t>el </a:t>
                      </a:r>
                      <a:r>
                        <a:rPr lang="en-GB" sz="2800" b="1" dirty="0" err="1" smtClean="0"/>
                        <a:t>acoso</a:t>
                      </a:r>
                      <a:r>
                        <a:rPr lang="en-GB" sz="2800" b="1" baseline="0" dirty="0" smtClean="0"/>
                        <a:t> escolar</a:t>
                      </a:r>
                      <a:endParaRPr lang="en-GB" sz="2800" b="1" dirty="0"/>
                    </a:p>
                  </a:txBody>
                  <a:tcPr>
                    <a:solidFill>
                      <a:schemeClr val="accent4">
                        <a:lumMod val="40000"/>
                        <a:lumOff val="60000"/>
                      </a:schemeClr>
                    </a:solidFill>
                  </a:tcPr>
                </a:tc>
                <a:tc>
                  <a:txBody>
                    <a:bodyPr/>
                    <a:lstStyle/>
                    <a:p>
                      <a:pPr algn="ctr"/>
                      <a:r>
                        <a:rPr lang="en-GB" sz="2800" b="1" dirty="0" smtClean="0"/>
                        <a:t>bullying</a:t>
                      </a:r>
                      <a:endParaRPr lang="en-GB" sz="2800" b="1" dirty="0"/>
                    </a:p>
                  </a:txBody>
                  <a:tcPr>
                    <a:solidFill>
                      <a:schemeClr val="accent4">
                        <a:lumMod val="40000"/>
                        <a:lumOff val="60000"/>
                      </a:schemeClr>
                    </a:solidFill>
                  </a:tcPr>
                </a:tc>
              </a:tr>
              <a:tr h="565777">
                <a:tc>
                  <a:txBody>
                    <a:bodyPr/>
                    <a:lstStyle/>
                    <a:p>
                      <a:pPr algn="ctr"/>
                      <a:r>
                        <a:rPr lang="en-GB" sz="2800" b="1" dirty="0" err="1" smtClean="0"/>
                        <a:t>las</a:t>
                      </a:r>
                      <a:r>
                        <a:rPr lang="en-GB" sz="2800" b="1" dirty="0" smtClean="0"/>
                        <a:t> </a:t>
                      </a:r>
                      <a:r>
                        <a:rPr lang="en-GB" sz="2800" b="1" dirty="0" err="1" smtClean="0"/>
                        <a:t>pruebas</a:t>
                      </a:r>
                      <a:endParaRPr lang="en-GB" sz="2800" b="1" dirty="0"/>
                    </a:p>
                  </a:txBody>
                  <a:tcPr>
                    <a:solidFill>
                      <a:schemeClr val="accent4">
                        <a:lumMod val="40000"/>
                        <a:lumOff val="60000"/>
                      </a:schemeClr>
                    </a:solidFill>
                  </a:tcPr>
                </a:tc>
                <a:tc>
                  <a:txBody>
                    <a:bodyPr/>
                    <a:lstStyle/>
                    <a:p>
                      <a:pPr algn="ctr"/>
                      <a:r>
                        <a:rPr lang="en-GB" sz="2800" b="1" dirty="0" smtClean="0"/>
                        <a:t>tests</a:t>
                      </a:r>
                      <a:endParaRPr lang="en-GB" sz="2800" b="1" dirty="0"/>
                    </a:p>
                  </a:txBody>
                  <a:tcPr>
                    <a:solidFill>
                      <a:schemeClr val="accent4">
                        <a:lumMod val="40000"/>
                        <a:lumOff val="60000"/>
                      </a:schemeClr>
                    </a:solidFill>
                  </a:tcPr>
                </a:tc>
              </a:tr>
              <a:tr h="565777">
                <a:tc>
                  <a:txBody>
                    <a:bodyPr/>
                    <a:lstStyle/>
                    <a:p>
                      <a:pPr algn="ctr"/>
                      <a:r>
                        <a:rPr lang="en-GB" sz="2800" b="1" dirty="0" err="1" smtClean="0"/>
                        <a:t>sacar</a:t>
                      </a:r>
                      <a:r>
                        <a:rPr lang="en-GB" sz="2800" b="1" dirty="0" smtClean="0"/>
                        <a:t> </a:t>
                      </a:r>
                      <a:r>
                        <a:rPr lang="en-GB" sz="2800" b="1" dirty="0" err="1" smtClean="0"/>
                        <a:t>buenas</a:t>
                      </a:r>
                      <a:r>
                        <a:rPr lang="en-GB" sz="2800" b="1" dirty="0" smtClean="0"/>
                        <a:t> </a:t>
                      </a:r>
                      <a:r>
                        <a:rPr lang="en-GB" sz="2800" b="1" dirty="0" err="1" smtClean="0"/>
                        <a:t>notas</a:t>
                      </a:r>
                      <a:endParaRPr lang="en-GB" sz="2800" b="1" dirty="0"/>
                    </a:p>
                  </a:txBody>
                  <a:tcPr>
                    <a:solidFill>
                      <a:schemeClr val="accent4">
                        <a:lumMod val="40000"/>
                        <a:lumOff val="60000"/>
                      </a:schemeClr>
                    </a:solidFill>
                  </a:tcPr>
                </a:tc>
                <a:tc>
                  <a:txBody>
                    <a:bodyPr/>
                    <a:lstStyle/>
                    <a:p>
                      <a:pPr algn="ctr"/>
                      <a:r>
                        <a:rPr lang="en-GB" sz="2800" b="1" dirty="0" smtClean="0"/>
                        <a:t>get good marks</a:t>
                      </a:r>
                      <a:endParaRPr lang="en-GB" sz="2800" b="1" dirty="0"/>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21488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is Simon saying about his school?</a:t>
            </a:r>
            <a:endParaRPr lang="en-GB" dirty="0"/>
          </a:p>
        </p:txBody>
      </p:sp>
      <p:pic>
        <p:nvPicPr>
          <p:cNvPr id="4098" name="Picture 2" descr="C:\Users\Danni\AppData\Local\Microsoft\Windows\Temporary Internet Files\Content.IE5\SGUWNCCM\MP9004464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03960"/>
            <a:ext cx="2766053" cy="414908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779912" y="1889005"/>
            <a:ext cx="4968552" cy="3672408"/>
          </a:xfrm>
          <a:prstGeom prst="wedgeRoundRectCallout">
            <a:avLst>
              <a:gd name="adj1" fmla="val -74372"/>
              <a:gd name="adj2" fmla="val -113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smtClean="0">
                <a:latin typeface="Calibri"/>
              </a:rPr>
              <a:t>¡</a:t>
            </a:r>
            <a:r>
              <a:rPr lang="en-GB" sz="2800" dirty="0" smtClean="0">
                <a:latin typeface="Comic Sans MS" panose="030F0702030302020204" pitchFamily="66" charset="0"/>
              </a:rPr>
              <a:t>Me </a:t>
            </a:r>
            <a:r>
              <a:rPr lang="en-GB" sz="2800" dirty="0" err="1" smtClean="0">
                <a:latin typeface="Comic Sans MS" panose="030F0702030302020204" pitchFamily="66" charset="0"/>
              </a:rPr>
              <a:t>encanta</a:t>
            </a:r>
            <a:r>
              <a:rPr lang="en-GB" sz="2800" dirty="0" smtClean="0">
                <a:latin typeface="Comic Sans MS" panose="030F0702030302020204" pitchFamily="66" charset="0"/>
              </a:rPr>
              <a:t> mi </a:t>
            </a:r>
            <a:r>
              <a:rPr lang="en-GB" sz="2800" dirty="0" err="1" smtClean="0">
                <a:latin typeface="Comic Sans MS" panose="030F0702030302020204" pitchFamily="66" charset="0"/>
              </a:rPr>
              <a:t>escuela</a:t>
            </a:r>
            <a:r>
              <a:rPr lang="en-GB" sz="2800" dirty="0" smtClean="0">
                <a:latin typeface="Comic Sans MS" panose="030F0702030302020204" pitchFamily="66" charset="0"/>
              </a:rPr>
              <a:t>! Los </a:t>
            </a:r>
            <a:r>
              <a:rPr lang="en-GB" sz="2800" dirty="0" err="1" smtClean="0">
                <a:latin typeface="Comic Sans MS" panose="030F0702030302020204" pitchFamily="66" charset="0"/>
              </a:rPr>
              <a:t>profesores</a:t>
            </a:r>
            <a:r>
              <a:rPr lang="en-GB" sz="2800" dirty="0" smtClean="0">
                <a:latin typeface="Comic Sans MS" panose="030F0702030302020204" pitchFamily="66" charset="0"/>
              </a:rPr>
              <a:t> son </a:t>
            </a:r>
            <a:r>
              <a:rPr lang="en-GB" sz="2800" dirty="0" err="1" smtClean="0">
                <a:latin typeface="Comic Sans MS" panose="030F0702030302020204" pitchFamily="66" charset="0"/>
              </a:rPr>
              <a:t>muy</a:t>
            </a:r>
            <a:r>
              <a:rPr lang="en-GB" sz="2800" dirty="0" smtClean="0">
                <a:latin typeface="Comic Sans MS" panose="030F0702030302020204" pitchFamily="66" charset="0"/>
              </a:rPr>
              <a:t> </a:t>
            </a:r>
            <a:r>
              <a:rPr lang="en-GB" sz="2800" dirty="0" err="1" smtClean="0">
                <a:latin typeface="Comic Sans MS" panose="030F0702030302020204" pitchFamily="66" charset="0"/>
              </a:rPr>
              <a:t>amables</a:t>
            </a:r>
            <a:r>
              <a:rPr lang="en-GB" sz="2800" dirty="0" smtClean="0">
                <a:latin typeface="Comic Sans MS" panose="030F0702030302020204" pitchFamily="66" charset="0"/>
              </a:rPr>
              <a:t> y </a:t>
            </a:r>
            <a:r>
              <a:rPr lang="en-GB" sz="2800" dirty="0" err="1" smtClean="0">
                <a:latin typeface="Comic Sans MS" panose="030F0702030302020204" pitchFamily="66" charset="0"/>
              </a:rPr>
              <a:t>siempre</a:t>
            </a:r>
            <a:r>
              <a:rPr lang="en-GB" sz="2800" dirty="0" smtClean="0">
                <a:latin typeface="Comic Sans MS" panose="030F0702030302020204" pitchFamily="66" charset="0"/>
              </a:rPr>
              <a:t> </a:t>
            </a:r>
            <a:r>
              <a:rPr lang="en-GB" sz="2800" dirty="0" err="1" smtClean="0">
                <a:latin typeface="Comic Sans MS" panose="030F0702030302020204" pitchFamily="66" charset="0"/>
              </a:rPr>
              <a:t>nos</a:t>
            </a:r>
            <a:r>
              <a:rPr lang="en-GB" sz="2800" dirty="0" smtClean="0">
                <a:latin typeface="Comic Sans MS" panose="030F0702030302020204" pitchFamily="66" charset="0"/>
              </a:rPr>
              <a:t> </a:t>
            </a:r>
            <a:r>
              <a:rPr lang="en-GB" sz="2800" dirty="0" err="1" smtClean="0">
                <a:latin typeface="Comic Sans MS" panose="030F0702030302020204" pitchFamily="66" charset="0"/>
              </a:rPr>
              <a:t>ayudan</a:t>
            </a:r>
            <a:r>
              <a:rPr lang="en-GB" sz="2800" dirty="0" smtClean="0">
                <a:latin typeface="Comic Sans MS" panose="030F0702030302020204" pitchFamily="66" charset="0"/>
              </a:rPr>
              <a:t>. </a:t>
            </a:r>
            <a:r>
              <a:rPr lang="en-GB" sz="2800" dirty="0" err="1" smtClean="0">
                <a:latin typeface="Comic Sans MS" panose="030F0702030302020204" pitchFamily="66" charset="0"/>
              </a:rPr>
              <a:t>Nunca</a:t>
            </a:r>
            <a:r>
              <a:rPr lang="en-GB" sz="2800" dirty="0" smtClean="0">
                <a:latin typeface="Comic Sans MS" panose="030F0702030302020204" pitchFamily="66" charset="0"/>
              </a:rPr>
              <a:t> </a:t>
            </a:r>
            <a:r>
              <a:rPr lang="en-GB" sz="2800" dirty="0" err="1" smtClean="0">
                <a:latin typeface="Comic Sans MS" panose="030F0702030302020204" pitchFamily="66" charset="0"/>
              </a:rPr>
              <a:t>gritan</a:t>
            </a:r>
            <a:r>
              <a:rPr lang="en-GB" sz="2800" dirty="0" smtClean="0">
                <a:latin typeface="Comic Sans MS" panose="030F0702030302020204" pitchFamily="66" charset="0"/>
              </a:rPr>
              <a:t> y no </a:t>
            </a:r>
            <a:r>
              <a:rPr lang="en-GB" sz="2800" dirty="0" err="1" smtClean="0">
                <a:latin typeface="Comic Sans MS" panose="030F0702030302020204" pitchFamily="66" charset="0"/>
              </a:rPr>
              <a:t>nos</a:t>
            </a:r>
            <a:r>
              <a:rPr lang="en-GB" sz="2800" dirty="0" smtClean="0">
                <a:latin typeface="Comic Sans MS" panose="030F0702030302020204" pitchFamily="66" charset="0"/>
              </a:rPr>
              <a:t> </a:t>
            </a:r>
            <a:r>
              <a:rPr lang="en-GB" sz="2800" dirty="0" err="1" smtClean="0">
                <a:latin typeface="Comic Sans MS" panose="030F0702030302020204" pitchFamily="66" charset="0"/>
              </a:rPr>
              <a:t>dan</a:t>
            </a:r>
            <a:r>
              <a:rPr lang="en-GB" sz="2800" dirty="0" smtClean="0">
                <a:latin typeface="Comic Sans MS" panose="030F0702030302020204" pitchFamily="66" charset="0"/>
              </a:rPr>
              <a:t> </a:t>
            </a:r>
            <a:r>
              <a:rPr lang="en-GB" sz="2800" dirty="0" err="1" smtClean="0">
                <a:latin typeface="Comic Sans MS" panose="030F0702030302020204" pitchFamily="66" charset="0"/>
              </a:rPr>
              <a:t>demasiados</a:t>
            </a:r>
            <a:r>
              <a:rPr lang="en-GB" sz="2800" dirty="0" smtClean="0">
                <a:latin typeface="Comic Sans MS" panose="030F0702030302020204" pitchFamily="66" charset="0"/>
              </a:rPr>
              <a:t> </a:t>
            </a:r>
            <a:r>
              <a:rPr lang="en-GB" sz="2800" dirty="0" err="1" smtClean="0">
                <a:latin typeface="Comic Sans MS" panose="030F0702030302020204" pitchFamily="66" charset="0"/>
              </a:rPr>
              <a:t>deberes</a:t>
            </a:r>
            <a:r>
              <a:rPr lang="en-GB" sz="2800" dirty="0" smtClean="0">
                <a:latin typeface="Comic Sans MS" panose="030F0702030302020204" pitchFamily="66" charset="0"/>
              </a:rPr>
              <a:t>.</a:t>
            </a:r>
          </a:p>
        </p:txBody>
      </p:sp>
    </p:spTree>
    <p:extLst>
      <p:ext uri="{BB962C8B-B14F-4D97-AF65-F5344CB8AC3E}">
        <p14:creationId xmlns:p14="http://schemas.microsoft.com/office/powerpoint/2010/main" val="4290683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Translate these past tense sentences into English.</a:t>
            </a:r>
            <a:endParaRPr lang="en-GB" sz="4000" dirty="0"/>
          </a:p>
        </p:txBody>
      </p:sp>
      <p:sp>
        <p:nvSpPr>
          <p:cNvPr id="3" name="TextBox 2"/>
          <p:cNvSpPr txBox="1"/>
          <p:nvPr/>
        </p:nvSpPr>
        <p:spPr>
          <a:xfrm>
            <a:off x="260500" y="1628800"/>
            <a:ext cx="8703987" cy="5078313"/>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3600" dirty="0" err="1" smtClean="0">
                <a:latin typeface="+mj-lt"/>
              </a:rPr>
              <a:t>Cuando</a:t>
            </a:r>
            <a:r>
              <a:rPr lang="en-GB" sz="3600" dirty="0" smtClean="0">
                <a:latin typeface="+mj-lt"/>
              </a:rPr>
              <a:t> era </a:t>
            </a:r>
            <a:r>
              <a:rPr lang="en-GB" sz="3600" dirty="0" err="1" smtClean="0">
                <a:latin typeface="+mj-lt"/>
              </a:rPr>
              <a:t>joven</a:t>
            </a:r>
            <a:r>
              <a:rPr lang="en-GB" sz="3600" dirty="0" smtClean="0">
                <a:latin typeface="+mj-lt"/>
              </a:rPr>
              <a:t> la </a:t>
            </a:r>
            <a:r>
              <a:rPr lang="en-GB" sz="3600" dirty="0" err="1" smtClean="0">
                <a:latin typeface="+mj-lt"/>
              </a:rPr>
              <a:t>escuela</a:t>
            </a:r>
            <a:r>
              <a:rPr lang="en-GB" sz="3600" dirty="0" smtClean="0">
                <a:latin typeface="+mj-lt"/>
              </a:rPr>
              <a:t> era </a:t>
            </a:r>
            <a:r>
              <a:rPr lang="en-GB" sz="3600" dirty="0" err="1" smtClean="0">
                <a:latin typeface="+mj-lt"/>
              </a:rPr>
              <a:t>muy</a:t>
            </a:r>
            <a:r>
              <a:rPr lang="en-GB" sz="3600" dirty="0" smtClean="0">
                <a:latin typeface="+mj-lt"/>
              </a:rPr>
              <a:t> </a:t>
            </a:r>
            <a:r>
              <a:rPr lang="en-GB" sz="3600" dirty="0" err="1" smtClean="0">
                <a:latin typeface="+mj-lt"/>
              </a:rPr>
              <a:t>diferente</a:t>
            </a:r>
            <a:r>
              <a:rPr lang="en-GB" sz="3600" dirty="0" smtClean="0">
                <a:latin typeface="+mj-lt"/>
              </a:rPr>
              <a:t>.</a:t>
            </a:r>
          </a:p>
          <a:p>
            <a:pPr marL="342900" indent="-342900">
              <a:buAutoNum type="arabicPeriod"/>
            </a:pPr>
            <a:r>
              <a:rPr lang="en-GB" sz="3600" dirty="0" smtClean="0">
                <a:latin typeface="+mj-lt"/>
              </a:rPr>
              <a:t>No </a:t>
            </a:r>
            <a:r>
              <a:rPr lang="en-GB" sz="3600" dirty="0" err="1" smtClean="0">
                <a:latin typeface="+mj-lt"/>
              </a:rPr>
              <a:t>estudiaba</a:t>
            </a:r>
            <a:r>
              <a:rPr lang="en-GB" sz="3600" dirty="0" smtClean="0">
                <a:latin typeface="+mj-lt"/>
              </a:rPr>
              <a:t> </a:t>
            </a:r>
            <a:r>
              <a:rPr lang="en-GB" sz="3600" dirty="0" err="1" smtClean="0">
                <a:latin typeface="+mj-lt"/>
              </a:rPr>
              <a:t>español</a:t>
            </a:r>
            <a:r>
              <a:rPr lang="en-GB" sz="3600" dirty="0" smtClean="0">
                <a:latin typeface="+mj-lt"/>
              </a:rPr>
              <a:t> en la </a:t>
            </a:r>
            <a:r>
              <a:rPr lang="en-GB" sz="3600" dirty="0" err="1" smtClean="0">
                <a:latin typeface="+mj-lt"/>
              </a:rPr>
              <a:t>escuela</a:t>
            </a:r>
            <a:r>
              <a:rPr lang="en-GB" sz="3600" dirty="0" smtClean="0">
                <a:latin typeface="+mj-lt"/>
              </a:rPr>
              <a:t> </a:t>
            </a:r>
            <a:r>
              <a:rPr lang="en-GB" sz="3600" dirty="0" err="1" smtClean="0">
                <a:latin typeface="+mj-lt"/>
              </a:rPr>
              <a:t>primaria</a:t>
            </a:r>
            <a:r>
              <a:rPr lang="en-GB" sz="3600" dirty="0" smtClean="0">
                <a:latin typeface="+mj-lt"/>
              </a:rPr>
              <a:t>.</a:t>
            </a:r>
          </a:p>
          <a:p>
            <a:pPr marL="342900" indent="-342900">
              <a:buAutoNum type="arabicPeriod"/>
            </a:pPr>
            <a:r>
              <a:rPr lang="en-GB" sz="3600" dirty="0" err="1" smtClean="0">
                <a:latin typeface="+mj-lt"/>
              </a:rPr>
              <a:t>Tenía</a:t>
            </a:r>
            <a:r>
              <a:rPr lang="en-GB" sz="3600" dirty="0" smtClean="0">
                <a:latin typeface="+mj-lt"/>
              </a:rPr>
              <a:t> </a:t>
            </a:r>
            <a:r>
              <a:rPr lang="en-GB" sz="3600" dirty="0" err="1" smtClean="0">
                <a:latin typeface="+mj-lt"/>
              </a:rPr>
              <a:t>más</a:t>
            </a:r>
            <a:r>
              <a:rPr lang="en-GB" sz="3600" dirty="0" smtClean="0">
                <a:latin typeface="+mj-lt"/>
              </a:rPr>
              <a:t> amigos </a:t>
            </a:r>
            <a:r>
              <a:rPr lang="en-GB" sz="3600" dirty="0" err="1" smtClean="0">
                <a:latin typeface="+mj-lt"/>
              </a:rPr>
              <a:t>cuando</a:t>
            </a:r>
            <a:r>
              <a:rPr lang="en-GB" sz="3600" dirty="0" smtClean="0">
                <a:latin typeface="+mj-lt"/>
              </a:rPr>
              <a:t> era </a:t>
            </a:r>
            <a:r>
              <a:rPr lang="en-GB" sz="3600" dirty="0" err="1" smtClean="0">
                <a:latin typeface="+mj-lt"/>
              </a:rPr>
              <a:t>joven</a:t>
            </a:r>
            <a:r>
              <a:rPr lang="en-GB" sz="3600" dirty="0" smtClean="0">
                <a:latin typeface="+mj-lt"/>
              </a:rPr>
              <a:t>.</a:t>
            </a:r>
          </a:p>
          <a:p>
            <a:pPr marL="342900" indent="-342900">
              <a:buAutoNum type="arabicPeriod"/>
            </a:pPr>
            <a:r>
              <a:rPr lang="en-GB" sz="3600" dirty="0" err="1" smtClean="0">
                <a:latin typeface="+mj-lt"/>
              </a:rPr>
              <a:t>Jugaba</a:t>
            </a:r>
            <a:r>
              <a:rPr lang="en-GB" sz="3600" dirty="0" smtClean="0">
                <a:latin typeface="+mj-lt"/>
              </a:rPr>
              <a:t> al </a:t>
            </a:r>
            <a:r>
              <a:rPr lang="en-GB" sz="3600" dirty="0" err="1" smtClean="0">
                <a:latin typeface="+mj-lt"/>
              </a:rPr>
              <a:t>fútbol</a:t>
            </a:r>
            <a:r>
              <a:rPr lang="en-GB" sz="3600" dirty="0" smtClean="0">
                <a:latin typeface="+mj-lt"/>
              </a:rPr>
              <a:t> en el patio </a:t>
            </a:r>
            <a:r>
              <a:rPr lang="en-GB" sz="3600" dirty="0" err="1" smtClean="0">
                <a:latin typeface="+mj-lt"/>
              </a:rPr>
              <a:t>durante</a:t>
            </a:r>
            <a:r>
              <a:rPr lang="en-GB" sz="3600" dirty="0" smtClean="0">
                <a:latin typeface="+mj-lt"/>
              </a:rPr>
              <a:t> los </a:t>
            </a:r>
            <a:r>
              <a:rPr lang="en-GB" sz="3600" dirty="0" err="1" smtClean="0">
                <a:latin typeface="+mj-lt"/>
              </a:rPr>
              <a:t>recreos</a:t>
            </a:r>
            <a:r>
              <a:rPr lang="en-GB" sz="3600" dirty="0" smtClean="0">
                <a:latin typeface="+mj-lt"/>
              </a:rPr>
              <a:t>.</a:t>
            </a:r>
          </a:p>
          <a:p>
            <a:pPr marL="342900" indent="-342900">
              <a:buAutoNum type="arabicPeriod"/>
            </a:pPr>
            <a:r>
              <a:rPr lang="en-GB" sz="3600" dirty="0" err="1" smtClean="0">
                <a:latin typeface="+mj-lt"/>
              </a:rPr>
              <a:t>Hacía</a:t>
            </a:r>
            <a:r>
              <a:rPr lang="en-GB" sz="3600" dirty="0" smtClean="0">
                <a:latin typeface="+mj-lt"/>
              </a:rPr>
              <a:t> </a:t>
            </a:r>
            <a:r>
              <a:rPr lang="en-GB" sz="3600" dirty="0" err="1" smtClean="0">
                <a:latin typeface="+mj-lt"/>
              </a:rPr>
              <a:t>menos</a:t>
            </a:r>
            <a:r>
              <a:rPr lang="en-GB" sz="3600" dirty="0" smtClean="0">
                <a:latin typeface="+mj-lt"/>
              </a:rPr>
              <a:t> </a:t>
            </a:r>
            <a:r>
              <a:rPr lang="en-GB" sz="3600" dirty="0" err="1" smtClean="0">
                <a:latin typeface="+mj-lt"/>
              </a:rPr>
              <a:t>deporte</a:t>
            </a:r>
            <a:r>
              <a:rPr lang="en-GB" sz="3600" dirty="0" smtClean="0">
                <a:latin typeface="+mj-lt"/>
              </a:rPr>
              <a:t>.</a:t>
            </a:r>
          </a:p>
          <a:p>
            <a:pPr marL="342900" indent="-342900">
              <a:buAutoNum type="arabicPeriod"/>
            </a:pPr>
            <a:r>
              <a:rPr lang="en-GB" sz="3600" dirty="0" err="1" smtClean="0">
                <a:latin typeface="+mj-lt"/>
              </a:rPr>
              <a:t>Comía</a:t>
            </a:r>
            <a:r>
              <a:rPr lang="en-GB" sz="3600" dirty="0" smtClean="0">
                <a:latin typeface="+mj-lt"/>
              </a:rPr>
              <a:t> </a:t>
            </a:r>
            <a:r>
              <a:rPr lang="en-GB" sz="3600" dirty="0" err="1" smtClean="0">
                <a:latin typeface="+mj-lt"/>
              </a:rPr>
              <a:t>bocadillos</a:t>
            </a:r>
            <a:r>
              <a:rPr lang="en-GB" sz="3600" dirty="0" smtClean="0">
                <a:latin typeface="+mj-lt"/>
              </a:rPr>
              <a:t> de </a:t>
            </a:r>
            <a:r>
              <a:rPr lang="en-GB" sz="3600" dirty="0" err="1" smtClean="0">
                <a:latin typeface="+mj-lt"/>
              </a:rPr>
              <a:t>queso</a:t>
            </a:r>
            <a:r>
              <a:rPr lang="en-GB" sz="3600" dirty="0" smtClean="0">
                <a:latin typeface="+mj-lt"/>
              </a:rPr>
              <a:t> </a:t>
            </a:r>
            <a:r>
              <a:rPr lang="en-GB" sz="3600" dirty="0" err="1" smtClean="0">
                <a:latin typeface="+mj-lt"/>
              </a:rPr>
              <a:t>todos</a:t>
            </a:r>
            <a:r>
              <a:rPr lang="en-GB" sz="3600" dirty="0" smtClean="0">
                <a:latin typeface="+mj-lt"/>
              </a:rPr>
              <a:t> los </a:t>
            </a:r>
            <a:r>
              <a:rPr lang="en-GB" sz="3600" dirty="0" err="1" smtClean="0">
                <a:latin typeface="+mj-lt"/>
              </a:rPr>
              <a:t>días</a:t>
            </a:r>
            <a:r>
              <a:rPr lang="en-GB" sz="3600" dirty="0" smtClean="0">
                <a:latin typeface="+mj-lt"/>
              </a:rPr>
              <a:t>.</a:t>
            </a:r>
          </a:p>
        </p:txBody>
      </p:sp>
    </p:spTree>
    <p:extLst>
      <p:ext uri="{BB962C8B-B14F-4D97-AF65-F5344CB8AC3E}">
        <p14:creationId xmlns:p14="http://schemas.microsoft.com/office/powerpoint/2010/main" val="1392771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nni\AppData\Local\Microsoft\Windows\Temporary Internet Files\Content.IE5\GN3R2XBJ\MP9004118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2132856"/>
            <a:ext cx="2950641"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is Lucille saying about her school?</a:t>
            </a:r>
            <a:endParaRPr lang="en-GB" dirty="0"/>
          </a:p>
        </p:txBody>
      </p:sp>
      <p:sp>
        <p:nvSpPr>
          <p:cNvPr id="3" name="Rounded Rectangular Callout 2"/>
          <p:cNvSpPr/>
          <p:nvPr/>
        </p:nvSpPr>
        <p:spPr>
          <a:xfrm>
            <a:off x="3779912" y="1889005"/>
            <a:ext cx="4968552" cy="3672408"/>
          </a:xfrm>
          <a:prstGeom prst="wedgeRoundRectCallout">
            <a:avLst>
              <a:gd name="adj1" fmla="val -77997"/>
              <a:gd name="adj2" fmla="val 52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err="1" smtClean="0">
                <a:latin typeface="Comic Sans MS" panose="030F0702030302020204" pitchFamily="66" charset="0"/>
              </a:rPr>
              <a:t>Normalmente</a:t>
            </a:r>
            <a:r>
              <a:rPr lang="en-GB" sz="2800" dirty="0" smtClean="0">
                <a:latin typeface="Comic Sans MS" panose="030F0702030302020204" pitchFamily="66" charset="0"/>
              </a:rPr>
              <a:t> me </a:t>
            </a:r>
            <a:r>
              <a:rPr lang="en-GB" sz="2800" dirty="0" err="1" smtClean="0">
                <a:latin typeface="Comic Sans MS" panose="030F0702030302020204" pitchFamily="66" charset="0"/>
              </a:rPr>
              <a:t>gusta</a:t>
            </a:r>
            <a:r>
              <a:rPr lang="en-GB" sz="2800" dirty="0" smtClean="0">
                <a:latin typeface="Comic Sans MS" panose="030F0702030302020204" pitchFamily="66" charset="0"/>
              </a:rPr>
              <a:t> la </a:t>
            </a:r>
            <a:r>
              <a:rPr lang="en-GB" sz="2800" dirty="0" err="1" smtClean="0">
                <a:latin typeface="Comic Sans MS" panose="030F0702030302020204" pitchFamily="66" charset="0"/>
              </a:rPr>
              <a:t>escuela</a:t>
            </a:r>
            <a:r>
              <a:rPr lang="en-GB" sz="2800" dirty="0" smtClean="0">
                <a:latin typeface="Comic Sans MS" panose="030F0702030302020204" pitchFamily="66" charset="0"/>
              </a:rPr>
              <a:t> y mi </a:t>
            </a:r>
            <a:r>
              <a:rPr lang="en-GB" sz="2800" dirty="0" err="1" smtClean="0">
                <a:latin typeface="Comic Sans MS" panose="030F0702030302020204" pitchFamily="66" charset="0"/>
              </a:rPr>
              <a:t>asignatura</a:t>
            </a:r>
            <a:r>
              <a:rPr lang="en-GB" sz="2800" dirty="0" smtClean="0">
                <a:latin typeface="Comic Sans MS" panose="030F0702030302020204" pitchFamily="66" charset="0"/>
              </a:rPr>
              <a:t> </a:t>
            </a:r>
            <a:r>
              <a:rPr lang="en-GB" sz="2800" dirty="0" err="1" smtClean="0">
                <a:latin typeface="Comic Sans MS" panose="030F0702030302020204" pitchFamily="66" charset="0"/>
              </a:rPr>
              <a:t>preferida</a:t>
            </a:r>
            <a:r>
              <a:rPr lang="en-GB" sz="2800" dirty="0" smtClean="0">
                <a:latin typeface="Comic Sans MS" panose="030F0702030302020204" pitchFamily="66" charset="0"/>
              </a:rPr>
              <a:t> </a:t>
            </a:r>
            <a:r>
              <a:rPr lang="en-GB" sz="2800" dirty="0" err="1" smtClean="0">
                <a:latin typeface="Comic Sans MS" panose="030F0702030302020204" pitchFamily="66" charset="0"/>
              </a:rPr>
              <a:t>es</a:t>
            </a:r>
            <a:r>
              <a:rPr lang="en-GB" sz="2800" dirty="0" smtClean="0">
                <a:latin typeface="Comic Sans MS" panose="030F0702030302020204" pitchFamily="66" charset="0"/>
              </a:rPr>
              <a:t> el </a:t>
            </a:r>
            <a:r>
              <a:rPr lang="en-GB" sz="2800" dirty="0" err="1" smtClean="0">
                <a:latin typeface="Comic Sans MS" panose="030F0702030302020204" pitchFamily="66" charset="0"/>
              </a:rPr>
              <a:t>dibujo</a:t>
            </a:r>
            <a:r>
              <a:rPr lang="en-GB" sz="2800" dirty="0" smtClean="0">
                <a:latin typeface="Comic Sans MS" panose="030F0702030302020204" pitchFamily="66" charset="0"/>
              </a:rPr>
              <a:t>. </a:t>
            </a:r>
            <a:r>
              <a:rPr lang="en-GB" sz="2800" dirty="0" err="1" smtClean="0">
                <a:latin typeface="Comic Sans MS" panose="030F0702030302020204" pitchFamily="66" charset="0"/>
              </a:rPr>
              <a:t>Es</a:t>
            </a:r>
            <a:r>
              <a:rPr lang="en-GB" sz="2800" dirty="0" smtClean="0">
                <a:latin typeface="Comic Sans MS" panose="030F0702030302020204" pitchFamily="66" charset="0"/>
              </a:rPr>
              <a:t> tan </a:t>
            </a:r>
            <a:r>
              <a:rPr lang="en-GB" sz="2800" dirty="0" err="1" smtClean="0">
                <a:latin typeface="Comic Sans MS" panose="030F0702030302020204" pitchFamily="66" charset="0"/>
              </a:rPr>
              <a:t>divertido</a:t>
            </a:r>
            <a:r>
              <a:rPr lang="en-GB" sz="2800" dirty="0" smtClean="0">
                <a:latin typeface="Comic Sans MS" panose="030F0702030302020204" pitchFamily="66" charset="0"/>
              </a:rPr>
              <a:t>. </a:t>
            </a:r>
            <a:r>
              <a:rPr lang="en-GB" sz="2800" dirty="0" err="1" smtClean="0">
                <a:latin typeface="Comic Sans MS" panose="030F0702030302020204" pitchFamily="66" charset="0"/>
              </a:rPr>
              <a:t>Odio</a:t>
            </a:r>
            <a:r>
              <a:rPr lang="en-GB" sz="2800" dirty="0" smtClean="0">
                <a:latin typeface="Comic Sans MS" panose="030F0702030302020204" pitchFamily="66" charset="0"/>
              </a:rPr>
              <a:t> </a:t>
            </a:r>
            <a:r>
              <a:rPr lang="en-GB" sz="2800" dirty="0" err="1" smtClean="0">
                <a:latin typeface="Comic Sans MS" panose="030F0702030302020204" pitchFamily="66" charset="0"/>
              </a:rPr>
              <a:t>las</a:t>
            </a:r>
            <a:r>
              <a:rPr lang="en-GB" sz="2800" dirty="0" smtClean="0">
                <a:latin typeface="Comic Sans MS" panose="030F0702030302020204" pitchFamily="66" charset="0"/>
              </a:rPr>
              <a:t> </a:t>
            </a:r>
            <a:r>
              <a:rPr lang="en-GB" sz="2800" dirty="0" err="1" smtClean="0">
                <a:latin typeface="Comic Sans MS" panose="030F0702030302020204" pitchFamily="66" charset="0"/>
              </a:rPr>
              <a:t>matemáticas</a:t>
            </a:r>
            <a:r>
              <a:rPr lang="en-GB" sz="2800" dirty="0" smtClean="0">
                <a:latin typeface="Comic Sans MS" panose="030F0702030302020204" pitchFamily="66" charset="0"/>
              </a:rPr>
              <a:t> </a:t>
            </a:r>
            <a:r>
              <a:rPr lang="en-GB" sz="2800" dirty="0" err="1" smtClean="0">
                <a:latin typeface="Comic Sans MS" panose="030F0702030302020204" pitchFamily="66" charset="0"/>
              </a:rPr>
              <a:t>porque</a:t>
            </a:r>
            <a:r>
              <a:rPr lang="en-GB" sz="2800" dirty="0" smtClean="0">
                <a:latin typeface="Comic Sans MS" panose="030F0702030302020204" pitchFamily="66" charset="0"/>
              </a:rPr>
              <a:t> </a:t>
            </a:r>
            <a:r>
              <a:rPr lang="en-GB" sz="2800" dirty="0" err="1" smtClean="0">
                <a:latin typeface="Comic Sans MS" panose="030F0702030302020204" pitchFamily="66" charset="0"/>
              </a:rPr>
              <a:t>tengo</a:t>
            </a:r>
            <a:r>
              <a:rPr lang="en-GB" sz="2800" dirty="0" smtClean="0">
                <a:latin typeface="Comic Sans MS" panose="030F0702030302020204" pitchFamily="66" charset="0"/>
              </a:rPr>
              <a:t> </a:t>
            </a:r>
            <a:r>
              <a:rPr lang="en-GB" sz="2800" dirty="0" err="1" smtClean="0">
                <a:latin typeface="Comic Sans MS" panose="030F0702030302020204" pitchFamily="66" charset="0"/>
              </a:rPr>
              <a:t>miedo</a:t>
            </a:r>
            <a:r>
              <a:rPr lang="en-GB" sz="2800" dirty="0" smtClean="0">
                <a:latin typeface="Comic Sans MS" panose="030F0702030302020204" pitchFamily="66" charset="0"/>
              </a:rPr>
              <a:t> a la </a:t>
            </a:r>
            <a:r>
              <a:rPr lang="en-GB" sz="2800" dirty="0" err="1" smtClean="0">
                <a:latin typeface="Comic Sans MS" panose="030F0702030302020204" pitchFamily="66" charset="0"/>
              </a:rPr>
              <a:t>profesora</a:t>
            </a:r>
            <a:r>
              <a:rPr lang="en-GB" sz="2800" dirty="0" smtClean="0">
                <a:latin typeface="Comic Sans MS" panose="030F0702030302020204" pitchFamily="66" charset="0"/>
              </a:rPr>
              <a:t> – </a:t>
            </a:r>
            <a:r>
              <a:rPr lang="en-GB" sz="2800" dirty="0" err="1" smtClean="0">
                <a:latin typeface="Comic Sans MS" panose="030F0702030302020204" pitchFamily="66" charset="0"/>
              </a:rPr>
              <a:t>siempre</a:t>
            </a:r>
            <a:r>
              <a:rPr lang="en-GB" sz="2800" dirty="0" smtClean="0">
                <a:latin typeface="Comic Sans MS" panose="030F0702030302020204" pitchFamily="66" charset="0"/>
              </a:rPr>
              <a:t> </a:t>
            </a:r>
            <a:r>
              <a:rPr lang="en-GB" sz="2800" dirty="0" err="1" smtClean="0">
                <a:latin typeface="Comic Sans MS" panose="030F0702030302020204" pitchFamily="66" charset="0"/>
              </a:rPr>
              <a:t>grita</a:t>
            </a:r>
            <a:r>
              <a:rPr lang="en-GB" sz="2800" dirty="0" smtClean="0">
                <a:latin typeface="Comic Sans MS" panose="030F0702030302020204" pitchFamily="66" charset="0"/>
              </a:rPr>
              <a:t> y </a:t>
            </a:r>
            <a:r>
              <a:rPr lang="en-GB" sz="2800" dirty="0" err="1" smtClean="0">
                <a:latin typeface="Comic Sans MS" panose="030F0702030302020204" pitchFamily="66" charset="0"/>
              </a:rPr>
              <a:t>es</a:t>
            </a:r>
            <a:r>
              <a:rPr lang="en-GB" sz="2800" dirty="0" smtClean="0">
                <a:latin typeface="Comic Sans MS" panose="030F0702030302020204" pitchFamily="66" charset="0"/>
              </a:rPr>
              <a:t> </a:t>
            </a:r>
            <a:r>
              <a:rPr lang="en-GB" sz="2800" dirty="0" err="1" smtClean="0">
                <a:latin typeface="Comic Sans MS" panose="030F0702030302020204" pitchFamily="66" charset="0"/>
              </a:rPr>
              <a:t>muy</a:t>
            </a:r>
            <a:r>
              <a:rPr lang="en-GB" sz="2800" dirty="0" smtClean="0">
                <a:latin typeface="Comic Sans MS" panose="030F0702030302020204" pitchFamily="66" charset="0"/>
              </a:rPr>
              <a:t> </a:t>
            </a:r>
            <a:r>
              <a:rPr lang="en-GB" sz="2800" dirty="0" err="1" smtClean="0">
                <a:latin typeface="Comic Sans MS" panose="030F0702030302020204" pitchFamily="66" charset="0"/>
              </a:rPr>
              <a:t>estricta</a:t>
            </a:r>
            <a:r>
              <a:rPr lang="en-GB" sz="2800" dirty="0" smtClean="0">
                <a:latin typeface="Comic Sans MS" panose="030F0702030302020204" pitchFamily="66" charset="0"/>
              </a:rPr>
              <a:t>.</a:t>
            </a:r>
          </a:p>
        </p:txBody>
      </p:sp>
    </p:spTree>
    <p:extLst>
      <p:ext uri="{BB962C8B-B14F-4D97-AF65-F5344CB8AC3E}">
        <p14:creationId xmlns:p14="http://schemas.microsoft.com/office/powerpoint/2010/main" val="1054251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48464" cy="184482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2800" dirty="0" smtClean="0"/>
              <a:t>Try to think of ways to remember translations of words. The more ridiculous, the better! Can you think of a way to remember these words? E.G. </a:t>
            </a:r>
            <a:r>
              <a:rPr lang="en-GB" sz="2800" dirty="0" err="1" smtClean="0"/>
              <a:t>abogado</a:t>
            </a:r>
            <a:r>
              <a:rPr lang="en-GB" sz="2800" dirty="0" smtClean="0"/>
              <a:t> = lawyer (imagine a lawyer eating an avocado).</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1786200105"/>
              </p:ext>
            </p:extLst>
          </p:nvPr>
        </p:nvGraphicFramePr>
        <p:xfrm>
          <a:off x="0" y="2897561"/>
          <a:ext cx="9144000" cy="3960439"/>
        </p:xfrm>
        <a:graphic>
          <a:graphicData uri="http://schemas.openxmlformats.org/drawingml/2006/table">
            <a:tbl>
              <a:tblPr firstRow="1" bandRow="1">
                <a:tableStyleId>{8799B23B-EC83-4686-B30A-512413B5E67A}</a:tableStyleId>
              </a:tblPr>
              <a:tblGrid>
                <a:gridCol w="4572000"/>
                <a:gridCol w="4572000"/>
              </a:tblGrid>
              <a:tr h="565777">
                <a:tc>
                  <a:txBody>
                    <a:bodyPr/>
                    <a:lstStyle/>
                    <a:p>
                      <a:pPr algn="ctr"/>
                      <a:r>
                        <a:rPr lang="en-GB" sz="2800" b="1" dirty="0" err="1" smtClean="0"/>
                        <a:t>azafata</a:t>
                      </a:r>
                      <a:endParaRPr lang="en-GB" sz="2800" b="1" dirty="0"/>
                    </a:p>
                  </a:txBody>
                  <a:tcPr/>
                </a:tc>
                <a:tc>
                  <a:txBody>
                    <a:bodyPr/>
                    <a:lstStyle/>
                    <a:p>
                      <a:pPr algn="ctr"/>
                      <a:r>
                        <a:rPr lang="en-GB" sz="2800" b="1" dirty="0" smtClean="0"/>
                        <a:t>air</a:t>
                      </a:r>
                      <a:r>
                        <a:rPr lang="en-GB" sz="2800" b="1" baseline="0" dirty="0" smtClean="0"/>
                        <a:t> hostess</a:t>
                      </a:r>
                      <a:endParaRPr lang="en-GB" sz="2800" b="1" dirty="0"/>
                    </a:p>
                  </a:txBody>
                  <a:tcPr/>
                </a:tc>
              </a:tr>
              <a:tr h="565777">
                <a:tc>
                  <a:txBody>
                    <a:bodyPr/>
                    <a:lstStyle/>
                    <a:p>
                      <a:pPr algn="ctr"/>
                      <a:r>
                        <a:rPr lang="en-GB" sz="2800" b="1" dirty="0" err="1" smtClean="0"/>
                        <a:t>bombero</a:t>
                      </a:r>
                      <a:endParaRPr lang="en-GB" sz="2800" b="1" dirty="0"/>
                    </a:p>
                  </a:txBody>
                  <a:tcPr/>
                </a:tc>
                <a:tc>
                  <a:txBody>
                    <a:bodyPr/>
                    <a:lstStyle/>
                    <a:p>
                      <a:pPr algn="ctr"/>
                      <a:r>
                        <a:rPr lang="en-GB" sz="2800" b="1" dirty="0" smtClean="0"/>
                        <a:t>fireman</a:t>
                      </a:r>
                      <a:endParaRPr lang="en-GB" sz="2800" b="1" dirty="0"/>
                    </a:p>
                  </a:txBody>
                  <a:tcPr/>
                </a:tc>
              </a:tr>
              <a:tr h="565777">
                <a:tc>
                  <a:txBody>
                    <a:bodyPr/>
                    <a:lstStyle/>
                    <a:p>
                      <a:pPr algn="ctr"/>
                      <a:r>
                        <a:rPr lang="en-GB" sz="2800" b="1" dirty="0" err="1" smtClean="0"/>
                        <a:t>dependiente</a:t>
                      </a:r>
                      <a:endParaRPr lang="en-GB" sz="2800" b="1" dirty="0"/>
                    </a:p>
                  </a:txBody>
                  <a:tcPr/>
                </a:tc>
                <a:tc>
                  <a:txBody>
                    <a:bodyPr/>
                    <a:lstStyle/>
                    <a:p>
                      <a:pPr algn="ctr"/>
                      <a:r>
                        <a:rPr lang="en-GB" sz="2800" b="1" dirty="0" smtClean="0"/>
                        <a:t>shop assistant</a:t>
                      </a:r>
                      <a:endParaRPr lang="en-GB" sz="2800" b="1" dirty="0"/>
                    </a:p>
                  </a:txBody>
                  <a:tcPr/>
                </a:tc>
              </a:tr>
              <a:tr h="565777">
                <a:tc>
                  <a:txBody>
                    <a:bodyPr/>
                    <a:lstStyle/>
                    <a:p>
                      <a:pPr algn="ctr"/>
                      <a:r>
                        <a:rPr lang="en-GB" sz="2800" b="1" dirty="0" err="1" smtClean="0"/>
                        <a:t>granjero</a:t>
                      </a:r>
                      <a:endParaRPr lang="en-GB" sz="2800" b="1" dirty="0"/>
                    </a:p>
                  </a:txBody>
                  <a:tcPr/>
                </a:tc>
                <a:tc>
                  <a:txBody>
                    <a:bodyPr/>
                    <a:lstStyle/>
                    <a:p>
                      <a:pPr algn="ctr"/>
                      <a:r>
                        <a:rPr lang="en-GB" sz="2800" b="1" dirty="0" smtClean="0"/>
                        <a:t>farmer</a:t>
                      </a:r>
                      <a:endParaRPr lang="en-GB" sz="2800" b="1" dirty="0"/>
                    </a:p>
                  </a:txBody>
                  <a:tcPr/>
                </a:tc>
              </a:tr>
              <a:tr h="565777">
                <a:tc>
                  <a:txBody>
                    <a:bodyPr/>
                    <a:lstStyle/>
                    <a:p>
                      <a:pPr algn="ctr"/>
                      <a:r>
                        <a:rPr lang="en-GB" sz="2800" b="1" dirty="0" err="1" smtClean="0"/>
                        <a:t>jefe</a:t>
                      </a:r>
                      <a:endParaRPr lang="en-GB" sz="2800" b="1" dirty="0"/>
                    </a:p>
                  </a:txBody>
                  <a:tcPr/>
                </a:tc>
                <a:tc>
                  <a:txBody>
                    <a:bodyPr/>
                    <a:lstStyle/>
                    <a:p>
                      <a:pPr algn="ctr"/>
                      <a:r>
                        <a:rPr lang="en-GB" sz="2800" b="1" dirty="0" smtClean="0"/>
                        <a:t>boss</a:t>
                      </a:r>
                      <a:endParaRPr lang="en-GB" sz="2800" b="1" dirty="0"/>
                    </a:p>
                  </a:txBody>
                  <a:tcPr/>
                </a:tc>
              </a:tr>
              <a:tr h="565777">
                <a:tc>
                  <a:txBody>
                    <a:bodyPr/>
                    <a:lstStyle/>
                    <a:p>
                      <a:pPr algn="ctr"/>
                      <a:r>
                        <a:rPr lang="en-GB" sz="2800" b="1" dirty="0" err="1" smtClean="0"/>
                        <a:t>periodista</a:t>
                      </a:r>
                      <a:endParaRPr lang="en-GB" sz="2800" b="1" dirty="0"/>
                    </a:p>
                  </a:txBody>
                  <a:tcPr/>
                </a:tc>
                <a:tc>
                  <a:txBody>
                    <a:bodyPr/>
                    <a:lstStyle/>
                    <a:p>
                      <a:pPr algn="ctr"/>
                      <a:r>
                        <a:rPr lang="en-GB" sz="2800" b="1" dirty="0" smtClean="0"/>
                        <a:t>journalist</a:t>
                      </a:r>
                      <a:endParaRPr lang="en-GB" sz="2800" b="1" dirty="0"/>
                    </a:p>
                  </a:txBody>
                  <a:tcPr/>
                </a:tc>
              </a:tr>
              <a:tr h="565777">
                <a:tc>
                  <a:txBody>
                    <a:bodyPr/>
                    <a:lstStyle/>
                    <a:p>
                      <a:pPr algn="ctr"/>
                      <a:r>
                        <a:rPr lang="en-GB" sz="2800" b="1" dirty="0" err="1" smtClean="0"/>
                        <a:t>carnicero</a:t>
                      </a:r>
                      <a:endParaRPr lang="en-GB" sz="2800" b="1" dirty="0"/>
                    </a:p>
                  </a:txBody>
                  <a:tcPr/>
                </a:tc>
                <a:tc>
                  <a:txBody>
                    <a:bodyPr/>
                    <a:lstStyle/>
                    <a:p>
                      <a:pPr algn="ctr"/>
                      <a:r>
                        <a:rPr lang="en-GB" sz="2800" b="1" dirty="0" smtClean="0"/>
                        <a:t>butcher</a:t>
                      </a:r>
                      <a:endParaRPr lang="en-GB" sz="2800" b="1" dirty="0"/>
                    </a:p>
                  </a:txBody>
                  <a:tcPr/>
                </a:tc>
              </a:tr>
            </a:tbl>
          </a:graphicData>
        </a:graphic>
      </p:graphicFrame>
    </p:spTree>
    <p:extLst>
      <p:ext uri="{BB962C8B-B14F-4D97-AF65-F5344CB8AC3E}">
        <p14:creationId xmlns:p14="http://schemas.microsoft.com/office/powerpoint/2010/main" val="959862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Translate these sentences into English.</a:t>
            </a:r>
            <a:endParaRPr lang="en-GB" sz="4000" dirty="0"/>
          </a:p>
        </p:txBody>
      </p:sp>
      <p:sp>
        <p:nvSpPr>
          <p:cNvPr id="3" name="TextBox 2"/>
          <p:cNvSpPr txBox="1"/>
          <p:nvPr/>
        </p:nvSpPr>
        <p:spPr>
          <a:xfrm>
            <a:off x="260500" y="1628800"/>
            <a:ext cx="8703987" cy="4524315"/>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3600" dirty="0" smtClean="0">
                <a:latin typeface="+mj-lt"/>
              </a:rPr>
              <a:t> No se </a:t>
            </a:r>
            <a:r>
              <a:rPr lang="en-GB" sz="3600" dirty="0" err="1" smtClean="0">
                <a:latin typeface="+mj-lt"/>
              </a:rPr>
              <a:t>debe</a:t>
            </a:r>
            <a:r>
              <a:rPr lang="en-GB" sz="3600" dirty="0" smtClean="0">
                <a:latin typeface="+mj-lt"/>
              </a:rPr>
              <a:t> </a:t>
            </a:r>
            <a:r>
              <a:rPr lang="en-GB" sz="3600" dirty="0" err="1" smtClean="0">
                <a:latin typeface="+mj-lt"/>
              </a:rPr>
              <a:t>hablar</a:t>
            </a:r>
            <a:r>
              <a:rPr lang="en-GB" sz="3600" dirty="0" smtClean="0">
                <a:latin typeface="+mj-lt"/>
              </a:rPr>
              <a:t> </a:t>
            </a:r>
            <a:r>
              <a:rPr lang="en-GB" sz="3600" dirty="0" err="1" smtClean="0">
                <a:latin typeface="+mj-lt"/>
              </a:rPr>
              <a:t>mientras</a:t>
            </a:r>
            <a:r>
              <a:rPr lang="en-GB" sz="3600" dirty="0" smtClean="0">
                <a:latin typeface="+mj-lt"/>
              </a:rPr>
              <a:t> </a:t>
            </a:r>
            <a:r>
              <a:rPr lang="en-GB" sz="3600" dirty="0" err="1" smtClean="0">
                <a:latin typeface="+mj-lt"/>
              </a:rPr>
              <a:t>que</a:t>
            </a:r>
            <a:r>
              <a:rPr lang="en-GB" sz="3600" dirty="0" smtClean="0">
                <a:latin typeface="+mj-lt"/>
              </a:rPr>
              <a:t> </a:t>
            </a:r>
            <a:r>
              <a:rPr lang="en-GB" sz="3600" dirty="0" err="1" smtClean="0">
                <a:latin typeface="+mj-lt"/>
              </a:rPr>
              <a:t>habla</a:t>
            </a:r>
            <a:r>
              <a:rPr lang="en-GB" sz="3600" dirty="0" smtClean="0">
                <a:latin typeface="+mj-lt"/>
              </a:rPr>
              <a:t> el </a:t>
            </a:r>
            <a:r>
              <a:rPr lang="en-GB" sz="3600" dirty="0" err="1" smtClean="0">
                <a:latin typeface="+mj-lt"/>
              </a:rPr>
              <a:t>profesor</a:t>
            </a:r>
            <a:r>
              <a:rPr lang="en-GB" sz="3600" dirty="0" smtClean="0">
                <a:latin typeface="+mj-lt"/>
              </a:rPr>
              <a:t>.</a:t>
            </a:r>
          </a:p>
          <a:p>
            <a:pPr marL="342900" indent="-342900">
              <a:buAutoNum type="arabicPeriod"/>
            </a:pPr>
            <a:r>
              <a:rPr lang="en-GB" sz="3600" dirty="0" smtClean="0">
                <a:latin typeface="+mj-lt"/>
              </a:rPr>
              <a:t> Se </a:t>
            </a:r>
            <a:r>
              <a:rPr lang="en-GB" sz="3600" dirty="0" err="1" smtClean="0">
                <a:latin typeface="+mj-lt"/>
              </a:rPr>
              <a:t>debe</a:t>
            </a:r>
            <a:r>
              <a:rPr lang="en-GB" sz="3600" dirty="0" smtClean="0">
                <a:latin typeface="+mj-lt"/>
              </a:rPr>
              <a:t> </a:t>
            </a:r>
            <a:r>
              <a:rPr lang="en-GB" sz="3600" dirty="0" err="1" smtClean="0">
                <a:latin typeface="+mj-lt"/>
              </a:rPr>
              <a:t>pedir</a:t>
            </a:r>
            <a:r>
              <a:rPr lang="en-GB" sz="3600" dirty="0" smtClean="0">
                <a:latin typeface="+mj-lt"/>
              </a:rPr>
              <a:t> </a:t>
            </a:r>
            <a:r>
              <a:rPr lang="en-GB" sz="3600" dirty="0" err="1" smtClean="0">
                <a:latin typeface="+mj-lt"/>
              </a:rPr>
              <a:t>permiso</a:t>
            </a:r>
            <a:r>
              <a:rPr lang="en-GB" sz="3600" dirty="0" smtClean="0">
                <a:latin typeface="+mj-lt"/>
              </a:rPr>
              <a:t>.</a:t>
            </a:r>
          </a:p>
          <a:p>
            <a:pPr marL="342900" indent="-342900">
              <a:buAutoNum type="arabicPeriod"/>
            </a:pPr>
            <a:r>
              <a:rPr lang="en-GB" sz="3600" dirty="0" smtClean="0">
                <a:latin typeface="+mj-lt"/>
              </a:rPr>
              <a:t> Las </a:t>
            </a:r>
            <a:r>
              <a:rPr lang="en-GB" sz="3600" dirty="0" err="1" smtClean="0">
                <a:latin typeface="+mj-lt"/>
              </a:rPr>
              <a:t>reglas</a:t>
            </a:r>
            <a:r>
              <a:rPr lang="en-GB" sz="3600" dirty="0" smtClean="0">
                <a:latin typeface="+mj-lt"/>
              </a:rPr>
              <a:t> son </a:t>
            </a:r>
            <a:r>
              <a:rPr lang="en-GB" sz="3600" dirty="0" err="1" smtClean="0">
                <a:latin typeface="+mj-lt"/>
              </a:rPr>
              <a:t>necesarias</a:t>
            </a:r>
            <a:r>
              <a:rPr lang="en-GB" sz="3600" dirty="0" smtClean="0">
                <a:latin typeface="+mj-lt"/>
              </a:rPr>
              <a:t> </a:t>
            </a:r>
            <a:r>
              <a:rPr lang="en-GB" sz="3600" dirty="0" err="1" smtClean="0">
                <a:latin typeface="+mj-lt"/>
              </a:rPr>
              <a:t>pero</a:t>
            </a:r>
            <a:r>
              <a:rPr lang="en-GB" sz="3600" dirty="0" smtClean="0">
                <a:latin typeface="+mj-lt"/>
              </a:rPr>
              <a:t> </a:t>
            </a:r>
            <a:r>
              <a:rPr lang="en-GB" sz="3600" dirty="0" err="1" smtClean="0">
                <a:latin typeface="+mj-lt"/>
              </a:rPr>
              <a:t>antecuadas</a:t>
            </a:r>
            <a:r>
              <a:rPr lang="en-GB" sz="3600" dirty="0" smtClean="0">
                <a:latin typeface="+mj-lt"/>
              </a:rPr>
              <a:t>.</a:t>
            </a:r>
          </a:p>
          <a:p>
            <a:pPr marL="342900" indent="-342900">
              <a:buAutoNum type="arabicPeriod"/>
            </a:pPr>
            <a:r>
              <a:rPr lang="en-GB" sz="3600" dirty="0">
                <a:latin typeface="+mj-lt"/>
              </a:rPr>
              <a:t> </a:t>
            </a:r>
            <a:r>
              <a:rPr lang="en-GB" sz="3600" dirty="0" smtClean="0">
                <a:latin typeface="+mj-lt"/>
              </a:rPr>
              <a:t>Se </a:t>
            </a:r>
            <a:r>
              <a:rPr lang="en-GB" sz="3600" dirty="0" err="1" smtClean="0">
                <a:latin typeface="+mj-lt"/>
              </a:rPr>
              <a:t>puede</a:t>
            </a:r>
            <a:r>
              <a:rPr lang="en-GB" sz="3600" dirty="0" smtClean="0">
                <a:latin typeface="+mj-lt"/>
              </a:rPr>
              <a:t> </a:t>
            </a:r>
            <a:r>
              <a:rPr lang="en-GB" sz="3600" dirty="0" err="1" smtClean="0">
                <a:latin typeface="+mj-lt"/>
              </a:rPr>
              <a:t>llevar</a:t>
            </a:r>
            <a:r>
              <a:rPr lang="en-GB" sz="3600" dirty="0" smtClean="0">
                <a:latin typeface="+mj-lt"/>
              </a:rPr>
              <a:t> </a:t>
            </a:r>
            <a:r>
              <a:rPr lang="en-GB" sz="3600" dirty="0" err="1" smtClean="0">
                <a:latin typeface="+mj-lt"/>
              </a:rPr>
              <a:t>maquillaje</a:t>
            </a:r>
            <a:r>
              <a:rPr lang="en-GB" sz="3600" dirty="0" smtClean="0">
                <a:latin typeface="+mj-lt"/>
              </a:rPr>
              <a:t>.</a:t>
            </a:r>
          </a:p>
          <a:p>
            <a:pPr marL="342900" indent="-342900">
              <a:buAutoNum type="arabicPeriod"/>
            </a:pPr>
            <a:r>
              <a:rPr lang="en-GB" sz="3600" dirty="0" smtClean="0">
                <a:latin typeface="+mj-lt"/>
              </a:rPr>
              <a:t> No se </a:t>
            </a:r>
            <a:r>
              <a:rPr lang="en-GB" sz="3600" dirty="0" err="1" smtClean="0">
                <a:latin typeface="+mj-lt"/>
              </a:rPr>
              <a:t>puede</a:t>
            </a:r>
            <a:r>
              <a:rPr lang="en-GB" sz="3600" dirty="0" smtClean="0">
                <a:latin typeface="+mj-lt"/>
              </a:rPr>
              <a:t> comer </a:t>
            </a:r>
            <a:r>
              <a:rPr lang="en-GB" sz="3600" dirty="0" err="1" smtClean="0">
                <a:latin typeface="+mj-lt"/>
              </a:rPr>
              <a:t>chicle</a:t>
            </a:r>
            <a:r>
              <a:rPr lang="en-GB" sz="3600" dirty="0" smtClean="0">
                <a:latin typeface="+mj-lt"/>
              </a:rPr>
              <a:t>.</a:t>
            </a:r>
          </a:p>
          <a:p>
            <a:pPr marL="342900" indent="-342900">
              <a:buAutoNum type="arabicPeriod"/>
            </a:pPr>
            <a:r>
              <a:rPr lang="en-GB" sz="3600" dirty="0" smtClean="0">
                <a:latin typeface="+mj-lt"/>
              </a:rPr>
              <a:t> No se </a:t>
            </a:r>
            <a:r>
              <a:rPr lang="en-GB" sz="3600" dirty="0" err="1" smtClean="0">
                <a:latin typeface="+mj-lt"/>
              </a:rPr>
              <a:t>debe</a:t>
            </a:r>
            <a:r>
              <a:rPr lang="en-GB" sz="3600" dirty="0" smtClean="0">
                <a:latin typeface="+mj-lt"/>
              </a:rPr>
              <a:t> </a:t>
            </a:r>
            <a:r>
              <a:rPr lang="en-GB" sz="3600" dirty="0" err="1" smtClean="0">
                <a:latin typeface="+mj-lt"/>
              </a:rPr>
              <a:t>usar</a:t>
            </a:r>
            <a:r>
              <a:rPr lang="en-GB" sz="3600" dirty="0" smtClean="0">
                <a:latin typeface="+mj-lt"/>
              </a:rPr>
              <a:t> el </a:t>
            </a:r>
            <a:r>
              <a:rPr lang="en-GB" sz="3600" dirty="0" err="1" smtClean="0">
                <a:latin typeface="+mj-lt"/>
              </a:rPr>
              <a:t>móvil</a:t>
            </a:r>
            <a:r>
              <a:rPr lang="en-GB" sz="3600" dirty="0" smtClean="0">
                <a:latin typeface="+mj-lt"/>
              </a:rPr>
              <a:t> en </a:t>
            </a:r>
            <a:r>
              <a:rPr lang="en-GB" sz="3600" dirty="0" err="1" smtClean="0">
                <a:latin typeface="+mj-lt"/>
              </a:rPr>
              <a:t>clase</a:t>
            </a:r>
            <a:r>
              <a:rPr lang="en-GB" sz="3600" dirty="0" smtClean="0">
                <a:latin typeface="+mj-lt"/>
              </a:rPr>
              <a:t> o </a:t>
            </a:r>
            <a:r>
              <a:rPr lang="en-GB" sz="3600" dirty="0" err="1" smtClean="0">
                <a:latin typeface="+mj-lt"/>
              </a:rPr>
              <a:t>llegar</a:t>
            </a:r>
            <a:r>
              <a:rPr lang="en-GB" sz="3600" dirty="0" smtClean="0">
                <a:latin typeface="+mj-lt"/>
              </a:rPr>
              <a:t> </a:t>
            </a:r>
            <a:r>
              <a:rPr lang="en-GB" sz="3600" dirty="0" err="1" smtClean="0">
                <a:latin typeface="+mj-lt"/>
              </a:rPr>
              <a:t>tarde</a:t>
            </a:r>
            <a:r>
              <a:rPr lang="en-GB" sz="3600" dirty="0" smtClean="0">
                <a:latin typeface="+mj-lt"/>
              </a:rPr>
              <a:t>.</a:t>
            </a:r>
          </a:p>
        </p:txBody>
      </p:sp>
    </p:spTree>
    <p:extLst>
      <p:ext uri="{BB962C8B-B14F-4D97-AF65-F5344CB8AC3E}">
        <p14:creationId xmlns:p14="http://schemas.microsoft.com/office/powerpoint/2010/main" val="1390235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nni\AppData\Local\Microsoft\Windows\Temporary Internet Files\Content.IE5\GN3R2XBJ\MP9004118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2132856"/>
            <a:ext cx="2950641"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does Lucille want to do when she finishes school?</a:t>
            </a:r>
            <a:endParaRPr lang="en-GB" dirty="0"/>
          </a:p>
        </p:txBody>
      </p:sp>
      <p:sp>
        <p:nvSpPr>
          <p:cNvPr id="3" name="Rounded Rectangular Callout 2"/>
          <p:cNvSpPr/>
          <p:nvPr/>
        </p:nvSpPr>
        <p:spPr>
          <a:xfrm>
            <a:off x="3779912" y="1889005"/>
            <a:ext cx="4968552" cy="3672408"/>
          </a:xfrm>
          <a:prstGeom prst="wedgeRoundRectCallout">
            <a:avLst>
              <a:gd name="adj1" fmla="val -77997"/>
              <a:gd name="adj2" fmla="val 523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smtClean="0">
                <a:latin typeface="Comic Sans MS" panose="030F0702030302020204" pitchFamily="66" charset="0"/>
              </a:rPr>
              <a:t>En el </a:t>
            </a:r>
            <a:r>
              <a:rPr lang="en-GB" sz="2800" dirty="0" err="1" smtClean="0">
                <a:latin typeface="Comic Sans MS" panose="030F0702030302020204" pitchFamily="66" charset="0"/>
              </a:rPr>
              <a:t>futuro</a:t>
            </a:r>
            <a:r>
              <a:rPr lang="en-GB" sz="2800" dirty="0" smtClean="0">
                <a:latin typeface="Comic Sans MS" panose="030F0702030302020204" pitchFamily="66" charset="0"/>
              </a:rPr>
              <a:t> </a:t>
            </a:r>
            <a:r>
              <a:rPr lang="en-GB" sz="2800" dirty="0" err="1" smtClean="0">
                <a:latin typeface="Comic Sans MS" panose="030F0702030302020204" pitchFamily="66" charset="0"/>
              </a:rPr>
              <a:t>quiero</a:t>
            </a:r>
            <a:r>
              <a:rPr lang="en-GB" sz="2800" dirty="0" smtClean="0">
                <a:latin typeface="Comic Sans MS" panose="030F0702030302020204" pitchFamily="66" charset="0"/>
              </a:rPr>
              <a:t> </a:t>
            </a:r>
            <a:r>
              <a:rPr lang="en-GB" sz="2800" dirty="0" err="1" smtClean="0">
                <a:latin typeface="Comic Sans MS" panose="030F0702030302020204" pitchFamily="66" charset="0"/>
              </a:rPr>
              <a:t>tener</a:t>
            </a:r>
            <a:r>
              <a:rPr lang="en-GB" sz="2800" dirty="0" smtClean="0">
                <a:latin typeface="Comic Sans MS" panose="030F0702030302020204" pitchFamily="66" charset="0"/>
              </a:rPr>
              <a:t> </a:t>
            </a:r>
            <a:r>
              <a:rPr lang="en-GB" sz="2800" dirty="0" err="1" smtClean="0">
                <a:latin typeface="Comic Sans MS" panose="030F0702030302020204" pitchFamily="66" charset="0"/>
              </a:rPr>
              <a:t>éxito</a:t>
            </a:r>
            <a:r>
              <a:rPr lang="en-GB" sz="2800" dirty="0" smtClean="0">
                <a:latin typeface="Comic Sans MS" panose="030F0702030302020204" pitchFamily="66" charset="0"/>
              </a:rPr>
              <a:t> y </a:t>
            </a:r>
            <a:r>
              <a:rPr lang="en-GB" sz="2800" dirty="0" err="1" smtClean="0">
                <a:latin typeface="Comic Sans MS" panose="030F0702030302020204" pitchFamily="66" charset="0"/>
              </a:rPr>
              <a:t>ganar</a:t>
            </a:r>
            <a:r>
              <a:rPr lang="en-GB" sz="2800" dirty="0" smtClean="0">
                <a:latin typeface="Comic Sans MS" panose="030F0702030302020204" pitchFamily="66" charset="0"/>
              </a:rPr>
              <a:t> mucho </a:t>
            </a:r>
            <a:r>
              <a:rPr lang="en-GB" sz="2800" dirty="0" err="1" smtClean="0">
                <a:latin typeface="Comic Sans MS" panose="030F0702030302020204" pitchFamily="66" charset="0"/>
              </a:rPr>
              <a:t>dinero</a:t>
            </a:r>
            <a:r>
              <a:rPr lang="en-GB" sz="2800" dirty="0" smtClean="0">
                <a:latin typeface="Comic Sans MS" panose="030F0702030302020204" pitchFamily="66" charset="0"/>
              </a:rPr>
              <a:t>. Me </a:t>
            </a:r>
            <a:r>
              <a:rPr lang="en-GB" sz="2800" dirty="0" err="1" smtClean="0">
                <a:latin typeface="Comic Sans MS" panose="030F0702030302020204" pitchFamily="66" charset="0"/>
              </a:rPr>
              <a:t>gustaría</a:t>
            </a:r>
            <a:r>
              <a:rPr lang="en-GB" sz="2800" dirty="0" smtClean="0">
                <a:latin typeface="Comic Sans MS" panose="030F0702030302020204" pitchFamily="66" charset="0"/>
              </a:rPr>
              <a:t> </a:t>
            </a:r>
            <a:r>
              <a:rPr lang="en-GB" sz="2800" dirty="0" err="1" smtClean="0">
                <a:latin typeface="Comic Sans MS" panose="030F0702030302020204" pitchFamily="66" charset="0"/>
              </a:rPr>
              <a:t>vivir</a:t>
            </a:r>
            <a:r>
              <a:rPr lang="en-GB" sz="2800" dirty="0" smtClean="0">
                <a:latin typeface="Comic Sans MS" panose="030F0702030302020204" pitchFamily="66" charset="0"/>
              </a:rPr>
              <a:t> en el </a:t>
            </a:r>
            <a:r>
              <a:rPr lang="en-GB" sz="2800" dirty="0" err="1" smtClean="0">
                <a:latin typeface="Comic Sans MS" panose="030F0702030302020204" pitchFamily="66" charset="0"/>
              </a:rPr>
              <a:t>extranjero</a:t>
            </a:r>
            <a:r>
              <a:rPr lang="en-GB" sz="2800" dirty="0" smtClean="0">
                <a:latin typeface="Comic Sans MS" panose="030F0702030302020204" pitchFamily="66" charset="0"/>
              </a:rPr>
              <a:t> </a:t>
            </a:r>
            <a:r>
              <a:rPr lang="en-GB" sz="2800" dirty="0" err="1" smtClean="0">
                <a:latin typeface="Comic Sans MS" panose="030F0702030302020204" pitchFamily="66" charset="0"/>
              </a:rPr>
              <a:t>también</a:t>
            </a:r>
            <a:r>
              <a:rPr lang="en-GB" sz="2800" dirty="0" smtClean="0">
                <a:latin typeface="Comic Sans MS" panose="030F0702030302020204" pitchFamily="66" charset="0"/>
              </a:rPr>
              <a:t>.</a:t>
            </a:r>
          </a:p>
        </p:txBody>
      </p:sp>
    </p:spTree>
    <p:extLst>
      <p:ext uri="{BB962C8B-B14F-4D97-AF65-F5344CB8AC3E}">
        <p14:creationId xmlns:p14="http://schemas.microsoft.com/office/powerpoint/2010/main" val="204985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9816" y="185192"/>
            <a:ext cx="7884368" cy="173164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Words that end in ‘</a:t>
            </a:r>
            <a:r>
              <a:rPr lang="en-GB" sz="3600" dirty="0" err="1" smtClean="0"/>
              <a:t>ity</a:t>
            </a:r>
            <a:r>
              <a:rPr lang="en-GB" sz="3600" dirty="0" smtClean="0"/>
              <a:t>’ in English will often end in ‘ad’ in Spanish. Can you work out these cognates?</a:t>
            </a:r>
            <a:endParaRPr lang="en-GB" sz="3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05" t="24479" r="18301" b="9896"/>
          <a:stretch/>
        </p:blipFill>
        <p:spPr bwMode="auto">
          <a:xfrm>
            <a:off x="0" y="2057400"/>
            <a:ext cx="9144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9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are Jessica’s plans for the future?</a:t>
            </a:r>
            <a:endParaRPr lang="en-GB" dirty="0"/>
          </a:p>
        </p:txBody>
      </p:sp>
      <p:pic>
        <p:nvPicPr>
          <p:cNvPr id="3074" name="Picture 2" descr="C:\Users\Danni\AppData\Local\Microsoft\Windows\Temporary Internet Files\Content.IE5\SGUWNCCM\MP900448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12687"/>
            <a:ext cx="2553037" cy="38250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779912" y="1889005"/>
            <a:ext cx="4968552" cy="3672408"/>
          </a:xfrm>
          <a:prstGeom prst="wedgeRoundRectCallout">
            <a:avLst>
              <a:gd name="adj1" fmla="val -74372"/>
              <a:gd name="adj2" fmla="val -113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Comic Sans MS" panose="030F0702030302020204" pitchFamily="66" charset="0"/>
              </a:rPr>
              <a:t>El </a:t>
            </a:r>
            <a:r>
              <a:rPr lang="en-GB" sz="3600" dirty="0" err="1" smtClean="0">
                <a:latin typeface="Comic Sans MS" panose="030F0702030302020204" pitchFamily="66" charset="0"/>
              </a:rPr>
              <a:t>año</a:t>
            </a:r>
            <a:r>
              <a:rPr lang="en-GB" sz="3600" dirty="0" smtClean="0">
                <a:latin typeface="Comic Sans MS" panose="030F0702030302020204" pitchFamily="66" charset="0"/>
              </a:rPr>
              <a:t> </a:t>
            </a:r>
            <a:r>
              <a:rPr lang="en-GB" sz="3600" dirty="0" err="1" smtClean="0">
                <a:latin typeface="Comic Sans MS" panose="030F0702030302020204" pitchFamily="66" charset="0"/>
              </a:rPr>
              <a:t>que</a:t>
            </a:r>
            <a:r>
              <a:rPr lang="en-GB" sz="3600" dirty="0" smtClean="0">
                <a:latin typeface="Comic Sans MS" panose="030F0702030302020204" pitchFamily="66" charset="0"/>
              </a:rPr>
              <a:t> </a:t>
            </a:r>
            <a:r>
              <a:rPr lang="en-GB" sz="3600" dirty="0" err="1" smtClean="0">
                <a:latin typeface="Comic Sans MS" panose="030F0702030302020204" pitchFamily="66" charset="0"/>
              </a:rPr>
              <a:t>viene</a:t>
            </a:r>
            <a:r>
              <a:rPr lang="en-GB" sz="3600" dirty="0" smtClean="0">
                <a:latin typeface="Comic Sans MS" panose="030F0702030302020204" pitchFamily="66" charset="0"/>
              </a:rPr>
              <a:t> </a:t>
            </a:r>
            <a:r>
              <a:rPr lang="en-GB" sz="3600" dirty="0" err="1" smtClean="0">
                <a:latin typeface="Comic Sans MS" panose="030F0702030302020204" pitchFamily="66" charset="0"/>
              </a:rPr>
              <a:t>voy</a:t>
            </a:r>
            <a:r>
              <a:rPr lang="en-GB" sz="3600" dirty="0" smtClean="0">
                <a:latin typeface="Comic Sans MS" panose="030F0702030302020204" pitchFamily="66" charset="0"/>
              </a:rPr>
              <a:t> a </a:t>
            </a:r>
            <a:r>
              <a:rPr lang="en-GB" sz="3600" dirty="0" err="1" smtClean="0">
                <a:latin typeface="Comic Sans MS" panose="030F0702030302020204" pitchFamily="66" charset="0"/>
              </a:rPr>
              <a:t>buscar</a:t>
            </a:r>
            <a:r>
              <a:rPr lang="en-GB" sz="3600" dirty="0" smtClean="0">
                <a:latin typeface="Comic Sans MS" panose="030F0702030302020204" pitchFamily="66" charset="0"/>
              </a:rPr>
              <a:t> un </a:t>
            </a:r>
            <a:r>
              <a:rPr lang="en-GB" sz="3600" dirty="0" err="1" smtClean="0">
                <a:latin typeface="Comic Sans MS" panose="030F0702030302020204" pitchFamily="66" charset="0"/>
              </a:rPr>
              <a:t>empleo</a:t>
            </a:r>
            <a:r>
              <a:rPr lang="en-GB" sz="3600" dirty="0" smtClean="0">
                <a:latin typeface="Comic Sans MS" panose="030F0702030302020204" pitchFamily="66" charset="0"/>
              </a:rPr>
              <a:t> o </a:t>
            </a:r>
            <a:r>
              <a:rPr lang="en-GB" sz="3600" dirty="0" err="1" smtClean="0">
                <a:latin typeface="Comic Sans MS" panose="030F0702030302020204" pitchFamily="66" charset="0"/>
              </a:rPr>
              <a:t>tomar</a:t>
            </a:r>
            <a:r>
              <a:rPr lang="en-GB" sz="3600" dirty="0" smtClean="0">
                <a:latin typeface="Comic Sans MS" panose="030F0702030302020204" pitchFamily="66" charset="0"/>
              </a:rPr>
              <a:t> un </a:t>
            </a:r>
            <a:r>
              <a:rPr lang="en-GB" sz="3600" dirty="0" err="1" smtClean="0">
                <a:latin typeface="Comic Sans MS" panose="030F0702030302020204" pitchFamily="66" charset="0"/>
              </a:rPr>
              <a:t>año</a:t>
            </a:r>
            <a:r>
              <a:rPr lang="en-GB" sz="3600" dirty="0" smtClean="0">
                <a:latin typeface="Comic Sans MS" panose="030F0702030302020204" pitchFamily="66" charset="0"/>
              </a:rPr>
              <a:t> </a:t>
            </a:r>
            <a:r>
              <a:rPr lang="en-GB" sz="3600" dirty="0" err="1" smtClean="0">
                <a:latin typeface="Comic Sans MS" panose="030F0702030302020204" pitchFamily="66" charset="0"/>
              </a:rPr>
              <a:t>libre</a:t>
            </a:r>
            <a:r>
              <a:rPr lang="en-GB" sz="3600" dirty="0" smtClean="0">
                <a:latin typeface="Comic Sans MS" panose="030F0702030302020204" pitchFamily="66" charset="0"/>
              </a:rPr>
              <a:t>. No </a:t>
            </a:r>
            <a:r>
              <a:rPr lang="en-GB" sz="3600" dirty="0" err="1" smtClean="0">
                <a:latin typeface="Comic Sans MS" panose="030F0702030302020204" pitchFamily="66" charset="0"/>
              </a:rPr>
              <a:t>quiero</a:t>
            </a:r>
            <a:r>
              <a:rPr lang="en-GB" sz="3600" dirty="0" smtClean="0">
                <a:latin typeface="Comic Sans MS" panose="030F0702030302020204" pitchFamily="66" charset="0"/>
              </a:rPr>
              <a:t> </a:t>
            </a:r>
            <a:r>
              <a:rPr lang="en-GB" sz="3600" dirty="0" err="1" smtClean="0">
                <a:latin typeface="Comic Sans MS" panose="030F0702030302020204" pitchFamily="66" charset="0"/>
              </a:rPr>
              <a:t>ir</a:t>
            </a:r>
            <a:r>
              <a:rPr lang="en-GB" sz="3600" dirty="0" smtClean="0">
                <a:latin typeface="Comic Sans MS" panose="030F0702030302020204" pitchFamily="66" charset="0"/>
              </a:rPr>
              <a:t> a la </a:t>
            </a:r>
            <a:r>
              <a:rPr lang="en-GB" sz="3600" dirty="0" err="1" smtClean="0">
                <a:latin typeface="Comic Sans MS" panose="030F0702030302020204" pitchFamily="66" charset="0"/>
              </a:rPr>
              <a:t>universidad</a:t>
            </a:r>
            <a:r>
              <a:rPr lang="en-GB" sz="3600" dirty="0" smtClean="0">
                <a:latin typeface="Comic Sans MS" panose="030F0702030302020204" pitchFamily="66" charset="0"/>
              </a:rPr>
              <a:t>.</a:t>
            </a:r>
            <a:endParaRPr lang="en-GB" sz="3600" dirty="0">
              <a:latin typeface="Comic Sans MS" panose="030F0702030302020204" pitchFamily="66" charset="0"/>
            </a:endParaRPr>
          </a:p>
        </p:txBody>
      </p:sp>
    </p:spTree>
    <p:extLst>
      <p:ext uri="{BB962C8B-B14F-4D97-AF65-F5344CB8AC3E}">
        <p14:creationId xmlns:p14="http://schemas.microsoft.com/office/powerpoint/2010/main" val="3069706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96944" cy="108012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up the translations below</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2999605502"/>
              </p:ext>
            </p:extLst>
          </p:nvPr>
        </p:nvGraphicFramePr>
        <p:xfrm>
          <a:off x="0" y="1556792"/>
          <a:ext cx="9144000" cy="5301207"/>
        </p:xfrm>
        <a:graphic>
          <a:graphicData uri="http://schemas.openxmlformats.org/drawingml/2006/table">
            <a:tbl>
              <a:tblPr firstRow="1" bandRow="1">
                <a:tableStyleId>{E8B1032C-EA38-4F05-BA0D-38AFFFC7BED3}</a:tableStyleId>
              </a:tblPr>
              <a:tblGrid>
                <a:gridCol w="4572000"/>
                <a:gridCol w="4572000"/>
              </a:tblGrid>
              <a:tr h="589023">
                <a:tc>
                  <a:txBody>
                    <a:bodyPr/>
                    <a:lstStyle/>
                    <a:p>
                      <a:pPr algn="ctr"/>
                      <a:r>
                        <a:rPr lang="en-GB" sz="2800" b="1" dirty="0" err="1" smtClean="0"/>
                        <a:t>anuncio</a:t>
                      </a:r>
                      <a:endParaRPr lang="en-GB" sz="2800" b="1" dirty="0"/>
                    </a:p>
                  </a:txBody>
                  <a:tcPr/>
                </a:tc>
                <a:tc>
                  <a:txBody>
                    <a:bodyPr/>
                    <a:lstStyle/>
                    <a:p>
                      <a:pPr algn="ctr"/>
                      <a:r>
                        <a:rPr lang="en-GB" sz="2800" b="1" dirty="0" smtClean="0"/>
                        <a:t>part time</a:t>
                      </a:r>
                      <a:endParaRPr lang="en-GB" sz="2800" b="1" dirty="0"/>
                    </a:p>
                  </a:txBody>
                  <a:tcPr/>
                </a:tc>
              </a:tr>
              <a:tr h="589023">
                <a:tc>
                  <a:txBody>
                    <a:bodyPr/>
                    <a:lstStyle/>
                    <a:p>
                      <a:pPr algn="ctr"/>
                      <a:r>
                        <a:rPr lang="en-GB" sz="2800" b="1" dirty="0" err="1" smtClean="0"/>
                        <a:t>entrevista</a:t>
                      </a:r>
                      <a:endParaRPr lang="en-GB" sz="2800" b="1" dirty="0"/>
                    </a:p>
                  </a:txBody>
                  <a:tcPr/>
                </a:tc>
                <a:tc>
                  <a:txBody>
                    <a:bodyPr/>
                    <a:lstStyle/>
                    <a:p>
                      <a:pPr algn="ctr"/>
                      <a:r>
                        <a:rPr lang="en-GB" sz="2800" b="1" dirty="0" smtClean="0"/>
                        <a:t>appointment</a:t>
                      </a:r>
                      <a:endParaRPr lang="en-GB" sz="2800" b="1" dirty="0"/>
                    </a:p>
                  </a:txBody>
                  <a:tcPr/>
                </a:tc>
              </a:tr>
              <a:tr h="589023">
                <a:tc>
                  <a:txBody>
                    <a:bodyPr/>
                    <a:lstStyle/>
                    <a:p>
                      <a:pPr algn="ctr"/>
                      <a:r>
                        <a:rPr lang="en-GB" sz="2800" b="1" dirty="0" err="1" smtClean="0"/>
                        <a:t>cita</a:t>
                      </a:r>
                      <a:endParaRPr lang="en-GB" sz="2800" b="1" dirty="0"/>
                    </a:p>
                  </a:txBody>
                  <a:tcPr/>
                </a:tc>
                <a:tc>
                  <a:txBody>
                    <a:bodyPr/>
                    <a:lstStyle/>
                    <a:p>
                      <a:pPr algn="ctr"/>
                      <a:r>
                        <a:rPr lang="en-GB" sz="2800" b="1" dirty="0" smtClean="0"/>
                        <a:t>advert</a:t>
                      </a:r>
                      <a:endParaRPr lang="en-GB" sz="2800" b="1" dirty="0"/>
                    </a:p>
                  </a:txBody>
                  <a:tcPr/>
                </a:tc>
              </a:tr>
              <a:tr h="589023">
                <a:tc>
                  <a:txBody>
                    <a:bodyPr/>
                    <a:lstStyle/>
                    <a:p>
                      <a:pPr algn="ctr"/>
                      <a:r>
                        <a:rPr lang="en-GB" sz="2800" b="1" dirty="0" err="1" smtClean="0"/>
                        <a:t>solicitud</a:t>
                      </a:r>
                      <a:endParaRPr lang="en-GB" sz="2800" b="1" dirty="0"/>
                    </a:p>
                  </a:txBody>
                  <a:tcPr/>
                </a:tc>
                <a:tc>
                  <a:txBody>
                    <a:bodyPr/>
                    <a:lstStyle/>
                    <a:p>
                      <a:pPr algn="ctr"/>
                      <a:r>
                        <a:rPr lang="en-GB" sz="2800" b="1" dirty="0" smtClean="0"/>
                        <a:t>interview</a:t>
                      </a:r>
                      <a:endParaRPr lang="en-GB" sz="2800" b="1" dirty="0"/>
                    </a:p>
                  </a:txBody>
                  <a:tcPr/>
                </a:tc>
              </a:tr>
              <a:tr h="589023">
                <a:tc>
                  <a:txBody>
                    <a:bodyPr/>
                    <a:lstStyle/>
                    <a:p>
                      <a:pPr algn="ctr"/>
                      <a:r>
                        <a:rPr lang="en-GB" sz="2800" b="1" dirty="0" err="1" smtClean="0"/>
                        <a:t>título</a:t>
                      </a:r>
                      <a:endParaRPr lang="en-GB" sz="2800" b="1" dirty="0"/>
                    </a:p>
                  </a:txBody>
                  <a:tcPr/>
                </a:tc>
                <a:tc>
                  <a:txBody>
                    <a:bodyPr/>
                    <a:lstStyle/>
                    <a:p>
                      <a:pPr algn="ctr"/>
                      <a:r>
                        <a:rPr lang="en-GB" sz="2800" b="1" dirty="0" smtClean="0"/>
                        <a:t>boss</a:t>
                      </a:r>
                      <a:endParaRPr lang="en-GB" sz="2800" b="1" dirty="0"/>
                    </a:p>
                  </a:txBody>
                  <a:tcPr/>
                </a:tc>
              </a:tr>
              <a:tr h="589023">
                <a:tc>
                  <a:txBody>
                    <a:bodyPr/>
                    <a:lstStyle/>
                    <a:p>
                      <a:pPr algn="ctr"/>
                      <a:r>
                        <a:rPr lang="en-GB" sz="2800" b="1" dirty="0" err="1" smtClean="0"/>
                        <a:t>horario</a:t>
                      </a:r>
                      <a:r>
                        <a:rPr lang="en-GB" sz="2800" b="1" dirty="0" smtClean="0"/>
                        <a:t> de </a:t>
                      </a:r>
                      <a:r>
                        <a:rPr lang="en-GB" sz="2800" b="1" dirty="0" err="1" smtClean="0"/>
                        <a:t>trabajo</a:t>
                      </a:r>
                      <a:endParaRPr lang="en-GB" sz="2800" b="1" dirty="0"/>
                    </a:p>
                  </a:txBody>
                  <a:tcPr/>
                </a:tc>
                <a:tc>
                  <a:txBody>
                    <a:bodyPr/>
                    <a:lstStyle/>
                    <a:p>
                      <a:pPr algn="ctr"/>
                      <a:r>
                        <a:rPr lang="en-GB" sz="2800" b="1" dirty="0" smtClean="0"/>
                        <a:t>application</a:t>
                      </a:r>
                      <a:endParaRPr lang="en-GB" sz="2800" b="1" dirty="0"/>
                    </a:p>
                  </a:txBody>
                  <a:tcPr/>
                </a:tc>
              </a:tr>
              <a:tr h="589023">
                <a:tc>
                  <a:txBody>
                    <a:bodyPr/>
                    <a:lstStyle/>
                    <a:p>
                      <a:pPr algn="ctr"/>
                      <a:r>
                        <a:rPr lang="en-GB" sz="2800" b="1" dirty="0" err="1" smtClean="0"/>
                        <a:t>jefe</a:t>
                      </a:r>
                      <a:endParaRPr lang="en-GB" sz="2800" b="1" dirty="0"/>
                    </a:p>
                  </a:txBody>
                  <a:tcPr/>
                </a:tc>
                <a:tc>
                  <a:txBody>
                    <a:bodyPr/>
                    <a:lstStyle/>
                    <a:p>
                      <a:pPr algn="ctr"/>
                      <a:r>
                        <a:rPr lang="en-GB" sz="2800" b="1" dirty="0" smtClean="0"/>
                        <a:t>a good salary</a:t>
                      </a:r>
                      <a:endParaRPr lang="en-GB" sz="2800" b="1" dirty="0"/>
                    </a:p>
                  </a:txBody>
                  <a:tcPr/>
                </a:tc>
              </a:tr>
              <a:tr h="589023">
                <a:tc>
                  <a:txBody>
                    <a:bodyPr/>
                    <a:lstStyle/>
                    <a:p>
                      <a:pPr algn="ctr"/>
                      <a:r>
                        <a:rPr lang="en-GB" sz="2800" b="1" dirty="0" smtClean="0"/>
                        <a:t>un </a:t>
                      </a:r>
                      <a:r>
                        <a:rPr lang="en-GB" sz="2800" b="1" dirty="0" err="1" smtClean="0"/>
                        <a:t>buen</a:t>
                      </a:r>
                      <a:r>
                        <a:rPr lang="en-GB" sz="2800" b="1" dirty="0" smtClean="0"/>
                        <a:t> </a:t>
                      </a:r>
                      <a:r>
                        <a:rPr lang="en-GB" sz="2800" b="1" dirty="0" err="1" smtClean="0"/>
                        <a:t>saldo</a:t>
                      </a:r>
                      <a:endParaRPr lang="en-GB" sz="2800" b="1" dirty="0"/>
                    </a:p>
                  </a:txBody>
                  <a:tcPr/>
                </a:tc>
                <a:tc>
                  <a:txBody>
                    <a:bodyPr/>
                    <a:lstStyle/>
                    <a:p>
                      <a:pPr algn="ctr"/>
                      <a:r>
                        <a:rPr lang="en-GB" sz="2800" b="1" dirty="0" smtClean="0"/>
                        <a:t>university</a:t>
                      </a:r>
                      <a:r>
                        <a:rPr lang="en-GB" sz="2800" b="1" baseline="0" dirty="0" smtClean="0"/>
                        <a:t> degree</a:t>
                      </a:r>
                      <a:endParaRPr lang="en-GB" sz="2800" b="1" dirty="0"/>
                    </a:p>
                  </a:txBody>
                  <a:tcPr/>
                </a:tc>
              </a:tr>
              <a:tr h="589023">
                <a:tc>
                  <a:txBody>
                    <a:bodyPr/>
                    <a:lstStyle/>
                    <a:p>
                      <a:pPr algn="ctr"/>
                      <a:r>
                        <a:rPr lang="en-GB" sz="2800" b="1" dirty="0" smtClean="0"/>
                        <a:t>a </a:t>
                      </a:r>
                      <a:r>
                        <a:rPr lang="en-GB" sz="2800" b="1" dirty="0" err="1" smtClean="0"/>
                        <a:t>tiempo</a:t>
                      </a:r>
                      <a:r>
                        <a:rPr lang="en-GB" sz="2800" b="1" dirty="0" smtClean="0"/>
                        <a:t> </a:t>
                      </a:r>
                      <a:r>
                        <a:rPr lang="en-GB" sz="2800" b="1" dirty="0" err="1" smtClean="0"/>
                        <a:t>parcial</a:t>
                      </a:r>
                      <a:endParaRPr lang="en-GB" sz="2800" b="1" dirty="0"/>
                    </a:p>
                  </a:txBody>
                  <a:tcPr/>
                </a:tc>
                <a:tc>
                  <a:txBody>
                    <a:bodyPr/>
                    <a:lstStyle/>
                    <a:p>
                      <a:pPr algn="ctr"/>
                      <a:r>
                        <a:rPr lang="en-GB" sz="2800" b="1" dirty="0" smtClean="0"/>
                        <a:t>hours of work</a:t>
                      </a:r>
                      <a:endParaRPr lang="en-GB" sz="2800" b="1"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08475542"/>
              </p:ext>
            </p:extLst>
          </p:nvPr>
        </p:nvGraphicFramePr>
        <p:xfrm>
          <a:off x="0" y="1556793"/>
          <a:ext cx="9144000" cy="5301207"/>
        </p:xfrm>
        <a:graphic>
          <a:graphicData uri="http://schemas.openxmlformats.org/drawingml/2006/table">
            <a:tbl>
              <a:tblPr firstRow="1" bandRow="1">
                <a:tableStyleId>{E8B1032C-EA38-4F05-BA0D-38AFFFC7BED3}</a:tableStyleId>
              </a:tblPr>
              <a:tblGrid>
                <a:gridCol w="4572000"/>
                <a:gridCol w="4572000"/>
              </a:tblGrid>
              <a:tr h="589023">
                <a:tc>
                  <a:txBody>
                    <a:bodyPr/>
                    <a:lstStyle/>
                    <a:p>
                      <a:pPr algn="ctr"/>
                      <a:r>
                        <a:rPr lang="en-GB" sz="2800" b="1" dirty="0" err="1" smtClean="0"/>
                        <a:t>anuncio</a:t>
                      </a:r>
                      <a:endParaRPr lang="en-GB" sz="2800" b="1" dirty="0"/>
                    </a:p>
                  </a:txBody>
                  <a:tcPr>
                    <a:solidFill>
                      <a:schemeClr val="accent6">
                        <a:lumMod val="40000"/>
                        <a:lumOff val="60000"/>
                      </a:schemeClr>
                    </a:solidFill>
                  </a:tcPr>
                </a:tc>
                <a:tc>
                  <a:txBody>
                    <a:bodyPr/>
                    <a:lstStyle/>
                    <a:p>
                      <a:pPr algn="ctr"/>
                      <a:r>
                        <a:rPr lang="en-GB" sz="2800" b="1" dirty="0" smtClean="0"/>
                        <a:t>advert</a:t>
                      </a:r>
                      <a:endParaRPr lang="en-GB" sz="2800" b="1" dirty="0"/>
                    </a:p>
                  </a:txBody>
                  <a:tcPr>
                    <a:solidFill>
                      <a:schemeClr val="accent6">
                        <a:lumMod val="40000"/>
                        <a:lumOff val="60000"/>
                      </a:schemeClr>
                    </a:solidFill>
                  </a:tcPr>
                </a:tc>
              </a:tr>
              <a:tr h="589023">
                <a:tc>
                  <a:txBody>
                    <a:bodyPr/>
                    <a:lstStyle/>
                    <a:p>
                      <a:pPr algn="ctr"/>
                      <a:r>
                        <a:rPr lang="en-GB" sz="2800" b="1" dirty="0" err="1" smtClean="0"/>
                        <a:t>entrevista</a:t>
                      </a:r>
                      <a:endParaRPr lang="en-GB" sz="2800" b="1" dirty="0"/>
                    </a:p>
                  </a:txBody>
                  <a:tcPr>
                    <a:solidFill>
                      <a:schemeClr val="accent6">
                        <a:lumMod val="40000"/>
                        <a:lumOff val="60000"/>
                      </a:schemeClr>
                    </a:solidFill>
                  </a:tcPr>
                </a:tc>
                <a:tc>
                  <a:txBody>
                    <a:bodyPr/>
                    <a:lstStyle/>
                    <a:p>
                      <a:pPr algn="ctr"/>
                      <a:r>
                        <a:rPr lang="en-GB" sz="2800" b="1" dirty="0" smtClean="0"/>
                        <a:t>interview</a:t>
                      </a:r>
                      <a:endParaRPr lang="en-GB" sz="2800" b="1" dirty="0"/>
                    </a:p>
                  </a:txBody>
                  <a:tcPr>
                    <a:solidFill>
                      <a:schemeClr val="accent6">
                        <a:lumMod val="40000"/>
                        <a:lumOff val="60000"/>
                      </a:schemeClr>
                    </a:solidFill>
                  </a:tcPr>
                </a:tc>
              </a:tr>
              <a:tr h="589023">
                <a:tc>
                  <a:txBody>
                    <a:bodyPr/>
                    <a:lstStyle/>
                    <a:p>
                      <a:pPr algn="ctr"/>
                      <a:r>
                        <a:rPr lang="en-GB" sz="2800" b="1" dirty="0" err="1" smtClean="0"/>
                        <a:t>cita</a:t>
                      </a:r>
                      <a:endParaRPr lang="en-GB" sz="2800" b="1" dirty="0"/>
                    </a:p>
                  </a:txBody>
                  <a:tcPr>
                    <a:solidFill>
                      <a:schemeClr val="accent6">
                        <a:lumMod val="40000"/>
                        <a:lumOff val="60000"/>
                      </a:schemeClr>
                    </a:solidFill>
                  </a:tcPr>
                </a:tc>
                <a:tc>
                  <a:txBody>
                    <a:bodyPr/>
                    <a:lstStyle/>
                    <a:p>
                      <a:pPr algn="ctr"/>
                      <a:r>
                        <a:rPr lang="en-GB" sz="2800" b="1" dirty="0" smtClean="0"/>
                        <a:t>appointment</a:t>
                      </a:r>
                      <a:endParaRPr lang="en-GB" sz="2800" b="1" dirty="0"/>
                    </a:p>
                  </a:txBody>
                  <a:tcPr>
                    <a:solidFill>
                      <a:schemeClr val="accent6">
                        <a:lumMod val="40000"/>
                        <a:lumOff val="60000"/>
                      </a:schemeClr>
                    </a:solidFill>
                  </a:tcPr>
                </a:tc>
              </a:tr>
              <a:tr h="589023">
                <a:tc>
                  <a:txBody>
                    <a:bodyPr/>
                    <a:lstStyle/>
                    <a:p>
                      <a:pPr algn="ctr"/>
                      <a:r>
                        <a:rPr lang="en-GB" sz="2800" b="1" dirty="0" err="1" smtClean="0"/>
                        <a:t>solicitud</a:t>
                      </a:r>
                      <a:endParaRPr lang="en-GB" sz="2800" b="1" dirty="0"/>
                    </a:p>
                  </a:txBody>
                  <a:tcPr>
                    <a:solidFill>
                      <a:schemeClr val="accent6">
                        <a:lumMod val="40000"/>
                        <a:lumOff val="60000"/>
                      </a:schemeClr>
                    </a:solidFill>
                  </a:tcPr>
                </a:tc>
                <a:tc>
                  <a:txBody>
                    <a:bodyPr/>
                    <a:lstStyle/>
                    <a:p>
                      <a:pPr algn="ctr"/>
                      <a:r>
                        <a:rPr lang="en-GB" sz="2800" b="1" dirty="0" smtClean="0"/>
                        <a:t>application</a:t>
                      </a:r>
                      <a:endParaRPr lang="en-GB" sz="2800" b="1" dirty="0"/>
                    </a:p>
                  </a:txBody>
                  <a:tcPr>
                    <a:solidFill>
                      <a:schemeClr val="accent6">
                        <a:lumMod val="40000"/>
                        <a:lumOff val="60000"/>
                      </a:schemeClr>
                    </a:solidFill>
                  </a:tcPr>
                </a:tc>
              </a:tr>
              <a:tr h="589023">
                <a:tc>
                  <a:txBody>
                    <a:bodyPr/>
                    <a:lstStyle/>
                    <a:p>
                      <a:pPr algn="ctr"/>
                      <a:r>
                        <a:rPr lang="en-GB" sz="2800" b="1" dirty="0" err="1" smtClean="0"/>
                        <a:t>título</a:t>
                      </a:r>
                      <a:endParaRPr lang="en-GB" sz="2800" b="1" dirty="0"/>
                    </a:p>
                  </a:txBody>
                  <a:tcPr>
                    <a:solidFill>
                      <a:schemeClr val="accent6">
                        <a:lumMod val="40000"/>
                        <a:lumOff val="60000"/>
                      </a:schemeClr>
                    </a:solidFill>
                  </a:tcPr>
                </a:tc>
                <a:tc>
                  <a:txBody>
                    <a:bodyPr/>
                    <a:lstStyle/>
                    <a:p>
                      <a:pPr algn="ctr"/>
                      <a:r>
                        <a:rPr lang="en-GB" sz="2800" b="1" dirty="0" smtClean="0"/>
                        <a:t>university</a:t>
                      </a:r>
                      <a:r>
                        <a:rPr lang="en-GB" sz="2800" b="1" baseline="0" dirty="0" smtClean="0"/>
                        <a:t> degree</a:t>
                      </a:r>
                      <a:endParaRPr lang="en-GB" sz="2800" b="1" dirty="0"/>
                    </a:p>
                  </a:txBody>
                  <a:tcPr>
                    <a:solidFill>
                      <a:schemeClr val="accent6">
                        <a:lumMod val="40000"/>
                        <a:lumOff val="60000"/>
                      </a:schemeClr>
                    </a:solidFill>
                  </a:tcPr>
                </a:tc>
              </a:tr>
              <a:tr h="589023">
                <a:tc>
                  <a:txBody>
                    <a:bodyPr/>
                    <a:lstStyle/>
                    <a:p>
                      <a:pPr algn="ctr"/>
                      <a:r>
                        <a:rPr lang="en-GB" sz="2800" b="1" dirty="0" err="1" smtClean="0"/>
                        <a:t>horario</a:t>
                      </a:r>
                      <a:r>
                        <a:rPr lang="en-GB" sz="2800" b="1" dirty="0" smtClean="0"/>
                        <a:t> de </a:t>
                      </a:r>
                      <a:r>
                        <a:rPr lang="en-GB" sz="2800" b="1" dirty="0" err="1" smtClean="0"/>
                        <a:t>trabajo</a:t>
                      </a:r>
                      <a:endParaRPr lang="en-GB" sz="2800" b="1" dirty="0"/>
                    </a:p>
                  </a:txBody>
                  <a:tcPr>
                    <a:solidFill>
                      <a:schemeClr val="accent6">
                        <a:lumMod val="40000"/>
                        <a:lumOff val="60000"/>
                      </a:schemeClr>
                    </a:solidFill>
                  </a:tcPr>
                </a:tc>
                <a:tc>
                  <a:txBody>
                    <a:bodyPr/>
                    <a:lstStyle/>
                    <a:p>
                      <a:pPr algn="ctr"/>
                      <a:r>
                        <a:rPr lang="en-GB" sz="2800" b="1" dirty="0" smtClean="0"/>
                        <a:t>hours of work</a:t>
                      </a:r>
                      <a:endParaRPr lang="en-GB" sz="2800" b="1" dirty="0"/>
                    </a:p>
                  </a:txBody>
                  <a:tcPr>
                    <a:solidFill>
                      <a:schemeClr val="accent6">
                        <a:lumMod val="40000"/>
                        <a:lumOff val="60000"/>
                      </a:schemeClr>
                    </a:solidFill>
                  </a:tcPr>
                </a:tc>
              </a:tr>
              <a:tr h="589023">
                <a:tc>
                  <a:txBody>
                    <a:bodyPr/>
                    <a:lstStyle/>
                    <a:p>
                      <a:pPr algn="ctr"/>
                      <a:r>
                        <a:rPr lang="en-GB" sz="2800" b="1" dirty="0" err="1" smtClean="0"/>
                        <a:t>jefe</a:t>
                      </a:r>
                      <a:endParaRPr lang="en-GB" sz="2800" b="1" dirty="0"/>
                    </a:p>
                  </a:txBody>
                  <a:tcPr>
                    <a:solidFill>
                      <a:schemeClr val="accent6">
                        <a:lumMod val="40000"/>
                        <a:lumOff val="60000"/>
                      </a:schemeClr>
                    </a:solidFill>
                  </a:tcPr>
                </a:tc>
                <a:tc>
                  <a:txBody>
                    <a:bodyPr/>
                    <a:lstStyle/>
                    <a:p>
                      <a:pPr algn="ctr"/>
                      <a:r>
                        <a:rPr lang="en-GB" sz="2800" b="1" dirty="0" smtClean="0"/>
                        <a:t>boss</a:t>
                      </a:r>
                      <a:endParaRPr lang="en-GB" sz="2800" b="1" dirty="0"/>
                    </a:p>
                  </a:txBody>
                  <a:tcPr>
                    <a:solidFill>
                      <a:schemeClr val="accent6">
                        <a:lumMod val="40000"/>
                        <a:lumOff val="60000"/>
                      </a:schemeClr>
                    </a:solidFill>
                  </a:tcPr>
                </a:tc>
              </a:tr>
              <a:tr h="589023">
                <a:tc>
                  <a:txBody>
                    <a:bodyPr/>
                    <a:lstStyle/>
                    <a:p>
                      <a:pPr algn="ctr"/>
                      <a:r>
                        <a:rPr lang="en-GB" sz="2800" b="1" dirty="0" smtClean="0"/>
                        <a:t>un </a:t>
                      </a:r>
                      <a:r>
                        <a:rPr lang="en-GB" sz="2800" b="1" dirty="0" err="1" smtClean="0"/>
                        <a:t>buen</a:t>
                      </a:r>
                      <a:r>
                        <a:rPr lang="en-GB" sz="2800" b="1" dirty="0" smtClean="0"/>
                        <a:t> </a:t>
                      </a:r>
                      <a:r>
                        <a:rPr lang="en-GB" sz="2800" b="1" dirty="0" err="1" smtClean="0"/>
                        <a:t>saldo</a:t>
                      </a:r>
                      <a:endParaRPr lang="en-GB" sz="2800" b="1" dirty="0"/>
                    </a:p>
                  </a:txBody>
                  <a:tcPr>
                    <a:solidFill>
                      <a:schemeClr val="accent6">
                        <a:lumMod val="40000"/>
                        <a:lumOff val="60000"/>
                      </a:schemeClr>
                    </a:solidFill>
                  </a:tcPr>
                </a:tc>
                <a:tc>
                  <a:txBody>
                    <a:bodyPr/>
                    <a:lstStyle/>
                    <a:p>
                      <a:pPr algn="ctr"/>
                      <a:r>
                        <a:rPr lang="en-GB" sz="2800" b="1" dirty="0" smtClean="0"/>
                        <a:t>a good salary</a:t>
                      </a:r>
                      <a:endParaRPr lang="en-GB" sz="2800" b="1" dirty="0"/>
                    </a:p>
                  </a:txBody>
                  <a:tcPr>
                    <a:solidFill>
                      <a:schemeClr val="accent6">
                        <a:lumMod val="40000"/>
                        <a:lumOff val="60000"/>
                      </a:schemeClr>
                    </a:solidFill>
                  </a:tcPr>
                </a:tc>
              </a:tr>
              <a:tr h="589023">
                <a:tc>
                  <a:txBody>
                    <a:bodyPr/>
                    <a:lstStyle/>
                    <a:p>
                      <a:pPr algn="ctr"/>
                      <a:r>
                        <a:rPr lang="en-GB" sz="2800" b="1" dirty="0" smtClean="0"/>
                        <a:t>a </a:t>
                      </a:r>
                      <a:r>
                        <a:rPr lang="en-GB" sz="2800" b="1" dirty="0" err="1" smtClean="0"/>
                        <a:t>tiempo</a:t>
                      </a:r>
                      <a:r>
                        <a:rPr lang="en-GB" sz="2800" b="1" dirty="0" smtClean="0"/>
                        <a:t> </a:t>
                      </a:r>
                      <a:r>
                        <a:rPr lang="en-GB" sz="2800" b="1" dirty="0" err="1" smtClean="0"/>
                        <a:t>parcial</a:t>
                      </a:r>
                      <a:endParaRPr lang="en-GB" sz="2800" b="1" dirty="0"/>
                    </a:p>
                  </a:txBody>
                  <a:tcPr>
                    <a:solidFill>
                      <a:schemeClr val="accent6">
                        <a:lumMod val="40000"/>
                        <a:lumOff val="60000"/>
                      </a:schemeClr>
                    </a:solidFill>
                  </a:tcPr>
                </a:tc>
                <a:tc>
                  <a:txBody>
                    <a:bodyPr/>
                    <a:lstStyle/>
                    <a:p>
                      <a:pPr algn="ctr"/>
                      <a:r>
                        <a:rPr lang="en-GB" sz="2800" b="1" dirty="0" smtClean="0"/>
                        <a:t>part time</a:t>
                      </a:r>
                      <a:endParaRPr lang="en-GB" sz="2800" b="1" dirty="0"/>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45374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is Peter saying about his school?</a:t>
            </a:r>
            <a:endParaRPr lang="en-GB" dirty="0"/>
          </a:p>
        </p:txBody>
      </p:sp>
      <p:pic>
        <p:nvPicPr>
          <p:cNvPr id="2050" name="Picture 2" descr="C:\Users\Danni\AppData\Local\Microsoft\Windows\Temporary Internet Files\Content.IE5\GN3R2XBJ\MP9004483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72638"/>
            <a:ext cx="2880320"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491880" y="1988840"/>
            <a:ext cx="4968552" cy="3672408"/>
          </a:xfrm>
          <a:prstGeom prst="wedgeRoundRectCallout">
            <a:avLst>
              <a:gd name="adj1" fmla="val -71583"/>
              <a:gd name="adj2" fmla="val -181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smtClean="0">
                <a:latin typeface="Comic Sans MS" panose="030F0702030302020204" pitchFamily="66" charset="0"/>
              </a:rPr>
              <a:t>A </a:t>
            </a:r>
            <a:r>
              <a:rPr lang="en-GB" sz="2800" dirty="0" err="1" smtClean="0">
                <a:latin typeface="Comic Sans MS" panose="030F0702030302020204" pitchFamily="66" charset="0"/>
              </a:rPr>
              <a:t>mí</a:t>
            </a:r>
            <a:r>
              <a:rPr lang="en-GB" sz="2800" dirty="0" smtClean="0">
                <a:latin typeface="Comic Sans MS" panose="030F0702030302020204" pitchFamily="66" charset="0"/>
              </a:rPr>
              <a:t> me </a:t>
            </a:r>
            <a:r>
              <a:rPr lang="en-GB" sz="2800" dirty="0" err="1" smtClean="0">
                <a:latin typeface="Comic Sans MS" panose="030F0702030302020204" pitchFamily="66" charset="0"/>
              </a:rPr>
              <a:t>encanta</a:t>
            </a:r>
            <a:r>
              <a:rPr lang="en-GB" sz="2800" dirty="0" smtClean="0">
                <a:latin typeface="Comic Sans MS" panose="030F0702030302020204" pitchFamily="66" charset="0"/>
              </a:rPr>
              <a:t> mi </a:t>
            </a:r>
            <a:r>
              <a:rPr lang="en-GB" sz="2800" dirty="0" err="1" smtClean="0">
                <a:latin typeface="Comic Sans MS" panose="030F0702030302020204" pitchFamily="66" charset="0"/>
              </a:rPr>
              <a:t>colegio</a:t>
            </a:r>
            <a:r>
              <a:rPr lang="en-GB" sz="2800" dirty="0" smtClean="0">
                <a:latin typeface="Comic Sans MS" panose="030F0702030302020204" pitchFamily="66" charset="0"/>
              </a:rPr>
              <a:t> </a:t>
            </a:r>
            <a:r>
              <a:rPr lang="en-GB" sz="2800" dirty="0" err="1" smtClean="0">
                <a:latin typeface="Comic Sans MS" panose="030F0702030302020204" pitchFamily="66" charset="0"/>
              </a:rPr>
              <a:t>porque</a:t>
            </a:r>
            <a:r>
              <a:rPr lang="en-GB" sz="2800" dirty="0" smtClean="0">
                <a:latin typeface="Comic Sans MS" panose="030F0702030302020204" pitchFamily="66" charset="0"/>
              </a:rPr>
              <a:t> </a:t>
            </a:r>
            <a:r>
              <a:rPr lang="en-GB" sz="2800" dirty="0" err="1" smtClean="0">
                <a:latin typeface="Comic Sans MS" panose="030F0702030302020204" pitchFamily="66" charset="0"/>
              </a:rPr>
              <a:t>es</a:t>
            </a:r>
            <a:r>
              <a:rPr lang="en-GB" sz="2800" dirty="0" smtClean="0">
                <a:latin typeface="Comic Sans MS" panose="030F0702030302020204" pitchFamily="66" charset="0"/>
              </a:rPr>
              <a:t> </a:t>
            </a:r>
            <a:r>
              <a:rPr lang="en-GB" sz="2800" dirty="0" err="1" smtClean="0">
                <a:latin typeface="Comic Sans MS" panose="030F0702030302020204" pitchFamily="66" charset="0"/>
              </a:rPr>
              <a:t>muy</a:t>
            </a:r>
            <a:r>
              <a:rPr lang="en-GB" sz="2800" dirty="0" smtClean="0">
                <a:latin typeface="Comic Sans MS" panose="030F0702030302020204" pitchFamily="66" charset="0"/>
              </a:rPr>
              <a:t> </a:t>
            </a:r>
            <a:r>
              <a:rPr lang="en-GB" sz="2800" dirty="0" err="1" smtClean="0">
                <a:latin typeface="Comic Sans MS" panose="030F0702030302020204" pitchFamily="66" charset="0"/>
              </a:rPr>
              <a:t>moderno</a:t>
            </a:r>
            <a:r>
              <a:rPr lang="en-GB" sz="2800" dirty="0" smtClean="0">
                <a:latin typeface="Comic Sans MS" panose="030F0702030302020204" pitchFamily="66" charset="0"/>
              </a:rPr>
              <a:t> y </a:t>
            </a:r>
            <a:r>
              <a:rPr lang="en-GB" sz="2800" dirty="0" err="1" smtClean="0">
                <a:latin typeface="Comic Sans MS" panose="030F0702030302020204" pitchFamily="66" charset="0"/>
              </a:rPr>
              <a:t>tiene</a:t>
            </a:r>
            <a:r>
              <a:rPr lang="en-GB" sz="2800" dirty="0" smtClean="0">
                <a:latin typeface="Comic Sans MS" panose="030F0702030302020204" pitchFamily="66" charset="0"/>
              </a:rPr>
              <a:t> </a:t>
            </a:r>
            <a:r>
              <a:rPr lang="en-GB" sz="2800" dirty="0" err="1" smtClean="0">
                <a:latin typeface="Comic Sans MS" panose="030F0702030302020204" pitchFamily="66" charset="0"/>
              </a:rPr>
              <a:t>buenas</a:t>
            </a:r>
            <a:r>
              <a:rPr lang="en-GB" sz="2800" dirty="0" smtClean="0">
                <a:latin typeface="Comic Sans MS" panose="030F0702030302020204" pitchFamily="66" charset="0"/>
              </a:rPr>
              <a:t> </a:t>
            </a:r>
            <a:r>
              <a:rPr lang="en-GB" sz="2800" dirty="0" err="1" smtClean="0">
                <a:latin typeface="Comic Sans MS" panose="030F0702030302020204" pitchFamily="66" charset="0"/>
              </a:rPr>
              <a:t>instalaciones</a:t>
            </a:r>
            <a:r>
              <a:rPr lang="en-GB" sz="2800" dirty="0" smtClean="0">
                <a:latin typeface="Comic Sans MS" panose="030F0702030302020204" pitchFamily="66" charset="0"/>
              </a:rPr>
              <a:t>. Hay un </a:t>
            </a:r>
            <a:r>
              <a:rPr lang="en-GB" sz="2800" dirty="0" err="1" smtClean="0">
                <a:latin typeface="Comic Sans MS" panose="030F0702030302020204" pitchFamily="66" charset="0"/>
              </a:rPr>
              <a:t>gimnasio</a:t>
            </a:r>
            <a:r>
              <a:rPr lang="en-GB" sz="2800" dirty="0" smtClean="0">
                <a:latin typeface="Comic Sans MS" panose="030F0702030302020204" pitchFamily="66" charset="0"/>
              </a:rPr>
              <a:t>, </a:t>
            </a:r>
            <a:r>
              <a:rPr lang="en-GB" sz="2800" dirty="0" err="1" smtClean="0">
                <a:latin typeface="Comic Sans MS" panose="030F0702030302020204" pitchFamily="66" charset="0"/>
              </a:rPr>
              <a:t>una</a:t>
            </a:r>
            <a:r>
              <a:rPr lang="en-GB" sz="2800" dirty="0" smtClean="0">
                <a:latin typeface="Comic Sans MS" panose="030F0702030302020204" pitchFamily="66" charset="0"/>
              </a:rPr>
              <a:t> </a:t>
            </a:r>
            <a:r>
              <a:rPr lang="en-GB" sz="2800" dirty="0" err="1" smtClean="0">
                <a:latin typeface="Comic Sans MS" panose="030F0702030302020204" pitchFamily="66" charset="0"/>
              </a:rPr>
              <a:t>biblioteca</a:t>
            </a:r>
            <a:r>
              <a:rPr lang="en-GB" sz="2800" dirty="0" smtClean="0">
                <a:latin typeface="Comic Sans MS" panose="030F0702030302020204" pitchFamily="66" charset="0"/>
              </a:rPr>
              <a:t> </a:t>
            </a:r>
            <a:r>
              <a:rPr lang="en-GB" sz="2800" dirty="0" err="1" smtClean="0">
                <a:latin typeface="Comic Sans MS" panose="030F0702030302020204" pitchFamily="66" charset="0"/>
              </a:rPr>
              <a:t>muy</a:t>
            </a:r>
            <a:r>
              <a:rPr lang="en-GB" sz="2800" dirty="0" smtClean="0">
                <a:latin typeface="Comic Sans MS" panose="030F0702030302020204" pitchFamily="66" charset="0"/>
              </a:rPr>
              <a:t> </a:t>
            </a:r>
            <a:r>
              <a:rPr lang="en-GB" sz="2800" dirty="0" err="1" smtClean="0">
                <a:latin typeface="Comic Sans MS" panose="030F0702030302020204" pitchFamily="66" charset="0"/>
              </a:rPr>
              <a:t>grande</a:t>
            </a:r>
            <a:r>
              <a:rPr lang="en-GB" sz="2800" dirty="0" smtClean="0">
                <a:latin typeface="Comic Sans MS" panose="030F0702030302020204" pitchFamily="66" charset="0"/>
              </a:rPr>
              <a:t> y dos </a:t>
            </a:r>
            <a:r>
              <a:rPr lang="en-GB" sz="2800" dirty="0" err="1" smtClean="0">
                <a:latin typeface="Comic Sans MS" panose="030F0702030302020204" pitchFamily="66" charset="0"/>
              </a:rPr>
              <a:t>piscinas</a:t>
            </a:r>
            <a:r>
              <a:rPr lang="en-GB" sz="2800" dirty="0" smtClean="0">
                <a:latin typeface="Comic Sans MS" panose="030F0702030302020204" pitchFamily="66" charset="0"/>
              </a:rPr>
              <a:t>. Sin embargo </a:t>
            </a:r>
            <a:r>
              <a:rPr lang="en-GB" sz="2800" dirty="0" err="1" smtClean="0">
                <a:latin typeface="Comic Sans MS" panose="030F0702030302020204" pitchFamily="66" charset="0"/>
              </a:rPr>
              <a:t>estoy</a:t>
            </a:r>
            <a:r>
              <a:rPr lang="en-GB" sz="2800" dirty="0" smtClean="0">
                <a:latin typeface="Comic Sans MS" panose="030F0702030302020204" pitchFamily="66" charset="0"/>
              </a:rPr>
              <a:t> </a:t>
            </a:r>
            <a:r>
              <a:rPr lang="en-GB" sz="2800" dirty="0" err="1" smtClean="0">
                <a:latin typeface="Comic Sans MS" panose="030F0702030302020204" pitchFamily="66" charset="0"/>
              </a:rPr>
              <a:t>harto</a:t>
            </a:r>
            <a:r>
              <a:rPr lang="en-GB" sz="2800" dirty="0" smtClean="0">
                <a:latin typeface="Comic Sans MS" panose="030F0702030302020204" pitchFamily="66" charset="0"/>
              </a:rPr>
              <a:t> de los </a:t>
            </a:r>
            <a:r>
              <a:rPr lang="en-GB" sz="2800" dirty="0" err="1" smtClean="0">
                <a:latin typeface="Comic Sans MS" panose="030F0702030302020204" pitchFamily="66" charset="0"/>
              </a:rPr>
              <a:t>alumnos</a:t>
            </a:r>
            <a:r>
              <a:rPr lang="en-GB" sz="2800" dirty="0" smtClean="0">
                <a:latin typeface="Comic Sans MS" panose="030F0702030302020204" pitchFamily="66" charset="0"/>
              </a:rPr>
              <a:t> </a:t>
            </a:r>
            <a:r>
              <a:rPr lang="en-GB" sz="2800" dirty="0" err="1" smtClean="0">
                <a:latin typeface="Comic Sans MS" panose="030F0702030302020204" pitchFamily="66" charset="0"/>
              </a:rPr>
              <a:t>traviesos</a:t>
            </a:r>
            <a:r>
              <a:rPr lang="en-GB" sz="2800" dirty="0">
                <a:latin typeface="Comic Sans MS" panose="030F0702030302020204" pitchFamily="66" charset="0"/>
              </a:rPr>
              <a:t>.</a:t>
            </a:r>
          </a:p>
        </p:txBody>
      </p:sp>
    </p:spTree>
    <p:extLst>
      <p:ext uri="{BB962C8B-B14F-4D97-AF65-F5344CB8AC3E}">
        <p14:creationId xmlns:p14="http://schemas.microsoft.com/office/powerpoint/2010/main" val="453483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370639"/>
            <a:ext cx="6552728" cy="5228303"/>
          </a:xfrm>
          <a:prstGeom prst="rect">
            <a:avLst/>
          </a:prstGeom>
        </p:spPr>
      </p:pic>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is happening on the 10</a:t>
            </a:r>
            <a:r>
              <a:rPr lang="en-GB" baseline="30000" dirty="0" smtClean="0"/>
              <a:t>th</a:t>
            </a:r>
            <a:r>
              <a:rPr lang="en-GB" dirty="0" smtClean="0"/>
              <a:t> March?</a:t>
            </a:r>
            <a:endParaRPr lang="en-GB" dirty="0"/>
          </a:p>
        </p:txBody>
      </p:sp>
      <p:sp>
        <p:nvSpPr>
          <p:cNvPr id="4" name="AutoShape 2" descr="data:image/jpeg;base64,/9j/4AAQSkZJRgABAQAAAQABAAD/2wCEAAkGBw0PDAwNDQ0NDQwMDA0MDAwNDQ8NDQ0NFBEWFhQRFBQYHCggGBolGxMUITEhJSktLi46Fys/SzM4QzQ5LisBCgoKDg0OGhAQGiwkHCQsLCwsLCwsLCwsLCwsLCwsLCwsLCwsLCwsLCwsLCwsLCwsLCwsLCwsLCwsLCwsLCwsLP/AABEIANMA7wMBEQACEQEDEQH/xAAbAAEBAQADAQEAAAAAAAAAAAAAAQIDBAUGB//EAEAQAQACAQIBBgkICAcAAAAAAAABAgMEEQUGEjFRcZETITJBUoGhscEiQkNhYnKC0RQVIyQzg6LhBzREU2Nk0v/EABsBAQEAAwEBAQAAAAAAAAAAAAABAgMEBQYH/8QANBEBAAEDAQQHBwMFAQAAAAAAAAECAxExBAUSIRNBUWFxkcEiIzJSgaGxFTPRQmLh8PEU/9oADAMBAAIRAxEAPwD9xAAAAAAAAAAAAAAAAAAAAAAAAAAAAAAAAAAAAAAAAAAAAAAAAAAAAAAAAAAAAAAAAAAAAAAAAAABx6jPTHS+TJetMdKza97TFa1rHnmUmYiMyzooqrqimmMzOkPM4Vym4fq7zj02ppkyRvMUmLY7WiOmaxaI53qa6L9uucUy69p3ZtWzU8V2iYjt5T54zj6vXbXCAAAAAAAAAAAAAAAAAzNgWAUAAAAAAHT4vxLDpNPl1Oe3NxYo3nbxzMzO0ViPPMzMQxrriiMy37Ns9e0XYtW45y/KOVXL6Nbpr4PBRgx/pGPxRl8JfLSs7zE7RER5u5wbTeqmmadH2W7d0UbJtEV8fFOJ6sREy62qyU8Litor1vktkx20kYtvCRl3+TG3TE7vPjPHHBq7LdNXBVG0RiIieLOmOt+1xvtG/T5+19C/OlAMic6OuO9hNymNZhcSnhK+lXvhjO0Wo1qjzg4Z7E8LT0q97H/02dOOPNeCrsbb2IAAAAAAAAAACbA4cmorWdpiejfxbbOPaNtosVcNUT9P+s6aJq5uOddX0Z9jmne1v5Z+zPoZSdfHo+1hO946qPudD3szr/s+1jO95+T7/wCF6HvZ/WE+jHtYzvav5YOhhP0+3VX2sZ3pd6oj7/yvQwxbX3+ruT9SvT2eS9FS6eq4tlrEzzojaPRgjbr89f2WLVL865bco8uq02XBbJ8iL1tEbRETaJ8XRH1t1Vy7VT7U58nt7oi3Y2iKp68xnsy/O8WCYt4/HET5MtdVcY5Pr6NmqzryftnITQeC0eLLfDTHnvzrVtGOtctcU7REc7p82/rcE3aqZ9mZfI74vcd+bdNUzTHfyz+H03hbelPfKTfufNPnLx+GOxOfPXLCa5nrMJuxnAc76mOVIsmRussqZxMJL1n2bhAAAAAAAAAAAAedq5+XLwN6R76PD1lvtaOGXmNrOwrMwoyCAzZcq6Gtxc6sx1tlM4lYfKTyatOSZ80y6Jv5h1U3cPoeEcn9Pj5t74cV8lei9sdbWj1zDim5OjOrbb008MVzEdmZw96GvLkFhBUUF3QQGoEevHRD7OnSHCqgAAAAAAAAAADzdR5du14e9Y95T4erfa0cbym1NkGZhVZ2BJhFZmDvHFam6xI1TFBMq5ohqqlRhnmDMGaCipIILBkevj8mOyH2Nqc0Uz3Q4Z1aZoAAAAAAAAAAA8zL/Ev2x7ni71j2qZ7pbrWjLyW5EwJJAyipsokwipzQaiEFmGMwsMzDVhVbKY5IM0FmA2Mcg2TA1EGB6uLya/dj3Prdn/ap8I/Djq1ltuYgAAAAAAAAAAPLvP7XLHVzfi8jekc6J8fRutdZs8fVtSWKoDMiogLIAqAkwqNaotJIzRVEMigsGR6mCfkV+7D6rZJ9xR4Q46/ilyOhiAAAAAAAAAAA8iZ/eMsfZpPtl5W9I5UfVttdblmHjYbkmGMwrEoIk4wIKgKAkgoktcwyRIFbIRAF0BcCwkwPU03kV7H1GxfsU+DkufFLldTAAAAAAAAAAAB4sz++ZI68UT3W/u8vekexTPf6NlvV2Xit6SgzMMZVmUVCBAEAAEJUa5UZRyRGYHMAIkHqaT+HX1+99Nu+c7PT9fzLkufFLmdjAAAAAAAAAAAB8/lttxGI9LBeO6ay8/eUe6jxhnb1ejMPEqhvZ2YSqMVYtDHkMyKgABgDAGBJYTCwhThRnliCoAD1NFP7OO2fe+k3bOdnj6/ly3fic7uawAAAAAAAAAAHzGuttxTTfajJX+iZ+Dj2+M2J+n5Z0avZeFLczsw0VGGFZmGMqxKDKKiigAKDHURj1shnDFFnsEJUQeloP4frl9DuyfcfWXNd+J2XotQAAAAAAAAAAD5Ti07cT0c/btHfS0fFzbZGbFX+9bKjV7r5/GG9JSRJhiqbMcKxaGKsTCSMnJQBBVEAYzCoRIM0EVCR6PDvIn70+6Hvbqn3M+PpDmvfE7T02oAAAAAAAAAAB8jx6duIaOf+ekd87NG1RmzV4Syp1fQPnct4CAjCVZtDCYVxzDFWZgVACAIAAkRIUZZRDmoD0OHeTb73we3un9urx9HPe1dt6rSAAAAAAAAAAA+N5T221mlnq1GKf64ar0Zt1R3T+FjV9HL5p0CwCSIxnkqSkqxZhyVmYSRkEVQyIkyKRIiAogqCO/w3ov2w9rdM+zVHg0Xup3XrtIAAAAAAAAAAD4flpfm5sNvRyUnutDGuM0zCw+pfLRo6EFGMyCCLKsWhhMdis7JzElcCAiKKIgGBADAijvcMny/w/F6+6da/p6tN7qd57LQAAAAAAAAAAA+C/wAQOgH1tLb1ieuInvfKxGOTpVFRiBkQlUlBmWMjKKzKiEgCCgIQAIuB3OG+Vbsh6m6p9uqO5pvaQ9B7bQAAAAAAAAAAA+E5fR4gfS8OvztPgt6WHFbvrEvmbkYrmO+XRGjnaplUYqAgqIJIMyxGZXmqEiIIKi9YIIADt8N8ufu/GHpbr5XZju9Yaruj0XvOcAAAAAAAAAAB8Py7rvAPa4BbfRaSf+vijurEPmr/ACu1x3y6KdHfauSoxUOYichBUkGUEkGTKpIIYEkmBEAE3RXa4dP7T8MvR3Z+99J9Gq78L03vucAAAAAAAAAAB8jyxxc6Ad7k7/ktPHVTm90zHwfO7XGL9Xi306PRczIQZmY88xCwrivqMcdOSkdt6wvBV1RJlw34jpo6c+GP5tPzWLVydKZ8pMw4bcY0kf6nD6slZ9zONmvT/RPknFT2uO3HdHH09PVFp90Mo2O/8snHT2uOeUOj/wB2Z7MeT8mUbBtE/wBP3j+U6SlmeUGm83hJ7Mc/FlG7r/ZHmdJSn68xT0Y88/gr/wCmcbsvdsec/wAJ0sNxxTfowZfXzY+LL9LufNH3Olhuuqyz0ae3rtEfBl+l1ddUeSdL3OWvh5+hiO239mUbq/v+3+Tpe5zU02on5lY9cs43XT11SnSz2Ozi4ff51ojsZRuu12z9v4Oll28GkrSd4mZno+pvs7Fbs1cVOcsaq5mMOw62AAAAAAAAAAADw+O6fn+YHzWXBqaxzceXLSsb7Vpe1YjuapsWqquKaYmfBeKXSvpNdb6bUT/Nv+axZtxpTHlBmUjgmqt03yz23tLKKKY0iEy5Kcl889PO9csh2cfJC89IO1j5G9cg7WLkdj84O3j5KYI6YB2sfJzTx82AdinB8EfMjuBz00GKOikdwOWunpHRWO4G4pHVALsCgAAAAAAAAAAAAAA48mKLdIMfolOqAWNNSPmwDcYq9UA1zY6gXYAAAAAAAAAAAAAAAAAAAAAAAAAAAAAAAAAAAAAAAAAAAAAAAAAAAAAAAAAAAAAAAAAAAAAAAAAAAAAAAAAAAAAAAAAAAAAAAAAAAAAAAAAAAAAAAAAAAAAAAAAAAAAAAAAAAAAAAAA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w0PDAwNDQ0NDQwMDA0MDAwNDQ8NDQ0NFBEWFhQRFBQYHCggGBolGxMUITEhJSktLi46Fys/SzM4QzQ5LisBCgoKDg0OGhAQGiwkHCQsLCwsLCwsLCwsLCwsLCwsLCwsLCwsLCwsLCwsLCwsLCwsLCwsLCwsLCwsLCwsLCwsLP/AABEIANMA7wMBEQACEQEDEQH/xAAbAAEBAQADAQEAAAAAAAAAAAAAAQIDBAUGB//EAEAQAQACAQIBBgkICAcAAAAAAAABAgMEEQUGEjFRcZETITJBUoGhscEiQkNhYnKC0RQVIyQzg6LhBzREU2Nk0v/EABsBAQEAAwEBAQAAAAAAAAAAAAABAgMEBQYH/8QANBEBAAEDAQQHBwMFAQAAAAAAAAECAxExBAUSIRNBUWFxkcEiIzJSgaGxFTPRQmLh8PEU/9oADAMBAAIRAxEAPwD9xAAAAAAAAAAAAAAAAAAAAAAAAAAAAAAAAAAAAAAAAAAAAAAAAAAAAAAAAAAAAAAAAAAAAAAAAAABx6jPTHS+TJetMdKza97TFa1rHnmUmYiMyzooqrqimmMzOkPM4Vym4fq7zj02ppkyRvMUmLY7WiOmaxaI53qa6L9uucUy69p3ZtWzU8V2iYjt5T54zj6vXbXCAAAAAAAAAAAAAAAAAzNgWAUAAAAAAHT4vxLDpNPl1Oe3NxYo3nbxzMzO0ViPPMzMQxrriiMy37Ns9e0XYtW45y/KOVXL6Nbpr4PBRgx/pGPxRl8JfLSs7zE7RER5u5wbTeqmmadH2W7d0UbJtEV8fFOJ6sREy62qyU8Litor1vktkx20kYtvCRl3+TG3TE7vPjPHHBq7LdNXBVG0RiIieLOmOt+1xvtG/T5+19C/OlAMic6OuO9hNymNZhcSnhK+lXvhjO0Wo1qjzg4Z7E8LT0q97H/02dOOPNeCrsbb2IAAAAAAAAAACbA4cmorWdpiejfxbbOPaNtosVcNUT9P+s6aJq5uOddX0Z9jmne1v5Z+zPoZSdfHo+1hO946qPudD3szr/s+1jO95+T7/wCF6HvZ/WE+jHtYzvav5YOhhP0+3VX2sZ3pd6oj7/yvQwxbX3+ruT9SvT2eS9FS6eq4tlrEzzojaPRgjbr89f2WLVL865bco8uq02XBbJ8iL1tEbRETaJ8XRH1t1Vy7VT7U58nt7oi3Y2iKp68xnsy/O8WCYt4/HET5MtdVcY5Pr6NmqzryftnITQeC0eLLfDTHnvzrVtGOtctcU7REc7p82/rcE3aqZ9mZfI74vcd+bdNUzTHfyz+H03hbelPfKTfufNPnLx+GOxOfPXLCa5nrMJuxnAc76mOVIsmRussqZxMJL1n2bhAAAAAAAAAAAAedq5+XLwN6R76PD1lvtaOGXmNrOwrMwoyCAzZcq6Gtxc6sx1tlM4lYfKTyatOSZ80y6Jv5h1U3cPoeEcn9Pj5t74cV8lei9sdbWj1zDim5OjOrbb008MVzEdmZw96GvLkFhBUUF3QQGoEevHRD7OnSHCqgAAAAAAAAAADzdR5du14e9Y95T4erfa0cbym1NkGZhVZ2BJhFZmDvHFam6xI1TFBMq5ohqqlRhnmDMGaCipIILBkevj8mOyH2Nqc0Uz3Q4Z1aZoAAAAAAAAAAA8zL/Ev2x7ni71j2qZ7pbrWjLyW5EwJJAyipsokwipzQaiEFmGMwsMzDVhVbKY5IM0FmA2Mcg2TA1EGB6uLya/dj3Prdn/ap8I/Djq1ltuYgAAAAAAAAAAPLvP7XLHVzfi8jekc6J8fRutdZs8fVtSWKoDMiogLIAqAkwqNaotJIzRVEMigsGR6mCfkV+7D6rZJ9xR4Q46/ilyOhiAAAAAAAAAAA8iZ/eMsfZpPtl5W9I5UfVttdblmHjYbkmGMwrEoIk4wIKgKAkgoktcwyRIFbIRAF0BcCwkwPU03kV7H1GxfsU+DkufFLldTAAAAAAAAAAAB4sz++ZI68UT3W/u8vekexTPf6NlvV2Xit6SgzMMZVmUVCBAEAAEJUa5UZRyRGYHMAIkHqaT+HX1+99Nu+c7PT9fzLkufFLmdjAAAAAAAAAAAB8/lttxGI9LBeO6ay8/eUe6jxhnb1ejMPEqhvZ2YSqMVYtDHkMyKgABgDAGBJYTCwhThRnliCoAD1NFP7OO2fe+k3bOdnj6/ly3fic7uawAAAAAAAAAAHzGuttxTTfajJX+iZ+Dj2+M2J+n5Z0avZeFLczsw0VGGFZmGMqxKDKKiigAKDHURj1shnDFFnsEJUQeloP4frl9DuyfcfWXNd+J2XotQAAAAAAAAAAD5Ti07cT0c/btHfS0fFzbZGbFX+9bKjV7r5/GG9JSRJhiqbMcKxaGKsTCSMnJQBBVEAYzCoRIM0EVCR6PDvIn70+6Hvbqn3M+PpDmvfE7T02oAAAAAAAAAAB8jx6duIaOf+ekd87NG1RmzV4Syp1fQPnct4CAjCVZtDCYVxzDFWZgVACAIAAkRIUZZRDmoD0OHeTb73we3un9urx9HPe1dt6rSAAAAAAAAAAA+N5T221mlnq1GKf64ar0Zt1R3T+FjV9HL5p0CwCSIxnkqSkqxZhyVmYSRkEVQyIkyKRIiAogqCO/w3ov2w9rdM+zVHg0Xup3XrtIAAAAAAAAAAD4flpfm5sNvRyUnutDGuM0zCw+pfLRo6EFGMyCCLKsWhhMdis7JzElcCAiKKIgGBADAijvcMny/w/F6+6da/p6tN7qd57LQAAAAAAAAAAA+C/wAQOgH1tLb1ieuInvfKxGOTpVFRiBkQlUlBmWMjKKzKiEgCCgIQAIuB3OG+Vbsh6m6p9uqO5pvaQ9B7bQAAAAAAAAAAA+E5fR4gfS8OvztPgt6WHFbvrEvmbkYrmO+XRGjnaplUYqAgqIJIMyxGZXmqEiIIKi9YIIADt8N8ufu/GHpbr5XZju9Yaruj0XvOcAAAAAAAAAAB8Py7rvAPa4BbfRaSf+vijurEPmr/ACu1x3y6KdHfauSoxUOYichBUkGUEkGTKpIIYEkmBEAE3RXa4dP7T8MvR3Z+99J9Gq78L03vucAAAAAAAAAAB8jyxxc6Ad7k7/ktPHVTm90zHwfO7XGL9Xi306PRczIQZmY88xCwrivqMcdOSkdt6wvBV1RJlw34jpo6c+GP5tPzWLVydKZ8pMw4bcY0kf6nD6slZ9zONmvT/RPknFT2uO3HdHH09PVFp90Mo2O/8snHT2uOeUOj/wB2Z7MeT8mUbBtE/wBP3j+U6SlmeUGm83hJ7Mc/FlG7r/ZHmdJSn68xT0Y88/gr/wCmcbsvdsec/wAJ0sNxxTfowZfXzY+LL9LufNH3Olhuuqyz0ae3rtEfBl+l1ddUeSdL3OWvh5+hiO239mUbq/v+3+Tpe5zU02on5lY9cs43XT11SnSz2Ozi4ff51ojsZRuu12z9v4Oll28GkrSd4mZno+pvs7Fbs1cVOcsaq5mMOw62AAAAAAAAAAADw+O6fn+YHzWXBqaxzceXLSsb7Vpe1YjuapsWqquKaYmfBeKXSvpNdb6bUT/Nv+axZtxpTHlBmUjgmqt03yz23tLKKKY0iEy5Kcl889PO9csh2cfJC89IO1j5G9cg7WLkdj84O3j5KYI6YB2sfJzTx82AdinB8EfMjuBz00GKOikdwOWunpHRWO4G4pHVALsCgAAAAAAAAAAAAAA48mKLdIMfolOqAWNNSPmwDcYq9UA1zY6gXYAAAAAAAAAAAAAAAAAAAAAAAAAAAAAAAAAAAAAAAAAAAAAAAAAAAAAAAAAAAAAAAAAAAAAAAAAAAAAAAAAAAAAAAAAAAAAAAAAAAAAAAAAAAAAAAAAAAAAAAAAAAAAAAAAAAAAAAAA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rot="21393713">
            <a:off x="3133126" y="2600715"/>
            <a:ext cx="3672408" cy="2554545"/>
          </a:xfrm>
          <a:prstGeom prst="rect">
            <a:avLst/>
          </a:prstGeom>
          <a:noFill/>
        </p:spPr>
        <p:txBody>
          <a:bodyPr wrap="square" rtlCol="0">
            <a:spAutoFit/>
          </a:bodyPr>
          <a:lstStyle/>
          <a:p>
            <a:r>
              <a:rPr lang="en-GB" sz="4000" dirty="0" err="1" smtClean="0">
                <a:latin typeface="Bradley Hand ITC" panose="03070402050302030203" pitchFamily="66" charset="0"/>
              </a:rPr>
              <a:t>miércoles</a:t>
            </a:r>
            <a:r>
              <a:rPr lang="en-GB" sz="4000" dirty="0" smtClean="0">
                <a:latin typeface="Bradley Hand ITC" panose="03070402050302030203" pitchFamily="66" charset="0"/>
              </a:rPr>
              <a:t> el 10 de </a:t>
            </a:r>
            <a:r>
              <a:rPr lang="en-GB" sz="4000" dirty="0" err="1" smtClean="0">
                <a:latin typeface="Bradley Hand ITC" panose="03070402050302030203" pitchFamily="66" charset="0"/>
              </a:rPr>
              <a:t>marzo</a:t>
            </a:r>
            <a:endParaRPr lang="en-GB" sz="4000" dirty="0" smtClean="0">
              <a:latin typeface="Bradley Hand ITC" panose="03070402050302030203" pitchFamily="66" charset="0"/>
            </a:endParaRPr>
          </a:p>
          <a:p>
            <a:r>
              <a:rPr lang="en-GB" sz="4000" dirty="0" err="1" smtClean="0">
                <a:latin typeface="Bradley Hand ITC" panose="03070402050302030203" pitchFamily="66" charset="0"/>
              </a:rPr>
              <a:t>Entrevista</a:t>
            </a:r>
            <a:r>
              <a:rPr lang="en-GB" sz="4000" dirty="0" smtClean="0">
                <a:latin typeface="Bradley Hand ITC" panose="03070402050302030203" pitchFamily="66" charset="0"/>
              </a:rPr>
              <a:t> 15:00</a:t>
            </a:r>
            <a:endParaRPr lang="en-GB" sz="4000" dirty="0">
              <a:latin typeface="Bradley Hand ITC" panose="03070402050302030203" pitchFamily="66" charset="0"/>
            </a:endParaRPr>
          </a:p>
        </p:txBody>
      </p:sp>
      <p:sp>
        <p:nvSpPr>
          <p:cNvPr id="8" name="TextBox 7"/>
          <p:cNvSpPr txBox="1"/>
          <p:nvPr/>
        </p:nvSpPr>
        <p:spPr>
          <a:xfrm>
            <a:off x="7020272" y="6488668"/>
            <a:ext cx="2123728" cy="36933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ANSWER: interview</a:t>
            </a:r>
            <a:endParaRPr lang="en-GB" dirty="0"/>
          </a:p>
        </p:txBody>
      </p:sp>
    </p:spTree>
    <p:extLst>
      <p:ext uri="{BB962C8B-B14F-4D97-AF65-F5344CB8AC3E}">
        <p14:creationId xmlns:p14="http://schemas.microsoft.com/office/powerpoint/2010/main" val="372953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48464" cy="184482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2800" dirty="0" smtClean="0"/>
              <a:t>Translate these phrases using the </a:t>
            </a:r>
            <a:r>
              <a:rPr lang="en-GB" sz="2800" b="1" dirty="0"/>
              <a:t>I</a:t>
            </a:r>
            <a:r>
              <a:rPr lang="en-GB" sz="2800" b="1" dirty="0" smtClean="0"/>
              <a:t>mmediate </a:t>
            </a:r>
            <a:r>
              <a:rPr lang="en-GB" sz="2800" b="1" dirty="0"/>
              <a:t>F</a:t>
            </a:r>
            <a:r>
              <a:rPr lang="en-GB" sz="2800" b="1" dirty="0" smtClean="0"/>
              <a:t>uture </a:t>
            </a:r>
            <a:r>
              <a:rPr lang="en-GB" sz="2800" b="1" dirty="0"/>
              <a:t>T</a:t>
            </a:r>
            <a:r>
              <a:rPr lang="en-GB" sz="2800" b="1" dirty="0" smtClean="0"/>
              <a:t>ense</a:t>
            </a:r>
            <a:r>
              <a:rPr lang="en-GB" sz="2800" dirty="0" smtClean="0"/>
              <a:t>. Use any notes in your books, vocabulary books or in the Independent Learning Folders to help you with this.</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4015762422"/>
              </p:ext>
            </p:extLst>
          </p:nvPr>
        </p:nvGraphicFramePr>
        <p:xfrm>
          <a:off x="14033" y="2276872"/>
          <a:ext cx="9129968" cy="4581126"/>
        </p:xfrm>
        <a:graphic>
          <a:graphicData uri="http://schemas.openxmlformats.org/drawingml/2006/table">
            <a:tbl>
              <a:tblPr firstRow="1" bandRow="1">
                <a:tableStyleId>{284E427A-3D55-4303-BF80-6455036E1DE7}</a:tableStyleId>
              </a:tblPr>
              <a:tblGrid>
                <a:gridCol w="4564984"/>
                <a:gridCol w="4564984"/>
              </a:tblGrid>
              <a:tr h="907164">
                <a:tc>
                  <a:txBody>
                    <a:bodyPr/>
                    <a:lstStyle/>
                    <a:p>
                      <a:pPr algn="ctr"/>
                      <a:r>
                        <a:rPr lang="en-GB" sz="3600" dirty="0" smtClean="0"/>
                        <a:t>TO</a:t>
                      </a:r>
                      <a:r>
                        <a:rPr lang="en-GB" sz="3600" baseline="0" dirty="0" smtClean="0"/>
                        <a:t> STUDY</a:t>
                      </a:r>
                      <a:endParaRPr lang="en-GB" sz="3600" dirty="0"/>
                    </a:p>
                  </a:txBody>
                  <a:tcPr/>
                </a:tc>
                <a:tc>
                  <a:txBody>
                    <a:bodyPr/>
                    <a:lstStyle/>
                    <a:p>
                      <a:pPr algn="ctr"/>
                      <a:r>
                        <a:rPr lang="en-GB" sz="3600" dirty="0" smtClean="0"/>
                        <a:t>ESTUDIAR</a:t>
                      </a:r>
                      <a:endParaRPr lang="en-GB" sz="3600" dirty="0"/>
                    </a:p>
                  </a:txBody>
                  <a:tcPr/>
                </a:tc>
              </a:tr>
              <a:tr h="612327">
                <a:tc>
                  <a:txBody>
                    <a:bodyPr/>
                    <a:lstStyle/>
                    <a:p>
                      <a:pPr algn="ctr"/>
                      <a:r>
                        <a:rPr lang="en-GB" sz="2400" dirty="0" smtClean="0"/>
                        <a:t>I</a:t>
                      </a:r>
                      <a:r>
                        <a:rPr lang="en-GB" sz="2400" baseline="0" dirty="0" smtClean="0"/>
                        <a:t> am going to</a:t>
                      </a:r>
                      <a:r>
                        <a:rPr lang="en-GB" sz="2400" dirty="0" smtClean="0"/>
                        <a:t> study</a:t>
                      </a:r>
                      <a:endParaRPr lang="en-GB" sz="2400" dirty="0"/>
                    </a:p>
                  </a:txBody>
                  <a:tcPr/>
                </a:tc>
                <a:tc>
                  <a:txBody>
                    <a:bodyPr/>
                    <a:lstStyle/>
                    <a:p>
                      <a:pPr algn="ctr"/>
                      <a:r>
                        <a:rPr lang="en-GB" sz="2400" dirty="0" err="1" smtClean="0"/>
                        <a:t>voy</a:t>
                      </a:r>
                      <a:r>
                        <a:rPr lang="en-GB" sz="2400" dirty="0" smtClean="0"/>
                        <a:t> a </a:t>
                      </a:r>
                      <a:r>
                        <a:rPr lang="en-GB" sz="2400" dirty="0" err="1" smtClean="0"/>
                        <a:t>estudiar</a:t>
                      </a:r>
                      <a:endParaRPr lang="en-GB" sz="2400" dirty="0"/>
                    </a:p>
                  </a:txBody>
                  <a:tcPr/>
                </a:tc>
              </a:tr>
              <a:tr h="612327">
                <a:tc>
                  <a:txBody>
                    <a:bodyPr/>
                    <a:lstStyle/>
                    <a:p>
                      <a:pPr algn="ctr"/>
                      <a:r>
                        <a:rPr lang="en-GB" sz="2400" dirty="0" smtClean="0"/>
                        <a:t>You (singular) are </a:t>
                      </a:r>
                      <a:r>
                        <a:rPr lang="en-GB" sz="2400" baseline="0" dirty="0" smtClean="0"/>
                        <a:t>going to</a:t>
                      </a:r>
                      <a:r>
                        <a:rPr lang="en-GB" sz="2400" dirty="0" smtClean="0"/>
                        <a:t> </a:t>
                      </a:r>
                      <a:r>
                        <a:rPr lang="en-GB" sz="2400" baseline="0" dirty="0" smtClean="0"/>
                        <a:t> study</a:t>
                      </a:r>
                      <a:endParaRPr lang="en-GB" sz="2400" dirty="0"/>
                    </a:p>
                  </a:txBody>
                  <a:tcPr/>
                </a:tc>
                <a:tc>
                  <a:txBody>
                    <a:bodyPr/>
                    <a:lstStyle/>
                    <a:p>
                      <a:pPr algn="ctr"/>
                      <a:endParaRPr lang="en-GB" sz="2400" dirty="0"/>
                    </a:p>
                  </a:txBody>
                  <a:tcPr/>
                </a:tc>
              </a:tr>
              <a:tr h="612327">
                <a:tc>
                  <a:txBody>
                    <a:bodyPr/>
                    <a:lstStyle/>
                    <a:p>
                      <a:pPr algn="ctr"/>
                      <a:r>
                        <a:rPr lang="en-GB" sz="2400" dirty="0" smtClean="0"/>
                        <a:t>He/she is</a:t>
                      </a:r>
                      <a:r>
                        <a:rPr lang="en-GB" sz="2400" baseline="0" dirty="0" smtClean="0"/>
                        <a:t> </a:t>
                      </a:r>
                      <a:r>
                        <a:rPr lang="en-GB" sz="2400" baseline="0" dirty="0" smtClean="0"/>
                        <a:t>going to</a:t>
                      </a:r>
                      <a:r>
                        <a:rPr lang="en-GB" sz="2400" dirty="0" smtClean="0"/>
                        <a:t> s</a:t>
                      </a:r>
                      <a:r>
                        <a:rPr lang="en-GB" sz="2400" dirty="0" smtClean="0"/>
                        <a:t>tudy</a:t>
                      </a:r>
                      <a:endParaRPr lang="en-GB" sz="2400" dirty="0"/>
                    </a:p>
                  </a:txBody>
                  <a:tcPr/>
                </a:tc>
                <a:tc>
                  <a:txBody>
                    <a:bodyPr/>
                    <a:lstStyle/>
                    <a:p>
                      <a:pPr algn="ctr"/>
                      <a:endParaRPr lang="en-GB" sz="2400" dirty="0"/>
                    </a:p>
                  </a:txBody>
                  <a:tcPr/>
                </a:tc>
              </a:tr>
              <a:tr h="612327">
                <a:tc>
                  <a:txBody>
                    <a:bodyPr/>
                    <a:lstStyle/>
                    <a:p>
                      <a:pPr algn="ctr"/>
                      <a:r>
                        <a:rPr lang="en-GB" sz="2400" dirty="0" smtClean="0"/>
                        <a:t>We are </a:t>
                      </a:r>
                      <a:r>
                        <a:rPr lang="en-GB" sz="2400" baseline="0" dirty="0" smtClean="0"/>
                        <a:t>going to</a:t>
                      </a:r>
                      <a:r>
                        <a:rPr lang="en-GB" sz="2400" dirty="0" smtClean="0"/>
                        <a:t> </a:t>
                      </a:r>
                      <a:r>
                        <a:rPr lang="en-GB" sz="2400" dirty="0" smtClean="0"/>
                        <a:t>study</a:t>
                      </a:r>
                      <a:endParaRPr lang="en-GB" sz="2400" dirty="0"/>
                    </a:p>
                  </a:txBody>
                  <a:tcPr/>
                </a:tc>
                <a:tc>
                  <a:txBody>
                    <a:bodyPr/>
                    <a:lstStyle/>
                    <a:p>
                      <a:pPr algn="ctr"/>
                      <a:endParaRPr lang="en-GB" sz="2400" dirty="0"/>
                    </a:p>
                  </a:txBody>
                  <a:tcPr/>
                </a:tc>
              </a:tr>
              <a:tr h="612327">
                <a:tc>
                  <a:txBody>
                    <a:bodyPr/>
                    <a:lstStyle/>
                    <a:p>
                      <a:pPr algn="ctr"/>
                      <a:r>
                        <a:rPr lang="en-GB" sz="2400" dirty="0" smtClean="0"/>
                        <a:t>You (plural) are </a:t>
                      </a:r>
                      <a:r>
                        <a:rPr lang="en-GB" sz="2400" baseline="0" dirty="0" smtClean="0"/>
                        <a:t>going to</a:t>
                      </a:r>
                      <a:r>
                        <a:rPr lang="en-GB" sz="2400" dirty="0" smtClean="0"/>
                        <a:t> </a:t>
                      </a:r>
                      <a:r>
                        <a:rPr lang="en-GB" sz="2400" dirty="0" smtClean="0"/>
                        <a:t>study</a:t>
                      </a:r>
                      <a:endParaRPr lang="en-GB" sz="2400" dirty="0"/>
                    </a:p>
                  </a:txBody>
                  <a:tcPr/>
                </a:tc>
                <a:tc>
                  <a:txBody>
                    <a:bodyPr/>
                    <a:lstStyle/>
                    <a:p>
                      <a:pPr algn="ctr"/>
                      <a:endParaRPr lang="en-GB" sz="2400" dirty="0"/>
                    </a:p>
                  </a:txBody>
                  <a:tcPr/>
                </a:tc>
              </a:tr>
              <a:tr h="612327">
                <a:tc>
                  <a:txBody>
                    <a:bodyPr/>
                    <a:lstStyle/>
                    <a:p>
                      <a:pPr algn="ctr"/>
                      <a:r>
                        <a:rPr lang="en-GB" sz="2400" dirty="0" smtClean="0"/>
                        <a:t>They are </a:t>
                      </a:r>
                      <a:r>
                        <a:rPr lang="en-GB" sz="2400" baseline="0" dirty="0" smtClean="0"/>
                        <a:t>going to</a:t>
                      </a:r>
                      <a:r>
                        <a:rPr lang="en-GB" sz="2400" dirty="0" smtClean="0"/>
                        <a:t> </a:t>
                      </a:r>
                      <a:r>
                        <a:rPr lang="en-GB" sz="2400" dirty="0" smtClean="0"/>
                        <a:t>study</a:t>
                      </a:r>
                      <a:endParaRPr lang="en-GB" sz="2400" dirty="0"/>
                    </a:p>
                  </a:txBody>
                  <a:tcPr/>
                </a:tc>
                <a:tc>
                  <a:txBody>
                    <a:bodyPr/>
                    <a:lstStyle/>
                    <a:p>
                      <a:pPr algn="ctr"/>
                      <a:endParaRPr lang="en-GB" sz="2400" dirty="0"/>
                    </a:p>
                  </a:txBody>
                  <a:tcPr/>
                </a:tc>
              </a:tr>
            </a:tbl>
          </a:graphicData>
        </a:graphic>
      </p:graphicFrame>
    </p:spTree>
    <p:extLst>
      <p:ext uri="{BB962C8B-B14F-4D97-AF65-F5344CB8AC3E}">
        <p14:creationId xmlns:p14="http://schemas.microsoft.com/office/powerpoint/2010/main" val="4127945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8100392" cy="108012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Match the jobs to the images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582784914"/>
              </p:ext>
            </p:extLst>
          </p:nvPr>
        </p:nvGraphicFramePr>
        <p:xfrm>
          <a:off x="0" y="1397000"/>
          <a:ext cx="9144000" cy="5461000"/>
        </p:xfrm>
        <a:graphic>
          <a:graphicData uri="http://schemas.openxmlformats.org/drawingml/2006/table">
            <a:tbl>
              <a:tblPr firstRow="1" bandRow="1">
                <a:tableStyleId>{5940675A-B579-460E-94D1-54222C63F5DA}</a:tableStyleId>
              </a:tblPr>
              <a:tblGrid>
                <a:gridCol w="4572000"/>
                <a:gridCol w="4572000"/>
              </a:tblGrid>
              <a:tr h="1092200">
                <a:tc>
                  <a:txBody>
                    <a:bodyPr/>
                    <a:lstStyle/>
                    <a:p>
                      <a:pPr algn="ctr"/>
                      <a:r>
                        <a:rPr lang="en-GB" sz="5400" b="1" dirty="0" err="1" smtClean="0"/>
                        <a:t>abogado</a:t>
                      </a:r>
                      <a:endParaRPr lang="en-GB" sz="5400" b="1" dirty="0"/>
                    </a:p>
                  </a:txBody>
                  <a:tcPr/>
                </a:tc>
                <a:tc>
                  <a:txBody>
                    <a:bodyPr/>
                    <a:lstStyle/>
                    <a:p>
                      <a:endParaRPr lang="en-GB" dirty="0"/>
                    </a:p>
                  </a:txBody>
                  <a:tcPr/>
                </a:tc>
              </a:tr>
              <a:tr h="1092200">
                <a:tc>
                  <a:txBody>
                    <a:bodyPr/>
                    <a:lstStyle/>
                    <a:p>
                      <a:pPr algn="ctr"/>
                      <a:r>
                        <a:rPr lang="en-GB" sz="5400" b="1" dirty="0" err="1" smtClean="0"/>
                        <a:t>peluquero</a:t>
                      </a:r>
                      <a:endParaRPr lang="en-GB" sz="5400" b="1" dirty="0"/>
                    </a:p>
                  </a:txBody>
                  <a:tcPr/>
                </a:tc>
                <a:tc>
                  <a:txBody>
                    <a:bodyPr/>
                    <a:lstStyle/>
                    <a:p>
                      <a:endParaRPr lang="en-GB"/>
                    </a:p>
                  </a:txBody>
                  <a:tcPr/>
                </a:tc>
              </a:tr>
              <a:tr h="1092200">
                <a:tc>
                  <a:txBody>
                    <a:bodyPr/>
                    <a:lstStyle/>
                    <a:p>
                      <a:pPr algn="ctr"/>
                      <a:r>
                        <a:rPr lang="en-GB" sz="5400" b="1" dirty="0" err="1" smtClean="0"/>
                        <a:t>escritor</a:t>
                      </a:r>
                      <a:endParaRPr lang="en-GB" sz="5400" b="1" dirty="0"/>
                    </a:p>
                  </a:txBody>
                  <a:tcPr/>
                </a:tc>
                <a:tc>
                  <a:txBody>
                    <a:bodyPr/>
                    <a:lstStyle/>
                    <a:p>
                      <a:endParaRPr lang="en-GB"/>
                    </a:p>
                  </a:txBody>
                  <a:tcPr/>
                </a:tc>
              </a:tr>
              <a:tr h="1092200">
                <a:tc>
                  <a:txBody>
                    <a:bodyPr/>
                    <a:lstStyle/>
                    <a:p>
                      <a:pPr algn="ctr"/>
                      <a:r>
                        <a:rPr lang="en-GB" sz="5400" b="1" dirty="0" err="1" smtClean="0"/>
                        <a:t>periodista</a:t>
                      </a:r>
                      <a:endParaRPr lang="en-GB" sz="5400" b="1" dirty="0"/>
                    </a:p>
                  </a:txBody>
                  <a:tcPr/>
                </a:tc>
                <a:tc>
                  <a:txBody>
                    <a:bodyPr/>
                    <a:lstStyle/>
                    <a:p>
                      <a:endParaRPr lang="en-GB" dirty="0"/>
                    </a:p>
                  </a:txBody>
                  <a:tcPr/>
                </a:tc>
              </a:tr>
              <a:tr h="1092200">
                <a:tc>
                  <a:txBody>
                    <a:bodyPr/>
                    <a:lstStyle/>
                    <a:p>
                      <a:pPr algn="ctr"/>
                      <a:r>
                        <a:rPr lang="en-GB" sz="5400" b="1" dirty="0" err="1" smtClean="0"/>
                        <a:t>estar</a:t>
                      </a:r>
                      <a:r>
                        <a:rPr lang="en-GB" sz="5400" b="1" dirty="0" smtClean="0"/>
                        <a:t> en </a:t>
                      </a:r>
                      <a:r>
                        <a:rPr lang="en-GB" sz="5400" b="1" dirty="0" err="1" smtClean="0"/>
                        <a:t>paro</a:t>
                      </a:r>
                      <a:endParaRPr lang="en-GB" sz="5400" b="1" dirty="0"/>
                    </a:p>
                  </a:txBody>
                  <a:tcPr/>
                </a:tc>
                <a:tc>
                  <a:txBody>
                    <a:bodyPr/>
                    <a:lstStyle/>
                    <a:p>
                      <a:endParaRPr lang="en-GB" dirty="0"/>
                    </a:p>
                  </a:txBody>
                  <a:tcPr/>
                </a:tc>
              </a:tr>
            </a:tbl>
          </a:graphicData>
        </a:graphic>
      </p:graphicFrame>
      <p:pic>
        <p:nvPicPr>
          <p:cNvPr id="11266" name="Picture 2" descr="C:\Users\Danni\AppData\Local\Microsoft\Windows\Temporary Internet Files\Content.IE5\ESSQ3LKS\MC90029797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708920"/>
            <a:ext cx="1991591"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Danni\AppData\Local\Microsoft\Windows\Temporary Internet Files\Content.IE5\ESSQ3LKS\MC9003710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722" y="5825720"/>
            <a:ext cx="1093620" cy="96198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Danni\AppData\Local\Microsoft\Windows\Temporary Internet Files\Content.IE5\95BE1G35\MC9000565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440" y="3573016"/>
            <a:ext cx="1296982" cy="992099"/>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blog.jobsgopublic.com/wp-content/uploads/2013/04/unemployed-job-sear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440" y="1484784"/>
            <a:ext cx="1492956" cy="86409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Danni\AppData\Local\Microsoft\Windows\Temporary Internet Files\Content.IE5\95BE1G35\MC90019539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4925" y="4774076"/>
            <a:ext cx="1512418" cy="91302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3635896" y="1916832"/>
            <a:ext cx="2507544" cy="21522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809296" y="3010738"/>
            <a:ext cx="2130856" cy="20744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19872" y="3068960"/>
            <a:ext cx="2520280" cy="1052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07512" y="5157941"/>
            <a:ext cx="2492680" cy="10583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211960" y="2060848"/>
            <a:ext cx="1931480" cy="41554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5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does Simon want to do in the future?</a:t>
            </a:r>
            <a:endParaRPr lang="en-GB" dirty="0"/>
          </a:p>
        </p:txBody>
      </p:sp>
      <p:pic>
        <p:nvPicPr>
          <p:cNvPr id="4098" name="Picture 2" descr="C:\Users\Danni\AppData\Local\Microsoft\Windows\Temporary Internet Files\Content.IE5\SGUWNCCM\MP9004464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03960"/>
            <a:ext cx="2766053" cy="414908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779912" y="1889005"/>
            <a:ext cx="4968552" cy="3672408"/>
          </a:xfrm>
          <a:prstGeom prst="wedgeRoundRectCallout">
            <a:avLst>
              <a:gd name="adj1" fmla="val -74372"/>
              <a:gd name="adj2" fmla="val -113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Comic Sans MS" panose="030F0702030302020204" pitchFamily="66" charset="0"/>
              </a:rPr>
              <a:t>En el </a:t>
            </a:r>
            <a:r>
              <a:rPr lang="en-GB" sz="3600" dirty="0" err="1" smtClean="0">
                <a:latin typeface="Comic Sans MS" panose="030F0702030302020204" pitchFamily="66" charset="0"/>
              </a:rPr>
              <a:t>futuro</a:t>
            </a:r>
            <a:r>
              <a:rPr lang="en-GB" sz="3600" dirty="0" smtClean="0">
                <a:latin typeface="Comic Sans MS" panose="030F0702030302020204" pitchFamily="66" charset="0"/>
              </a:rPr>
              <a:t> </a:t>
            </a:r>
            <a:r>
              <a:rPr lang="en-GB" sz="3600" dirty="0" err="1" smtClean="0">
                <a:latin typeface="Comic Sans MS" panose="030F0702030302020204" pitchFamily="66" charset="0"/>
              </a:rPr>
              <a:t>si</a:t>
            </a:r>
            <a:r>
              <a:rPr lang="en-GB" sz="3600" dirty="0" smtClean="0">
                <a:latin typeface="Comic Sans MS" panose="030F0702030302020204" pitchFamily="66" charset="0"/>
              </a:rPr>
              <a:t> </a:t>
            </a:r>
            <a:r>
              <a:rPr lang="en-GB" sz="3600" dirty="0" err="1" smtClean="0">
                <a:latin typeface="Comic Sans MS" panose="030F0702030302020204" pitchFamily="66" charset="0"/>
              </a:rPr>
              <a:t>saco</a:t>
            </a:r>
            <a:r>
              <a:rPr lang="en-GB" sz="3600" dirty="0" smtClean="0">
                <a:latin typeface="Comic Sans MS" panose="030F0702030302020204" pitchFamily="66" charset="0"/>
              </a:rPr>
              <a:t> </a:t>
            </a:r>
            <a:r>
              <a:rPr lang="en-GB" sz="3600" dirty="0" err="1" smtClean="0">
                <a:latin typeface="Comic Sans MS" panose="030F0702030302020204" pitchFamily="66" charset="0"/>
              </a:rPr>
              <a:t>buenas</a:t>
            </a:r>
            <a:r>
              <a:rPr lang="en-GB" sz="3600" dirty="0" smtClean="0">
                <a:latin typeface="Comic Sans MS" panose="030F0702030302020204" pitchFamily="66" charset="0"/>
              </a:rPr>
              <a:t> </a:t>
            </a:r>
            <a:r>
              <a:rPr lang="en-GB" sz="3600" dirty="0" err="1" smtClean="0">
                <a:latin typeface="Comic Sans MS" panose="030F0702030302020204" pitchFamily="66" charset="0"/>
              </a:rPr>
              <a:t>notas</a:t>
            </a:r>
            <a:r>
              <a:rPr lang="en-GB" sz="3600" dirty="0" smtClean="0">
                <a:latin typeface="Comic Sans MS" panose="030F0702030302020204" pitchFamily="66" charset="0"/>
              </a:rPr>
              <a:t> </a:t>
            </a:r>
            <a:r>
              <a:rPr lang="en-GB" sz="3600" dirty="0" err="1" smtClean="0">
                <a:latin typeface="Comic Sans MS" panose="030F0702030302020204" pitchFamily="66" charset="0"/>
              </a:rPr>
              <a:t>voy</a:t>
            </a:r>
            <a:r>
              <a:rPr lang="en-GB" sz="3600" dirty="0" smtClean="0">
                <a:latin typeface="Comic Sans MS" panose="030F0702030302020204" pitchFamily="66" charset="0"/>
              </a:rPr>
              <a:t> a </a:t>
            </a:r>
            <a:r>
              <a:rPr lang="en-GB" sz="3600" dirty="0" err="1" smtClean="0">
                <a:latin typeface="Comic Sans MS" panose="030F0702030302020204" pitchFamily="66" charset="0"/>
              </a:rPr>
              <a:t>ir</a:t>
            </a:r>
            <a:r>
              <a:rPr lang="en-GB" sz="3600" dirty="0" smtClean="0">
                <a:latin typeface="Comic Sans MS" panose="030F0702030302020204" pitchFamily="66" charset="0"/>
              </a:rPr>
              <a:t> a la </a:t>
            </a:r>
            <a:r>
              <a:rPr lang="en-GB" sz="3600" dirty="0" err="1" smtClean="0">
                <a:latin typeface="Comic Sans MS" panose="030F0702030302020204" pitchFamily="66" charset="0"/>
              </a:rPr>
              <a:t>universidad</a:t>
            </a:r>
            <a:r>
              <a:rPr lang="en-GB" sz="3600" dirty="0" smtClean="0">
                <a:latin typeface="Comic Sans MS" panose="030F0702030302020204" pitchFamily="66" charset="0"/>
              </a:rPr>
              <a:t> para </a:t>
            </a:r>
            <a:r>
              <a:rPr lang="en-GB" sz="3600" dirty="0" err="1" smtClean="0">
                <a:latin typeface="Comic Sans MS" panose="030F0702030302020204" pitchFamily="66" charset="0"/>
              </a:rPr>
              <a:t>estudiar</a:t>
            </a:r>
            <a:r>
              <a:rPr lang="en-GB" sz="3600" dirty="0" smtClean="0">
                <a:latin typeface="Comic Sans MS" panose="030F0702030302020204" pitchFamily="66" charset="0"/>
              </a:rPr>
              <a:t> </a:t>
            </a:r>
            <a:r>
              <a:rPr lang="en-GB" sz="3600" dirty="0" err="1" smtClean="0">
                <a:latin typeface="Comic Sans MS" panose="030F0702030302020204" pitchFamily="66" charset="0"/>
              </a:rPr>
              <a:t>idiomas</a:t>
            </a:r>
            <a:r>
              <a:rPr lang="en-GB" sz="3600" dirty="0" smtClean="0">
                <a:latin typeface="Comic Sans MS" panose="030F0702030302020204" pitchFamily="66" charset="0"/>
              </a:rPr>
              <a:t> </a:t>
            </a:r>
            <a:r>
              <a:rPr lang="en-GB" sz="3600" dirty="0" err="1" smtClean="0">
                <a:latin typeface="Comic Sans MS" panose="030F0702030302020204" pitchFamily="66" charset="0"/>
              </a:rPr>
              <a:t>después</a:t>
            </a:r>
            <a:r>
              <a:rPr lang="en-GB" sz="3600" dirty="0" smtClean="0">
                <a:latin typeface="Comic Sans MS" panose="030F0702030302020204" pitchFamily="66" charset="0"/>
              </a:rPr>
              <a:t> de </a:t>
            </a:r>
            <a:r>
              <a:rPr lang="en-GB" sz="3600" dirty="0" err="1" smtClean="0">
                <a:latin typeface="Comic Sans MS" panose="030F0702030302020204" pitchFamily="66" charset="0"/>
              </a:rPr>
              <a:t>tomar</a:t>
            </a:r>
            <a:r>
              <a:rPr lang="en-GB" sz="3600" dirty="0" smtClean="0">
                <a:latin typeface="Comic Sans MS" panose="030F0702030302020204" pitchFamily="66" charset="0"/>
              </a:rPr>
              <a:t> un </a:t>
            </a:r>
            <a:r>
              <a:rPr lang="en-GB" sz="3600" dirty="0" err="1" smtClean="0">
                <a:latin typeface="Comic Sans MS" panose="030F0702030302020204" pitchFamily="66" charset="0"/>
              </a:rPr>
              <a:t>año</a:t>
            </a:r>
            <a:r>
              <a:rPr lang="en-GB" sz="3600" dirty="0" smtClean="0">
                <a:latin typeface="Comic Sans MS" panose="030F0702030302020204" pitchFamily="66" charset="0"/>
              </a:rPr>
              <a:t> </a:t>
            </a:r>
            <a:r>
              <a:rPr lang="en-GB" sz="3600" dirty="0" err="1" smtClean="0">
                <a:latin typeface="Comic Sans MS" panose="030F0702030302020204" pitchFamily="66" charset="0"/>
              </a:rPr>
              <a:t>libre</a:t>
            </a:r>
            <a:r>
              <a:rPr lang="en-GB" sz="3600" dirty="0">
                <a:latin typeface="Comic Sans MS" panose="030F0702030302020204" pitchFamily="66" charset="0"/>
              </a:rPr>
              <a:t>.</a:t>
            </a:r>
            <a:endParaRPr lang="en-GB" sz="3600" dirty="0" smtClean="0">
              <a:latin typeface="Comic Sans MS" panose="030F0702030302020204" pitchFamily="66" charset="0"/>
            </a:endParaRPr>
          </a:p>
        </p:txBody>
      </p:sp>
    </p:spTree>
    <p:extLst>
      <p:ext uri="{BB962C8B-B14F-4D97-AF65-F5344CB8AC3E}">
        <p14:creationId xmlns:p14="http://schemas.microsoft.com/office/powerpoint/2010/main" val="696466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Translate these sentences into English.</a:t>
            </a:r>
            <a:endParaRPr lang="en-GB" sz="4000" dirty="0"/>
          </a:p>
        </p:txBody>
      </p:sp>
      <p:sp>
        <p:nvSpPr>
          <p:cNvPr id="3" name="TextBox 2"/>
          <p:cNvSpPr txBox="1"/>
          <p:nvPr/>
        </p:nvSpPr>
        <p:spPr>
          <a:xfrm>
            <a:off x="260500" y="1988840"/>
            <a:ext cx="8703987" cy="4401205"/>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4000" dirty="0" smtClean="0">
                <a:latin typeface="+mj-lt"/>
              </a:rPr>
              <a:t>Me </a:t>
            </a:r>
            <a:r>
              <a:rPr lang="en-GB" sz="4000" dirty="0" err="1" smtClean="0">
                <a:latin typeface="+mj-lt"/>
              </a:rPr>
              <a:t>encantaría</a:t>
            </a:r>
            <a:r>
              <a:rPr lang="en-GB" sz="4000" dirty="0" smtClean="0">
                <a:latin typeface="+mj-lt"/>
              </a:rPr>
              <a:t> </a:t>
            </a:r>
            <a:r>
              <a:rPr lang="en-GB" sz="4000" dirty="0" err="1" smtClean="0">
                <a:latin typeface="+mj-lt"/>
              </a:rPr>
              <a:t>trabajar</a:t>
            </a:r>
            <a:r>
              <a:rPr lang="en-GB" sz="4000" dirty="0" smtClean="0">
                <a:latin typeface="+mj-lt"/>
              </a:rPr>
              <a:t> con </a:t>
            </a:r>
            <a:r>
              <a:rPr lang="en-GB" sz="4000" dirty="0" err="1" smtClean="0">
                <a:latin typeface="+mj-lt"/>
              </a:rPr>
              <a:t>niños</a:t>
            </a:r>
            <a:r>
              <a:rPr lang="en-GB" sz="4000" dirty="0" smtClean="0">
                <a:latin typeface="+mj-lt"/>
              </a:rPr>
              <a:t>.</a:t>
            </a:r>
          </a:p>
          <a:p>
            <a:pPr marL="342900" indent="-342900">
              <a:buAutoNum type="arabicPeriod"/>
            </a:pPr>
            <a:r>
              <a:rPr lang="en-GB" sz="4000" dirty="0" smtClean="0">
                <a:latin typeface="+mj-lt"/>
              </a:rPr>
              <a:t>Me </a:t>
            </a:r>
            <a:r>
              <a:rPr lang="en-GB" sz="4000" dirty="0" err="1" smtClean="0">
                <a:latin typeface="+mj-lt"/>
              </a:rPr>
              <a:t>gustaría</a:t>
            </a:r>
            <a:r>
              <a:rPr lang="en-GB" sz="4000" dirty="0" smtClean="0">
                <a:latin typeface="+mj-lt"/>
              </a:rPr>
              <a:t> </a:t>
            </a:r>
            <a:r>
              <a:rPr lang="en-GB" sz="4000" dirty="0" err="1" smtClean="0">
                <a:latin typeface="+mj-lt"/>
              </a:rPr>
              <a:t>trabajar</a:t>
            </a:r>
            <a:r>
              <a:rPr lang="en-GB" sz="4000" dirty="0" smtClean="0">
                <a:latin typeface="+mj-lt"/>
              </a:rPr>
              <a:t> con </a:t>
            </a:r>
            <a:r>
              <a:rPr lang="en-GB" sz="4000" dirty="0" err="1" smtClean="0">
                <a:latin typeface="+mj-lt"/>
              </a:rPr>
              <a:t>animales</a:t>
            </a:r>
            <a:r>
              <a:rPr lang="en-GB" sz="4000" dirty="0" smtClean="0">
                <a:latin typeface="+mj-lt"/>
              </a:rPr>
              <a:t>.</a:t>
            </a:r>
          </a:p>
          <a:p>
            <a:pPr marL="342900" indent="-342900">
              <a:buAutoNum type="arabicPeriod"/>
            </a:pPr>
            <a:r>
              <a:rPr lang="en-GB" sz="4000" dirty="0" smtClean="0">
                <a:latin typeface="+mj-lt"/>
              </a:rPr>
              <a:t>He </a:t>
            </a:r>
            <a:r>
              <a:rPr lang="en-GB" sz="4000" dirty="0" err="1" smtClean="0">
                <a:latin typeface="+mj-lt"/>
              </a:rPr>
              <a:t>trabajado</a:t>
            </a:r>
            <a:r>
              <a:rPr lang="en-GB" sz="4000" dirty="0" smtClean="0">
                <a:latin typeface="+mj-lt"/>
              </a:rPr>
              <a:t> en un </a:t>
            </a:r>
            <a:r>
              <a:rPr lang="en-GB" sz="4000" dirty="0" err="1" smtClean="0">
                <a:latin typeface="+mj-lt"/>
              </a:rPr>
              <a:t>equipo</a:t>
            </a:r>
            <a:r>
              <a:rPr lang="en-GB" sz="4000" dirty="0" smtClean="0">
                <a:latin typeface="+mj-lt"/>
              </a:rPr>
              <a:t>.</a:t>
            </a:r>
          </a:p>
          <a:p>
            <a:pPr marL="342900" indent="-342900">
              <a:buAutoNum type="arabicPeriod"/>
            </a:pPr>
            <a:r>
              <a:rPr lang="en-GB" sz="4000" dirty="0" smtClean="0">
                <a:latin typeface="+mj-lt"/>
              </a:rPr>
              <a:t>Soy </a:t>
            </a:r>
            <a:r>
              <a:rPr lang="en-GB" sz="4000" dirty="0" err="1" smtClean="0">
                <a:latin typeface="+mj-lt"/>
              </a:rPr>
              <a:t>entusiasta</a:t>
            </a:r>
            <a:r>
              <a:rPr lang="en-GB" sz="4000" dirty="0" smtClean="0">
                <a:latin typeface="+mj-lt"/>
              </a:rPr>
              <a:t> y </a:t>
            </a:r>
            <a:r>
              <a:rPr lang="en-GB" sz="4000" dirty="0" err="1" smtClean="0">
                <a:latin typeface="+mj-lt"/>
              </a:rPr>
              <a:t>ambicioso</a:t>
            </a:r>
            <a:r>
              <a:rPr lang="en-GB" sz="4000" dirty="0" smtClean="0">
                <a:latin typeface="+mj-lt"/>
              </a:rPr>
              <a:t>.</a:t>
            </a:r>
          </a:p>
          <a:p>
            <a:pPr marL="342900" indent="-342900">
              <a:buAutoNum type="arabicPeriod"/>
            </a:pPr>
            <a:r>
              <a:rPr lang="en-GB" sz="4000" dirty="0" err="1" smtClean="0">
                <a:latin typeface="+mj-lt"/>
              </a:rPr>
              <a:t>Quiero</a:t>
            </a:r>
            <a:r>
              <a:rPr lang="en-GB" sz="4000" dirty="0" smtClean="0">
                <a:latin typeface="+mj-lt"/>
              </a:rPr>
              <a:t> </a:t>
            </a:r>
            <a:r>
              <a:rPr lang="en-GB" sz="4000" dirty="0" err="1" smtClean="0">
                <a:latin typeface="+mj-lt"/>
              </a:rPr>
              <a:t>ser</a:t>
            </a:r>
            <a:r>
              <a:rPr lang="en-GB" sz="4000" dirty="0" smtClean="0">
                <a:latin typeface="+mj-lt"/>
              </a:rPr>
              <a:t> </a:t>
            </a:r>
            <a:r>
              <a:rPr lang="en-GB" sz="4000" dirty="0" err="1" smtClean="0">
                <a:latin typeface="+mj-lt"/>
              </a:rPr>
              <a:t>abogado</a:t>
            </a:r>
            <a:r>
              <a:rPr lang="en-GB" sz="4000" dirty="0" smtClean="0">
                <a:latin typeface="+mj-lt"/>
              </a:rPr>
              <a:t> </a:t>
            </a:r>
            <a:r>
              <a:rPr lang="en-GB" sz="4000" dirty="0" err="1" smtClean="0">
                <a:latin typeface="+mj-lt"/>
              </a:rPr>
              <a:t>porque</a:t>
            </a:r>
            <a:r>
              <a:rPr lang="en-GB" sz="4000" dirty="0" smtClean="0">
                <a:latin typeface="+mj-lt"/>
              </a:rPr>
              <a:t> me </a:t>
            </a:r>
            <a:r>
              <a:rPr lang="en-GB" sz="4000" dirty="0" err="1" smtClean="0">
                <a:latin typeface="+mj-lt"/>
              </a:rPr>
              <a:t>fascina</a:t>
            </a:r>
            <a:r>
              <a:rPr lang="en-GB" sz="4000" dirty="0" smtClean="0">
                <a:latin typeface="+mj-lt"/>
              </a:rPr>
              <a:t>.</a:t>
            </a:r>
          </a:p>
          <a:p>
            <a:pPr marL="342900" indent="-342900">
              <a:buAutoNum type="arabicPeriod"/>
            </a:pPr>
            <a:r>
              <a:rPr lang="en-GB" sz="4000" dirty="0" err="1" smtClean="0">
                <a:latin typeface="+mj-lt"/>
              </a:rPr>
              <a:t>Quiero</a:t>
            </a:r>
            <a:r>
              <a:rPr lang="en-GB" sz="4000" dirty="0" smtClean="0">
                <a:latin typeface="+mj-lt"/>
              </a:rPr>
              <a:t> </a:t>
            </a:r>
            <a:r>
              <a:rPr lang="en-GB" sz="4000" dirty="0" err="1" smtClean="0">
                <a:latin typeface="+mj-lt"/>
              </a:rPr>
              <a:t>ser</a:t>
            </a:r>
            <a:r>
              <a:rPr lang="en-GB" sz="4000" dirty="0" smtClean="0">
                <a:latin typeface="+mj-lt"/>
              </a:rPr>
              <a:t> </a:t>
            </a:r>
            <a:r>
              <a:rPr lang="en-GB" sz="4000" dirty="0" err="1" smtClean="0">
                <a:latin typeface="+mj-lt"/>
              </a:rPr>
              <a:t>peluquero</a:t>
            </a:r>
            <a:r>
              <a:rPr lang="en-GB" sz="4000" dirty="0" smtClean="0">
                <a:latin typeface="+mj-lt"/>
              </a:rPr>
              <a:t> </a:t>
            </a:r>
            <a:r>
              <a:rPr lang="en-GB" sz="4000" dirty="0" err="1" smtClean="0">
                <a:latin typeface="+mj-lt"/>
              </a:rPr>
              <a:t>porque</a:t>
            </a:r>
            <a:r>
              <a:rPr lang="en-GB" sz="4000" dirty="0" smtClean="0">
                <a:latin typeface="+mj-lt"/>
              </a:rPr>
              <a:t> me </a:t>
            </a:r>
            <a:r>
              <a:rPr lang="en-GB" sz="4000" dirty="0" err="1" smtClean="0">
                <a:latin typeface="+mj-lt"/>
              </a:rPr>
              <a:t>facina</a:t>
            </a:r>
            <a:r>
              <a:rPr lang="en-GB" sz="4000" dirty="0" smtClean="0">
                <a:latin typeface="+mj-lt"/>
              </a:rPr>
              <a:t>.</a:t>
            </a:r>
            <a:endParaRPr lang="en-GB" sz="4000" dirty="0">
              <a:latin typeface="+mj-lt"/>
            </a:endParaRPr>
          </a:p>
        </p:txBody>
      </p:sp>
    </p:spTree>
    <p:extLst>
      <p:ext uri="{BB962C8B-B14F-4D97-AF65-F5344CB8AC3E}">
        <p14:creationId xmlns:p14="http://schemas.microsoft.com/office/powerpoint/2010/main" val="455349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370639"/>
            <a:ext cx="6552728" cy="5228303"/>
          </a:xfrm>
          <a:prstGeom prst="rect">
            <a:avLst/>
          </a:prstGeom>
        </p:spPr>
      </p:pic>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is happening on the 8</a:t>
            </a:r>
            <a:r>
              <a:rPr lang="en-GB" baseline="30000" dirty="0" smtClean="0"/>
              <a:t>th</a:t>
            </a:r>
            <a:r>
              <a:rPr lang="en-GB" dirty="0" smtClean="0"/>
              <a:t> April?</a:t>
            </a:r>
            <a:endParaRPr lang="en-GB" dirty="0"/>
          </a:p>
        </p:txBody>
      </p:sp>
      <p:sp>
        <p:nvSpPr>
          <p:cNvPr id="4" name="AutoShape 2" descr="data:image/jpeg;base64,/9j/4AAQSkZJRgABAQAAAQABAAD/2wCEAAkGBw0PDAwNDQ0NDQwMDA0MDAwNDQ8NDQ0NFBEWFhQRFBQYHCggGBolGxMUITEhJSktLi46Fys/SzM4QzQ5LisBCgoKDg0OGhAQGiwkHCQsLCwsLCwsLCwsLCwsLCwsLCwsLCwsLCwsLCwsLCwsLCwsLCwsLCwsLCwsLCwsLCwsLP/AABEIANMA7wMBEQACEQEDEQH/xAAbAAEBAQADAQEAAAAAAAAAAAAAAQIDBAUGB//EAEAQAQACAQIBBgkICAcAAAAAAAABAgMEEQUGEjFRcZETITJBUoGhscEiQkNhYnKC0RQVIyQzg6LhBzREU2Nk0v/EABsBAQEAAwEBAQAAAAAAAAAAAAABAgMEBQYH/8QANBEBAAEDAQQHBwMFAQAAAAAAAAECAxExBAUSIRNBUWFxkcEiIzJSgaGxFTPRQmLh8PEU/9oADAMBAAIRAxEAPwD9xAAAAAAAAAAAAAAAAAAAAAAAAAAAAAAAAAAAAAAAAAAAAAAAAAAAAAAAAAAAAAAAAAAAAAAAAAABx6jPTHS+TJetMdKza97TFa1rHnmUmYiMyzooqrqimmMzOkPM4Vym4fq7zj02ppkyRvMUmLY7WiOmaxaI53qa6L9uucUy69p3ZtWzU8V2iYjt5T54zj6vXbXCAAAAAAAAAAAAAAAAAzNgWAUAAAAAAHT4vxLDpNPl1Oe3NxYo3nbxzMzO0ViPPMzMQxrriiMy37Ns9e0XYtW45y/KOVXL6Nbpr4PBRgx/pGPxRl8JfLSs7zE7RER5u5wbTeqmmadH2W7d0UbJtEV8fFOJ6sREy62qyU8Litor1vktkx20kYtvCRl3+TG3TE7vPjPHHBq7LdNXBVG0RiIieLOmOt+1xvtG/T5+19C/OlAMic6OuO9hNymNZhcSnhK+lXvhjO0Wo1qjzg4Z7E8LT0q97H/02dOOPNeCrsbb2IAAAAAAAAAACbA4cmorWdpiejfxbbOPaNtosVcNUT9P+s6aJq5uOddX0Z9jmne1v5Z+zPoZSdfHo+1hO946qPudD3szr/s+1jO95+T7/wCF6HvZ/WE+jHtYzvav5YOhhP0+3VX2sZ3pd6oj7/yvQwxbX3+ruT9SvT2eS9FS6eq4tlrEzzojaPRgjbr89f2WLVL865bco8uq02XBbJ8iL1tEbRETaJ8XRH1t1Vy7VT7U58nt7oi3Y2iKp68xnsy/O8WCYt4/HET5MtdVcY5Pr6NmqzryftnITQeC0eLLfDTHnvzrVtGOtctcU7REc7p82/rcE3aqZ9mZfI74vcd+bdNUzTHfyz+H03hbelPfKTfufNPnLx+GOxOfPXLCa5nrMJuxnAc76mOVIsmRussqZxMJL1n2bhAAAAAAAAAAAAedq5+XLwN6R76PD1lvtaOGXmNrOwrMwoyCAzZcq6Gtxc6sx1tlM4lYfKTyatOSZ80y6Jv5h1U3cPoeEcn9Pj5t74cV8lei9sdbWj1zDim5OjOrbb008MVzEdmZw96GvLkFhBUUF3QQGoEevHRD7OnSHCqgAAAAAAAAAADzdR5du14e9Y95T4erfa0cbym1NkGZhVZ2BJhFZmDvHFam6xI1TFBMq5ohqqlRhnmDMGaCipIILBkevj8mOyH2Nqc0Uz3Q4Z1aZoAAAAAAAAAAA8zL/Ev2x7ni71j2qZ7pbrWjLyW5EwJJAyipsokwipzQaiEFmGMwsMzDVhVbKY5IM0FmA2Mcg2TA1EGB6uLya/dj3Prdn/ap8I/Djq1ltuYgAAAAAAAAAAPLvP7XLHVzfi8jekc6J8fRutdZs8fVtSWKoDMiogLIAqAkwqNaotJIzRVEMigsGR6mCfkV+7D6rZJ9xR4Q46/ilyOhiAAAAAAAAAAA8iZ/eMsfZpPtl5W9I5UfVttdblmHjYbkmGMwrEoIk4wIKgKAkgoktcwyRIFbIRAF0BcCwkwPU03kV7H1GxfsU+DkufFLldTAAAAAAAAAAAB4sz++ZI68UT3W/u8vekexTPf6NlvV2Xit6SgzMMZVmUVCBAEAAEJUa5UZRyRGYHMAIkHqaT+HX1+99Nu+c7PT9fzLkufFLmdjAAAAAAAAAAAB8/lttxGI9LBeO6ay8/eUe6jxhnb1ejMPEqhvZ2YSqMVYtDHkMyKgABgDAGBJYTCwhThRnliCoAD1NFP7OO2fe+k3bOdnj6/ly3fic7uawAAAAAAAAAAHzGuttxTTfajJX+iZ+Dj2+M2J+n5Z0avZeFLczsw0VGGFZmGMqxKDKKiigAKDHURj1shnDFFnsEJUQeloP4frl9DuyfcfWXNd+J2XotQAAAAAAAAAAD5Ti07cT0c/btHfS0fFzbZGbFX+9bKjV7r5/GG9JSRJhiqbMcKxaGKsTCSMnJQBBVEAYzCoRIM0EVCR6PDvIn70+6Hvbqn3M+PpDmvfE7T02oAAAAAAAAAAB8jx6duIaOf+ekd87NG1RmzV4Syp1fQPnct4CAjCVZtDCYVxzDFWZgVACAIAAkRIUZZRDmoD0OHeTb73we3un9urx9HPe1dt6rSAAAAAAAAAAA+N5T221mlnq1GKf64ar0Zt1R3T+FjV9HL5p0CwCSIxnkqSkqxZhyVmYSRkEVQyIkyKRIiAogqCO/w3ov2w9rdM+zVHg0Xup3XrtIAAAAAAAAAAD4flpfm5sNvRyUnutDGuM0zCw+pfLRo6EFGMyCCLKsWhhMdis7JzElcCAiKKIgGBADAijvcMny/w/F6+6da/p6tN7qd57LQAAAAAAAAAAA+C/wAQOgH1tLb1ieuInvfKxGOTpVFRiBkQlUlBmWMjKKzKiEgCCgIQAIuB3OG+Vbsh6m6p9uqO5pvaQ9B7bQAAAAAAAAAAA+E5fR4gfS8OvztPgt6WHFbvrEvmbkYrmO+XRGjnaplUYqAgqIJIMyxGZXmqEiIIKi9YIIADt8N8ufu/GHpbr5XZju9Yaruj0XvOcAAAAAAAAAAB8Py7rvAPa4BbfRaSf+vijurEPmr/ACu1x3y6KdHfauSoxUOYichBUkGUEkGTKpIIYEkmBEAE3RXa4dP7T8MvR3Z+99J9Gq78L03vucAAAAAAAAAAB8jyxxc6Ad7k7/ktPHVTm90zHwfO7XGL9Xi306PRczIQZmY88xCwrivqMcdOSkdt6wvBV1RJlw34jpo6c+GP5tPzWLVydKZ8pMw4bcY0kf6nD6slZ9zONmvT/RPknFT2uO3HdHH09PVFp90Mo2O/8snHT2uOeUOj/wB2Z7MeT8mUbBtE/wBP3j+U6SlmeUGm83hJ7Mc/FlG7r/ZHmdJSn68xT0Y88/gr/wCmcbsvdsec/wAJ0sNxxTfowZfXzY+LL9LufNH3Olhuuqyz0ae3rtEfBl+l1ddUeSdL3OWvh5+hiO239mUbq/v+3+Tpe5zU02on5lY9cs43XT11SnSz2Ozi4ff51ojsZRuu12z9v4Oll28GkrSd4mZno+pvs7Fbs1cVOcsaq5mMOw62AAAAAAAAAAADw+O6fn+YHzWXBqaxzceXLSsb7Vpe1YjuapsWqquKaYmfBeKXSvpNdb6bUT/Nv+axZtxpTHlBmUjgmqt03yz23tLKKKY0iEy5Kcl889PO9csh2cfJC89IO1j5G9cg7WLkdj84O3j5KYI6YB2sfJzTx82AdinB8EfMjuBz00GKOikdwOWunpHRWO4G4pHVALsCgAAAAAAAAAAAAAA48mKLdIMfolOqAWNNSPmwDcYq9UA1zY6gXYAAAAAAAAAAAAAAAAAAAAAAAAAAAAAAAAAAAAAAAAAAAAAAAAAAAAAAAAAAAAAAAAAAAAAAAAAAAAAAAAAAAAAAAAAAAAAAAAAAAAAAAAAAAAAAAAAAAAAAAAAAAAAAAAAAAAAAAAAA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w0PDAwNDQ0NDQwMDA0MDAwNDQ8NDQ0NFBEWFhQRFBQYHCggGBolGxMUITEhJSktLi46Fys/SzM4QzQ5LisBCgoKDg0OGhAQGiwkHCQsLCwsLCwsLCwsLCwsLCwsLCwsLCwsLCwsLCwsLCwsLCwsLCwsLCwsLCwsLCwsLCwsLP/AABEIANMA7wMBEQACEQEDEQH/xAAbAAEBAQADAQEAAAAAAAAAAAAAAQIDBAUGB//EAEAQAQACAQIBBgkICAcAAAAAAAABAgMEEQUGEjFRcZETITJBUoGhscEiQkNhYnKC0RQVIyQzg6LhBzREU2Nk0v/EABsBAQEAAwEBAQAAAAAAAAAAAAABAgMEBQYH/8QANBEBAAEDAQQHBwMFAQAAAAAAAAECAxExBAUSIRNBUWFxkcEiIzJSgaGxFTPRQmLh8PEU/9oADAMBAAIRAxEAPwD9xAAAAAAAAAAAAAAAAAAAAAAAAAAAAAAAAAAAAAAAAAAAAAAAAAAAAAAAAAAAAAAAAAAAAAAAAAABx6jPTHS+TJetMdKza97TFa1rHnmUmYiMyzooqrqimmMzOkPM4Vym4fq7zj02ppkyRvMUmLY7WiOmaxaI53qa6L9uucUy69p3ZtWzU8V2iYjt5T54zj6vXbXCAAAAAAAAAAAAAAAAAzNgWAUAAAAAAHT4vxLDpNPl1Oe3NxYo3nbxzMzO0ViPPMzMQxrriiMy37Ns9e0XYtW45y/KOVXL6Nbpr4PBRgx/pGPxRl8JfLSs7zE7RER5u5wbTeqmmadH2W7d0UbJtEV8fFOJ6sREy62qyU8Litor1vktkx20kYtvCRl3+TG3TE7vPjPHHBq7LdNXBVG0RiIieLOmOt+1xvtG/T5+19C/OlAMic6OuO9hNymNZhcSnhK+lXvhjO0Wo1qjzg4Z7E8LT0q97H/02dOOPNeCrsbb2IAAAAAAAAAACbA4cmorWdpiejfxbbOPaNtosVcNUT9P+s6aJq5uOddX0Z9jmne1v5Z+zPoZSdfHo+1hO946qPudD3szr/s+1jO95+T7/wCF6HvZ/WE+jHtYzvav5YOhhP0+3VX2sZ3pd6oj7/yvQwxbX3+ruT9SvT2eS9FS6eq4tlrEzzojaPRgjbr89f2WLVL865bco8uq02XBbJ8iL1tEbRETaJ8XRH1t1Vy7VT7U58nt7oi3Y2iKp68xnsy/O8WCYt4/HET5MtdVcY5Pr6NmqzryftnITQeC0eLLfDTHnvzrVtGOtctcU7REc7p82/rcE3aqZ9mZfI74vcd+bdNUzTHfyz+H03hbelPfKTfufNPnLx+GOxOfPXLCa5nrMJuxnAc76mOVIsmRussqZxMJL1n2bhAAAAAAAAAAAAedq5+XLwN6R76PD1lvtaOGXmNrOwrMwoyCAzZcq6Gtxc6sx1tlM4lYfKTyatOSZ80y6Jv5h1U3cPoeEcn9Pj5t74cV8lei9sdbWj1zDim5OjOrbb008MVzEdmZw96GvLkFhBUUF3QQGoEevHRD7OnSHCqgAAAAAAAAAADzdR5du14e9Y95T4erfa0cbym1NkGZhVZ2BJhFZmDvHFam6xI1TFBMq5ohqqlRhnmDMGaCipIILBkevj8mOyH2Nqc0Uz3Q4Z1aZoAAAAAAAAAAA8zL/Ev2x7ni71j2qZ7pbrWjLyW5EwJJAyipsokwipzQaiEFmGMwsMzDVhVbKY5IM0FmA2Mcg2TA1EGB6uLya/dj3Prdn/ap8I/Djq1ltuYgAAAAAAAAAAPLvP7XLHVzfi8jekc6J8fRutdZs8fVtSWKoDMiogLIAqAkwqNaotJIzRVEMigsGR6mCfkV+7D6rZJ9xR4Q46/ilyOhiAAAAAAAAAAA8iZ/eMsfZpPtl5W9I5UfVttdblmHjYbkmGMwrEoIk4wIKgKAkgoktcwyRIFbIRAF0BcCwkwPU03kV7H1GxfsU+DkufFLldTAAAAAAAAAAAB4sz++ZI68UT3W/u8vekexTPf6NlvV2Xit6SgzMMZVmUVCBAEAAEJUa5UZRyRGYHMAIkHqaT+HX1+99Nu+c7PT9fzLkufFLmdjAAAAAAAAAAAB8/lttxGI9LBeO6ay8/eUe6jxhnb1ejMPEqhvZ2YSqMVYtDHkMyKgABgDAGBJYTCwhThRnliCoAD1NFP7OO2fe+k3bOdnj6/ly3fic7uawAAAAAAAAAAHzGuttxTTfajJX+iZ+Dj2+M2J+n5Z0avZeFLczsw0VGGFZmGMqxKDKKiigAKDHURj1shnDFFnsEJUQeloP4frl9DuyfcfWXNd+J2XotQAAAAAAAAAAD5Ti07cT0c/btHfS0fFzbZGbFX+9bKjV7r5/GG9JSRJhiqbMcKxaGKsTCSMnJQBBVEAYzCoRIM0EVCR6PDvIn70+6Hvbqn3M+PpDmvfE7T02oAAAAAAAAAAB8jx6duIaOf+ekd87NG1RmzV4Syp1fQPnct4CAjCVZtDCYVxzDFWZgVACAIAAkRIUZZRDmoD0OHeTb73we3un9urx9HPe1dt6rSAAAAAAAAAAA+N5T221mlnq1GKf64ar0Zt1R3T+FjV9HL5p0CwCSIxnkqSkqxZhyVmYSRkEVQyIkyKRIiAogqCO/w3ov2w9rdM+zVHg0Xup3XrtIAAAAAAAAAAD4flpfm5sNvRyUnutDGuM0zCw+pfLRo6EFGMyCCLKsWhhMdis7JzElcCAiKKIgGBADAijvcMny/w/F6+6da/p6tN7qd57LQAAAAAAAAAAA+C/wAQOgH1tLb1ieuInvfKxGOTpVFRiBkQlUlBmWMjKKzKiEgCCgIQAIuB3OG+Vbsh6m6p9uqO5pvaQ9B7bQAAAAAAAAAAA+E5fR4gfS8OvztPgt6WHFbvrEvmbkYrmO+XRGjnaplUYqAgqIJIMyxGZXmqEiIIKi9YIIADt8N8ufu/GHpbr5XZju9Yaruj0XvOcAAAAAAAAAAB8Py7rvAPa4BbfRaSf+vijurEPmr/ACu1x3y6KdHfauSoxUOYichBUkGUEkGTKpIIYEkmBEAE3RXa4dP7T8MvR3Z+99J9Gq78L03vucAAAAAAAAAAB8jyxxc6Ad7k7/ktPHVTm90zHwfO7XGL9Xi306PRczIQZmY88xCwrivqMcdOSkdt6wvBV1RJlw34jpo6c+GP5tPzWLVydKZ8pMw4bcY0kf6nD6slZ9zONmvT/RPknFT2uO3HdHH09PVFp90Mo2O/8snHT2uOeUOj/wB2Z7MeT8mUbBtE/wBP3j+U6SlmeUGm83hJ7Mc/FlG7r/ZHmdJSn68xT0Y88/gr/wCmcbsvdsec/wAJ0sNxxTfowZfXzY+LL9LufNH3Olhuuqyz0ae3rtEfBl+l1ddUeSdL3OWvh5+hiO239mUbq/v+3+Tpe5zU02on5lY9cs43XT11SnSz2Ozi4ff51ojsZRuu12z9v4Oll28GkrSd4mZno+pvs7Fbs1cVOcsaq5mMOw62AAAAAAAAAAADw+O6fn+YHzWXBqaxzceXLSsb7Vpe1YjuapsWqquKaYmfBeKXSvpNdb6bUT/Nv+axZtxpTHlBmUjgmqt03yz23tLKKKY0iEy5Kcl889PO9csh2cfJC89IO1j5G9cg7WLkdj84O3j5KYI6YB2sfJzTx82AdinB8EfMjuBz00GKOikdwOWunpHRWO4G4pHVALsCgAAAAAAAAAAAAAA48mKLdIMfolOqAWNNSPmwDcYq9UA1zY6gXYAAAAAAAAAAAAAAAAAAAAAAAAAAAAAAAAAAAAAAAAAAAAAAAAAAAAAAAAAAAAAAAAAAAAAAAAAAAAAAAAAAAAAAAAAAAAAAAAAAAAAAAAAAAAAAAAAAAAAAAAAAAAAAAAAAAAAAAAAA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rot="21393713">
            <a:off x="3133126" y="2600715"/>
            <a:ext cx="3672408" cy="2554545"/>
          </a:xfrm>
          <a:prstGeom prst="rect">
            <a:avLst/>
          </a:prstGeom>
          <a:noFill/>
        </p:spPr>
        <p:txBody>
          <a:bodyPr wrap="square" rtlCol="0">
            <a:spAutoFit/>
          </a:bodyPr>
          <a:lstStyle/>
          <a:p>
            <a:r>
              <a:rPr lang="en-GB" sz="4000" dirty="0" err="1" smtClean="0">
                <a:latin typeface="Bradley Hand ITC" panose="03070402050302030203" pitchFamily="66" charset="0"/>
              </a:rPr>
              <a:t>lunes</a:t>
            </a:r>
            <a:r>
              <a:rPr lang="en-GB" sz="4000" dirty="0" smtClean="0">
                <a:latin typeface="Bradley Hand ITC" panose="03070402050302030203" pitchFamily="66" charset="0"/>
              </a:rPr>
              <a:t> el 8 de </a:t>
            </a:r>
            <a:r>
              <a:rPr lang="en-GB" sz="4000" dirty="0" err="1" smtClean="0">
                <a:latin typeface="Bradley Hand ITC" panose="03070402050302030203" pitchFamily="66" charset="0"/>
              </a:rPr>
              <a:t>abril</a:t>
            </a:r>
            <a:endParaRPr lang="en-GB" sz="4000" dirty="0" smtClean="0">
              <a:latin typeface="Bradley Hand ITC" panose="03070402050302030203" pitchFamily="66" charset="0"/>
            </a:endParaRPr>
          </a:p>
          <a:p>
            <a:r>
              <a:rPr lang="en-GB" sz="4000" dirty="0" err="1" smtClean="0">
                <a:latin typeface="Bradley Hand ITC" panose="03070402050302030203" pitchFamily="66" charset="0"/>
              </a:rPr>
              <a:t>Entrevista</a:t>
            </a:r>
            <a:r>
              <a:rPr lang="en-GB" sz="4000" dirty="0" smtClean="0">
                <a:latin typeface="Bradley Hand ITC" panose="03070402050302030203" pitchFamily="66" charset="0"/>
              </a:rPr>
              <a:t> 12:00</a:t>
            </a:r>
            <a:endParaRPr lang="en-GB" sz="4000" dirty="0">
              <a:latin typeface="Bradley Hand ITC" panose="03070402050302030203" pitchFamily="66" charset="0"/>
            </a:endParaRPr>
          </a:p>
        </p:txBody>
      </p:sp>
      <p:sp>
        <p:nvSpPr>
          <p:cNvPr id="8" name="TextBox 7"/>
          <p:cNvSpPr txBox="1"/>
          <p:nvPr/>
        </p:nvSpPr>
        <p:spPr>
          <a:xfrm>
            <a:off x="7020272" y="6488668"/>
            <a:ext cx="2123728" cy="36933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ANSWER: interview</a:t>
            </a:r>
            <a:endParaRPr lang="en-GB" dirty="0"/>
          </a:p>
        </p:txBody>
      </p:sp>
    </p:spTree>
    <p:extLst>
      <p:ext uri="{BB962C8B-B14F-4D97-AF65-F5344CB8AC3E}">
        <p14:creationId xmlns:p14="http://schemas.microsoft.com/office/powerpoint/2010/main" val="39068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48464" cy="184482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2800" dirty="0" smtClean="0"/>
              <a:t>Add the correct </a:t>
            </a:r>
            <a:r>
              <a:rPr lang="en-GB" sz="2800" b="1" dirty="0" smtClean="0"/>
              <a:t>Present Tense </a:t>
            </a:r>
            <a:r>
              <a:rPr lang="en-GB" sz="2800" dirty="0" smtClean="0"/>
              <a:t>endings to the verb ‘TRABAJAR’ (to work). Remember this is an AR Verb. Use your notes in your book or the Independent Learning Folder to help you with this.</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2515369475"/>
              </p:ext>
            </p:extLst>
          </p:nvPr>
        </p:nvGraphicFramePr>
        <p:xfrm>
          <a:off x="14033" y="2276872"/>
          <a:ext cx="9129968" cy="4581129"/>
        </p:xfrm>
        <a:graphic>
          <a:graphicData uri="http://schemas.openxmlformats.org/drawingml/2006/table">
            <a:tbl>
              <a:tblPr firstRow="1" bandRow="1">
                <a:tableStyleId>{35758FB7-9AC5-4552-8A53-C91805E547FA}</a:tableStyleId>
              </a:tblPr>
              <a:tblGrid>
                <a:gridCol w="4564984"/>
                <a:gridCol w="4564984"/>
              </a:tblGrid>
              <a:tr h="654447">
                <a:tc>
                  <a:txBody>
                    <a:bodyPr/>
                    <a:lstStyle/>
                    <a:p>
                      <a:pPr algn="ctr"/>
                      <a:r>
                        <a:rPr lang="en-GB" sz="3600" dirty="0" smtClean="0"/>
                        <a:t>TO</a:t>
                      </a:r>
                      <a:r>
                        <a:rPr lang="en-GB" sz="3600" baseline="0" dirty="0" smtClean="0"/>
                        <a:t> WORK</a:t>
                      </a:r>
                      <a:endParaRPr lang="en-GB" sz="3600" dirty="0"/>
                    </a:p>
                  </a:txBody>
                  <a:tcPr/>
                </a:tc>
                <a:tc>
                  <a:txBody>
                    <a:bodyPr/>
                    <a:lstStyle/>
                    <a:p>
                      <a:pPr algn="ctr"/>
                      <a:r>
                        <a:rPr lang="en-GB" sz="3600" dirty="0" smtClean="0"/>
                        <a:t>TRABAJAR</a:t>
                      </a:r>
                      <a:endParaRPr lang="en-GB" sz="3600" dirty="0"/>
                    </a:p>
                  </a:txBody>
                  <a:tcPr/>
                </a:tc>
              </a:tr>
              <a:tr h="654447">
                <a:tc>
                  <a:txBody>
                    <a:bodyPr/>
                    <a:lstStyle/>
                    <a:p>
                      <a:pPr algn="ctr"/>
                      <a:r>
                        <a:rPr lang="en-GB" sz="3600" dirty="0" smtClean="0"/>
                        <a:t>I work</a:t>
                      </a:r>
                      <a:endParaRPr lang="en-GB" sz="3600" dirty="0"/>
                    </a:p>
                  </a:txBody>
                  <a:tcPr/>
                </a:tc>
                <a:tc>
                  <a:txBody>
                    <a:bodyPr/>
                    <a:lstStyle/>
                    <a:p>
                      <a:pPr algn="ctr"/>
                      <a:r>
                        <a:rPr lang="en-GB" sz="3600" dirty="0" err="1" smtClean="0"/>
                        <a:t>trabajo</a:t>
                      </a:r>
                      <a:endParaRPr lang="en-GB" sz="3600" dirty="0"/>
                    </a:p>
                  </a:txBody>
                  <a:tcPr/>
                </a:tc>
              </a:tr>
              <a:tr h="654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You (singular)</a:t>
                      </a:r>
                      <a:r>
                        <a:rPr lang="en-GB" sz="3600" baseline="0" dirty="0" smtClean="0"/>
                        <a:t> </a:t>
                      </a:r>
                      <a:r>
                        <a:rPr lang="en-GB" sz="3600" dirty="0" smtClean="0"/>
                        <a:t>work</a:t>
                      </a:r>
                    </a:p>
                  </a:txBody>
                  <a:tcPr/>
                </a:tc>
                <a:tc>
                  <a:txBody>
                    <a:bodyPr/>
                    <a:lstStyle/>
                    <a:p>
                      <a:pPr algn="ctr"/>
                      <a:endParaRPr lang="en-GB" sz="3600" dirty="0"/>
                    </a:p>
                  </a:txBody>
                  <a:tcPr/>
                </a:tc>
              </a:tr>
              <a:tr h="654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He/she </a:t>
                      </a:r>
                      <a:r>
                        <a:rPr lang="en-GB" sz="3600" dirty="0" smtClean="0"/>
                        <a:t>work</a:t>
                      </a:r>
                    </a:p>
                  </a:txBody>
                  <a:tcPr/>
                </a:tc>
                <a:tc>
                  <a:txBody>
                    <a:bodyPr/>
                    <a:lstStyle/>
                    <a:p>
                      <a:pPr algn="ctr"/>
                      <a:endParaRPr lang="en-GB" sz="3600" dirty="0"/>
                    </a:p>
                  </a:txBody>
                  <a:tcPr/>
                </a:tc>
              </a:tr>
              <a:tr h="654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We </a:t>
                      </a:r>
                      <a:r>
                        <a:rPr lang="en-GB" sz="3600" dirty="0" smtClean="0"/>
                        <a:t>work</a:t>
                      </a:r>
                    </a:p>
                  </a:txBody>
                  <a:tcPr/>
                </a:tc>
                <a:tc>
                  <a:txBody>
                    <a:bodyPr/>
                    <a:lstStyle/>
                    <a:p>
                      <a:pPr algn="ctr"/>
                      <a:endParaRPr lang="en-GB" sz="3600" dirty="0"/>
                    </a:p>
                  </a:txBody>
                  <a:tcPr/>
                </a:tc>
              </a:tr>
              <a:tr h="654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You (plural) </a:t>
                      </a:r>
                      <a:r>
                        <a:rPr lang="en-GB" sz="3600" dirty="0" smtClean="0"/>
                        <a:t>work</a:t>
                      </a:r>
                    </a:p>
                  </a:txBody>
                  <a:tcPr/>
                </a:tc>
                <a:tc>
                  <a:txBody>
                    <a:bodyPr/>
                    <a:lstStyle/>
                    <a:p>
                      <a:pPr algn="ctr"/>
                      <a:endParaRPr lang="en-GB" sz="3600" dirty="0"/>
                    </a:p>
                  </a:txBody>
                  <a:tcPr/>
                </a:tc>
              </a:tr>
              <a:tr h="654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They </a:t>
                      </a:r>
                      <a:r>
                        <a:rPr lang="en-GB" sz="3600" dirty="0" smtClean="0"/>
                        <a:t>work</a:t>
                      </a:r>
                    </a:p>
                  </a:txBody>
                  <a:tcPr/>
                </a:tc>
                <a:tc>
                  <a:txBody>
                    <a:bodyPr/>
                    <a:lstStyle/>
                    <a:p>
                      <a:pPr algn="ctr"/>
                      <a:endParaRPr lang="en-GB" sz="3600" dirty="0"/>
                    </a:p>
                  </a:txBody>
                  <a:tcPr/>
                </a:tc>
              </a:tr>
            </a:tbl>
          </a:graphicData>
        </a:graphic>
      </p:graphicFrame>
    </p:spTree>
    <p:extLst>
      <p:ext uri="{BB962C8B-B14F-4D97-AF65-F5344CB8AC3E}">
        <p14:creationId xmlns:p14="http://schemas.microsoft.com/office/powerpoint/2010/main" val="1788541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8100392" cy="108012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Match the phrases to the images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74947892"/>
              </p:ext>
            </p:extLst>
          </p:nvPr>
        </p:nvGraphicFramePr>
        <p:xfrm>
          <a:off x="0" y="1397000"/>
          <a:ext cx="9144000" cy="5461000"/>
        </p:xfrm>
        <a:graphic>
          <a:graphicData uri="http://schemas.openxmlformats.org/drawingml/2006/table">
            <a:tbl>
              <a:tblPr firstRow="1" bandRow="1">
                <a:tableStyleId>{5940675A-B579-460E-94D1-54222C63F5DA}</a:tableStyleId>
              </a:tblPr>
              <a:tblGrid>
                <a:gridCol w="4572000"/>
                <a:gridCol w="4572000"/>
              </a:tblGrid>
              <a:tr h="1092200">
                <a:tc>
                  <a:txBody>
                    <a:bodyPr/>
                    <a:lstStyle/>
                    <a:p>
                      <a:pPr algn="ctr"/>
                      <a:r>
                        <a:rPr lang="en-GB" sz="3200" b="1" dirty="0" err="1" smtClean="0">
                          <a:latin typeface="+mj-lt"/>
                        </a:rPr>
                        <a:t>reparto</a:t>
                      </a:r>
                      <a:r>
                        <a:rPr lang="en-GB" sz="3200" b="1" dirty="0" smtClean="0">
                          <a:latin typeface="+mj-lt"/>
                        </a:rPr>
                        <a:t> </a:t>
                      </a:r>
                      <a:r>
                        <a:rPr lang="en-GB" sz="3200" b="1" dirty="0" err="1" smtClean="0">
                          <a:latin typeface="+mj-lt"/>
                        </a:rPr>
                        <a:t>periódicos</a:t>
                      </a:r>
                      <a:endParaRPr lang="en-GB" sz="3200" b="1" dirty="0">
                        <a:latin typeface="+mj-lt"/>
                      </a:endParaRPr>
                    </a:p>
                  </a:txBody>
                  <a:tcPr/>
                </a:tc>
                <a:tc>
                  <a:txBody>
                    <a:bodyPr/>
                    <a:lstStyle/>
                    <a:p>
                      <a:endParaRPr lang="en-GB" sz="1050" dirty="0">
                        <a:latin typeface="+mj-lt"/>
                      </a:endParaRPr>
                    </a:p>
                  </a:txBody>
                  <a:tcPr/>
                </a:tc>
              </a:tr>
              <a:tr h="1092200">
                <a:tc>
                  <a:txBody>
                    <a:bodyPr/>
                    <a:lstStyle/>
                    <a:p>
                      <a:pPr algn="ctr"/>
                      <a:r>
                        <a:rPr lang="en-GB" sz="3200" b="1" dirty="0" err="1" smtClean="0">
                          <a:latin typeface="+mj-lt"/>
                        </a:rPr>
                        <a:t>trabajo</a:t>
                      </a:r>
                      <a:r>
                        <a:rPr lang="en-GB" sz="3200" b="1" dirty="0" smtClean="0">
                          <a:latin typeface="+mj-lt"/>
                        </a:rPr>
                        <a:t> </a:t>
                      </a:r>
                      <a:r>
                        <a:rPr lang="en-GB" sz="3200" b="1" dirty="0" err="1" smtClean="0">
                          <a:latin typeface="+mj-lt"/>
                        </a:rPr>
                        <a:t>como</a:t>
                      </a:r>
                      <a:r>
                        <a:rPr lang="en-GB" sz="3200" b="1" dirty="0" smtClean="0">
                          <a:latin typeface="+mj-lt"/>
                        </a:rPr>
                        <a:t> </a:t>
                      </a:r>
                      <a:r>
                        <a:rPr lang="en-GB" sz="3200" b="1" dirty="0" err="1" smtClean="0">
                          <a:latin typeface="+mj-lt"/>
                        </a:rPr>
                        <a:t>dependiente</a:t>
                      </a:r>
                      <a:endParaRPr lang="en-GB" sz="3200" b="1" dirty="0">
                        <a:latin typeface="+mj-lt"/>
                      </a:endParaRPr>
                    </a:p>
                  </a:txBody>
                  <a:tcPr/>
                </a:tc>
                <a:tc>
                  <a:txBody>
                    <a:bodyPr/>
                    <a:lstStyle/>
                    <a:p>
                      <a:endParaRPr lang="en-GB" sz="1050">
                        <a:latin typeface="+mj-lt"/>
                      </a:endParaRPr>
                    </a:p>
                  </a:txBody>
                  <a:tcPr/>
                </a:tc>
              </a:tr>
              <a:tr h="1092200">
                <a:tc>
                  <a:txBody>
                    <a:bodyPr/>
                    <a:lstStyle/>
                    <a:p>
                      <a:pPr algn="ctr"/>
                      <a:r>
                        <a:rPr lang="en-GB" sz="3200" b="1" dirty="0" err="1" smtClean="0">
                          <a:latin typeface="+mj-lt"/>
                        </a:rPr>
                        <a:t>cuido</a:t>
                      </a:r>
                      <a:r>
                        <a:rPr lang="en-GB" sz="3200" b="1" dirty="0" smtClean="0">
                          <a:latin typeface="+mj-lt"/>
                        </a:rPr>
                        <a:t> a </a:t>
                      </a:r>
                      <a:r>
                        <a:rPr lang="en-GB" sz="3200" b="1" dirty="0" err="1" smtClean="0">
                          <a:latin typeface="+mj-lt"/>
                        </a:rPr>
                        <a:t>niños</a:t>
                      </a:r>
                      <a:endParaRPr lang="en-GB" sz="3200" b="1" dirty="0">
                        <a:latin typeface="+mj-lt"/>
                      </a:endParaRPr>
                    </a:p>
                  </a:txBody>
                  <a:tcPr/>
                </a:tc>
                <a:tc>
                  <a:txBody>
                    <a:bodyPr/>
                    <a:lstStyle/>
                    <a:p>
                      <a:endParaRPr lang="en-GB" sz="1050">
                        <a:latin typeface="+mj-lt"/>
                      </a:endParaRPr>
                    </a:p>
                  </a:txBody>
                  <a:tcPr/>
                </a:tc>
              </a:tr>
              <a:tr h="1092200">
                <a:tc>
                  <a:txBody>
                    <a:bodyPr/>
                    <a:lstStyle/>
                    <a:p>
                      <a:pPr algn="ctr"/>
                      <a:r>
                        <a:rPr lang="en-GB" sz="3200" b="1" dirty="0" err="1" smtClean="0">
                          <a:latin typeface="+mj-lt"/>
                        </a:rPr>
                        <a:t>trabajo</a:t>
                      </a:r>
                      <a:r>
                        <a:rPr lang="en-GB" sz="3200" b="1" dirty="0" smtClean="0">
                          <a:latin typeface="+mj-lt"/>
                        </a:rPr>
                        <a:t> </a:t>
                      </a:r>
                      <a:r>
                        <a:rPr lang="en-GB" sz="3200" b="1" dirty="0" err="1" smtClean="0">
                          <a:latin typeface="+mj-lt"/>
                        </a:rPr>
                        <a:t>como</a:t>
                      </a:r>
                      <a:r>
                        <a:rPr lang="en-GB" sz="3200" b="1" dirty="0" smtClean="0">
                          <a:latin typeface="+mj-lt"/>
                        </a:rPr>
                        <a:t> </a:t>
                      </a:r>
                      <a:r>
                        <a:rPr lang="en-GB" sz="3200" b="1" dirty="0" err="1" smtClean="0">
                          <a:latin typeface="+mj-lt"/>
                        </a:rPr>
                        <a:t>jardinero</a:t>
                      </a:r>
                      <a:endParaRPr lang="en-GB" sz="3200" b="1" dirty="0">
                        <a:latin typeface="+mj-lt"/>
                      </a:endParaRPr>
                    </a:p>
                  </a:txBody>
                  <a:tcPr/>
                </a:tc>
                <a:tc>
                  <a:txBody>
                    <a:bodyPr/>
                    <a:lstStyle/>
                    <a:p>
                      <a:endParaRPr lang="en-GB" sz="1050">
                        <a:latin typeface="+mj-lt"/>
                      </a:endParaRPr>
                    </a:p>
                  </a:txBody>
                  <a:tcPr/>
                </a:tc>
              </a:tr>
              <a:tr h="1092200">
                <a:tc>
                  <a:txBody>
                    <a:bodyPr/>
                    <a:lstStyle/>
                    <a:p>
                      <a:pPr algn="ctr"/>
                      <a:r>
                        <a:rPr lang="en-GB" sz="3200" b="1" dirty="0" err="1" smtClean="0">
                          <a:latin typeface="+mj-lt"/>
                        </a:rPr>
                        <a:t>gano</a:t>
                      </a:r>
                      <a:r>
                        <a:rPr lang="en-GB" sz="3200" b="1" dirty="0" smtClean="0">
                          <a:latin typeface="+mj-lt"/>
                        </a:rPr>
                        <a:t> mucho</a:t>
                      </a:r>
                      <a:endParaRPr lang="en-GB" sz="3200" b="1" dirty="0">
                        <a:latin typeface="+mj-lt"/>
                      </a:endParaRPr>
                    </a:p>
                  </a:txBody>
                  <a:tcPr/>
                </a:tc>
                <a:tc>
                  <a:txBody>
                    <a:bodyPr/>
                    <a:lstStyle/>
                    <a:p>
                      <a:endParaRPr lang="en-GB" sz="1050" dirty="0">
                        <a:latin typeface="+mj-lt"/>
                      </a:endParaRPr>
                    </a:p>
                  </a:txBody>
                  <a:tcPr/>
                </a:tc>
              </a:tr>
            </a:tbl>
          </a:graphicData>
        </a:graphic>
      </p:graphicFrame>
      <p:cxnSp>
        <p:nvCxnSpPr>
          <p:cNvPr id="13" name="Straight Arrow Connector 12"/>
          <p:cNvCxnSpPr/>
          <p:nvPr/>
        </p:nvCxnSpPr>
        <p:spPr>
          <a:xfrm>
            <a:off x="3923928" y="1773974"/>
            <a:ext cx="1199817" cy="12229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descr="C:\Users\Danni\AppData\Local\Microsoft\Windows\Temporary Internet Files\Content.IE5\SGUWNCCM\MP9003142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598456"/>
            <a:ext cx="1180728" cy="7969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www.picgifs.com/job-graphics/job-graphics/cashier/kassiere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592" y="4797152"/>
            <a:ext cx="1096896" cy="89263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3635896" y="2990380"/>
            <a:ext cx="2592288" cy="2253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364" name="Picture 4" descr="C:\Users\Danni\AppData\Local\Microsoft\Windows\Temporary Internet Files\Content.IE5\SGUWNCCM\MC9002159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9602" y="3635496"/>
            <a:ext cx="1169310" cy="101764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Program Files (x86)\Microsoft Office\MEDIA\CAGCAT10\j022201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079" y="1492093"/>
            <a:ext cx="1287833" cy="893369"/>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ttp://hr.williams.edu/files/2013/06/babysitt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2761" y="5877272"/>
            <a:ext cx="1524558" cy="81193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a:off x="3534440" y="3861048"/>
            <a:ext cx="2592288" cy="22530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83968" y="4116924"/>
            <a:ext cx="1837111" cy="870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347864" y="1938778"/>
            <a:ext cx="2664296" cy="41753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6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Translate these sentences into English.</a:t>
            </a:r>
            <a:endParaRPr lang="en-GB" sz="4000" dirty="0"/>
          </a:p>
        </p:txBody>
      </p:sp>
      <p:sp>
        <p:nvSpPr>
          <p:cNvPr id="3" name="TextBox 2"/>
          <p:cNvSpPr txBox="1"/>
          <p:nvPr/>
        </p:nvSpPr>
        <p:spPr>
          <a:xfrm>
            <a:off x="260498" y="2060848"/>
            <a:ext cx="8703987" cy="415498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4400" dirty="0" err="1" smtClean="0">
                <a:latin typeface="+mj-lt"/>
              </a:rPr>
              <a:t>Es</a:t>
            </a:r>
            <a:r>
              <a:rPr lang="en-GB" sz="4400" dirty="0" smtClean="0">
                <a:latin typeface="+mj-lt"/>
              </a:rPr>
              <a:t> un </a:t>
            </a:r>
            <a:r>
              <a:rPr lang="en-GB" sz="4400" dirty="0" err="1" smtClean="0">
                <a:latin typeface="+mj-lt"/>
              </a:rPr>
              <a:t>trabajo</a:t>
            </a:r>
            <a:r>
              <a:rPr lang="en-GB" sz="4400" dirty="0" smtClean="0">
                <a:latin typeface="+mj-lt"/>
              </a:rPr>
              <a:t> </a:t>
            </a:r>
            <a:r>
              <a:rPr lang="en-GB" sz="4400" dirty="0" err="1" smtClean="0">
                <a:latin typeface="+mj-lt"/>
              </a:rPr>
              <a:t>difícil</a:t>
            </a:r>
            <a:r>
              <a:rPr lang="en-GB" sz="4400" dirty="0" smtClean="0">
                <a:latin typeface="+mj-lt"/>
              </a:rPr>
              <a:t>.</a:t>
            </a:r>
          </a:p>
          <a:p>
            <a:pPr marL="342900" indent="-342900">
              <a:buAutoNum type="arabicPeriod"/>
            </a:pPr>
            <a:r>
              <a:rPr lang="en-GB" sz="4400" dirty="0" err="1" smtClean="0">
                <a:latin typeface="+mj-lt"/>
              </a:rPr>
              <a:t>Odio</a:t>
            </a:r>
            <a:r>
              <a:rPr lang="en-GB" sz="4400" dirty="0" smtClean="0">
                <a:latin typeface="+mj-lt"/>
              </a:rPr>
              <a:t> </a:t>
            </a:r>
            <a:r>
              <a:rPr lang="en-GB" sz="4400" dirty="0" err="1" smtClean="0">
                <a:latin typeface="+mj-lt"/>
              </a:rPr>
              <a:t>trabajar</a:t>
            </a:r>
            <a:r>
              <a:rPr lang="en-GB" sz="4400" dirty="0" smtClean="0">
                <a:latin typeface="+mj-lt"/>
              </a:rPr>
              <a:t> solo.</a:t>
            </a:r>
          </a:p>
          <a:p>
            <a:pPr marL="342900" indent="-342900">
              <a:buAutoNum type="arabicPeriod"/>
            </a:pPr>
            <a:r>
              <a:rPr lang="en-GB" sz="4400" dirty="0" err="1" smtClean="0">
                <a:latin typeface="+mj-lt"/>
              </a:rPr>
              <a:t>Está</a:t>
            </a:r>
            <a:r>
              <a:rPr lang="en-GB" sz="4400" dirty="0" smtClean="0">
                <a:latin typeface="+mj-lt"/>
              </a:rPr>
              <a:t> mal </a:t>
            </a:r>
            <a:r>
              <a:rPr lang="en-GB" sz="4400" dirty="0" err="1" smtClean="0">
                <a:latin typeface="+mj-lt"/>
              </a:rPr>
              <a:t>pagado</a:t>
            </a:r>
            <a:r>
              <a:rPr lang="en-GB" sz="4400" dirty="0" smtClean="0">
                <a:latin typeface="+mj-lt"/>
              </a:rPr>
              <a:t>.</a:t>
            </a:r>
          </a:p>
          <a:p>
            <a:pPr marL="342900" indent="-342900">
              <a:buAutoNum type="arabicPeriod"/>
            </a:pPr>
            <a:r>
              <a:rPr lang="en-GB" sz="4400" dirty="0" err="1" smtClean="0">
                <a:latin typeface="+mj-lt"/>
              </a:rPr>
              <a:t>Odio</a:t>
            </a:r>
            <a:r>
              <a:rPr lang="en-GB" sz="4400" dirty="0" smtClean="0">
                <a:latin typeface="+mj-lt"/>
              </a:rPr>
              <a:t> el </a:t>
            </a:r>
            <a:r>
              <a:rPr lang="en-GB" sz="4400" dirty="0" err="1" smtClean="0">
                <a:latin typeface="+mj-lt"/>
              </a:rPr>
              <a:t>jefe</a:t>
            </a:r>
            <a:r>
              <a:rPr lang="en-GB" sz="4400" dirty="0">
                <a:latin typeface="+mj-lt"/>
              </a:rPr>
              <a:t> </a:t>
            </a:r>
            <a:r>
              <a:rPr lang="en-GB" sz="4400" dirty="0" smtClean="0">
                <a:latin typeface="+mj-lt"/>
              </a:rPr>
              <a:t>y </a:t>
            </a:r>
            <a:r>
              <a:rPr lang="en-GB" sz="4400" dirty="0" err="1" smtClean="0">
                <a:latin typeface="+mj-lt"/>
              </a:rPr>
              <a:t>las</a:t>
            </a:r>
            <a:r>
              <a:rPr lang="en-GB" sz="4400" dirty="0" smtClean="0">
                <a:latin typeface="+mj-lt"/>
              </a:rPr>
              <a:t> </a:t>
            </a:r>
            <a:r>
              <a:rPr lang="en-GB" sz="4400" dirty="0" err="1" smtClean="0">
                <a:latin typeface="+mj-lt"/>
              </a:rPr>
              <a:t>horas</a:t>
            </a:r>
            <a:r>
              <a:rPr lang="en-GB" sz="4400" dirty="0" smtClean="0">
                <a:latin typeface="+mj-lt"/>
              </a:rPr>
              <a:t> son </a:t>
            </a:r>
            <a:r>
              <a:rPr lang="en-GB" sz="4400" dirty="0" err="1" smtClean="0">
                <a:latin typeface="+mj-lt"/>
              </a:rPr>
              <a:t>largas</a:t>
            </a:r>
            <a:r>
              <a:rPr lang="en-GB" sz="4400" dirty="0" smtClean="0">
                <a:latin typeface="+mj-lt"/>
              </a:rPr>
              <a:t>.</a:t>
            </a:r>
          </a:p>
          <a:p>
            <a:pPr marL="342900" indent="-342900">
              <a:buAutoNum type="arabicPeriod"/>
            </a:pPr>
            <a:r>
              <a:rPr lang="en-GB" sz="4400" dirty="0" err="1" smtClean="0">
                <a:latin typeface="+mj-lt"/>
              </a:rPr>
              <a:t>Están</a:t>
            </a:r>
            <a:r>
              <a:rPr lang="en-GB" sz="4400" dirty="0" smtClean="0">
                <a:latin typeface="+mj-lt"/>
              </a:rPr>
              <a:t> en </a:t>
            </a:r>
            <a:r>
              <a:rPr lang="en-GB" sz="4400" dirty="0" err="1" smtClean="0">
                <a:latin typeface="+mj-lt"/>
              </a:rPr>
              <a:t>huelga</a:t>
            </a:r>
            <a:r>
              <a:rPr lang="en-GB" sz="4400" dirty="0" smtClean="0">
                <a:latin typeface="+mj-lt"/>
              </a:rPr>
              <a:t>.</a:t>
            </a:r>
          </a:p>
          <a:p>
            <a:pPr marL="342900" indent="-342900">
              <a:buAutoNum type="arabicPeriod"/>
            </a:pPr>
            <a:r>
              <a:rPr lang="en-GB" sz="4400" dirty="0" err="1" smtClean="0">
                <a:latin typeface="+mj-lt"/>
              </a:rPr>
              <a:t>Puede</a:t>
            </a:r>
            <a:r>
              <a:rPr lang="en-GB" sz="4400" dirty="0" smtClean="0">
                <a:latin typeface="+mj-lt"/>
              </a:rPr>
              <a:t> </a:t>
            </a:r>
            <a:r>
              <a:rPr lang="en-GB" sz="4400" dirty="0" err="1" smtClean="0">
                <a:latin typeface="+mj-lt"/>
              </a:rPr>
              <a:t>ser</a:t>
            </a:r>
            <a:r>
              <a:rPr lang="en-GB" sz="4400" dirty="0" smtClean="0">
                <a:latin typeface="+mj-lt"/>
              </a:rPr>
              <a:t> </a:t>
            </a:r>
            <a:r>
              <a:rPr lang="en-GB" sz="4400" dirty="0" err="1" smtClean="0">
                <a:latin typeface="+mj-lt"/>
              </a:rPr>
              <a:t>estresante</a:t>
            </a:r>
            <a:r>
              <a:rPr lang="en-GB" sz="4400" dirty="0" smtClean="0">
                <a:latin typeface="+mj-lt"/>
              </a:rPr>
              <a:t>.</a:t>
            </a:r>
          </a:p>
        </p:txBody>
      </p:sp>
    </p:spTree>
    <p:extLst>
      <p:ext uri="{BB962C8B-B14F-4D97-AF65-F5344CB8AC3E}">
        <p14:creationId xmlns:p14="http://schemas.microsoft.com/office/powerpoint/2010/main" val="2072646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are Peter’s plans for the future?</a:t>
            </a:r>
            <a:endParaRPr lang="en-GB" dirty="0"/>
          </a:p>
        </p:txBody>
      </p:sp>
      <p:pic>
        <p:nvPicPr>
          <p:cNvPr id="2050" name="Picture 2" descr="C:\Users\Danni\AppData\Local\Microsoft\Windows\Temporary Internet Files\Content.IE5\GN3R2XBJ\MP9004483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72638"/>
            <a:ext cx="2880320"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491880" y="1700808"/>
            <a:ext cx="4968552" cy="4320480"/>
          </a:xfrm>
          <a:prstGeom prst="wedgeRoundRectCallout">
            <a:avLst>
              <a:gd name="adj1" fmla="val -71583"/>
              <a:gd name="adj2" fmla="val -181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err="1" smtClean="0">
                <a:latin typeface="Comic Sans MS" panose="030F0702030302020204" pitchFamily="66" charset="0"/>
              </a:rPr>
              <a:t>Cuando</a:t>
            </a:r>
            <a:r>
              <a:rPr lang="en-GB" sz="2800" dirty="0" smtClean="0">
                <a:latin typeface="Comic Sans MS" panose="030F0702030302020204" pitchFamily="66" charset="0"/>
              </a:rPr>
              <a:t> sea mayor </a:t>
            </a:r>
            <a:r>
              <a:rPr lang="en-GB" sz="2800" dirty="0" err="1" smtClean="0">
                <a:latin typeface="Comic Sans MS" panose="030F0702030302020204" pitchFamily="66" charset="0"/>
              </a:rPr>
              <a:t>viajaré</a:t>
            </a:r>
            <a:r>
              <a:rPr lang="en-GB" sz="2800" dirty="0" smtClean="0">
                <a:latin typeface="Comic Sans MS" panose="030F0702030302020204" pitchFamily="66" charset="0"/>
              </a:rPr>
              <a:t> mucho </a:t>
            </a:r>
            <a:r>
              <a:rPr lang="en-GB" sz="2800" dirty="0" err="1" smtClean="0">
                <a:latin typeface="Comic Sans MS" panose="030F0702030302020204" pitchFamily="66" charset="0"/>
              </a:rPr>
              <a:t>porque</a:t>
            </a:r>
            <a:r>
              <a:rPr lang="en-GB" sz="2800" dirty="0" smtClean="0">
                <a:latin typeface="Comic Sans MS" panose="030F0702030302020204" pitchFamily="66" charset="0"/>
              </a:rPr>
              <a:t> </a:t>
            </a:r>
            <a:r>
              <a:rPr lang="en-GB" sz="2800" dirty="0" err="1" smtClean="0">
                <a:latin typeface="Comic Sans MS" panose="030F0702030302020204" pitchFamily="66" charset="0"/>
              </a:rPr>
              <a:t>quiero</a:t>
            </a:r>
            <a:r>
              <a:rPr lang="en-GB" sz="2800" dirty="0" smtClean="0">
                <a:latin typeface="Comic Sans MS" panose="030F0702030302020204" pitchFamily="66" charset="0"/>
              </a:rPr>
              <a:t> </a:t>
            </a:r>
            <a:r>
              <a:rPr lang="en-GB" sz="2800" dirty="0" err="1" smtClean="0">
                <a:latin typeface="Comic Sans MS" panose="030F0702030302020204" pitchFamily="66" charset="0"/>
              </a:rPr>
              <a:t>ver</a:t>
            </a:r>
            <a:r>
              <a:rPr lang="en-GB" sz="2800" dirty="0" smtClean="0">
                <a:latin typeface="Comic Sans MS" panose="030F0702030302020204" pitchFamily="66" charset="0"/>
              </a:rPr>
              <a:t> el </a:t>
            </a:r>
            <a:r>
              <a:rPr lang="en-GB" sz="2800" dirty="0" err="1" smtClean="0">
                <a:latin typeface="Comic Sans MS" panose="030F0702030302020204" pitchFamily="66" charset="0"/>
              </a:rPr>
              <a:t>mundo</a:t>
            </a:r>
            <a:r>
              <a:rPr lang="en-GB" sz="2800" dirty="0" smtClean="0">
                <a:latin typeface="Comic Sans MS" panose="030F0702030302020204" pitchFamily="66" charset="0"/>
              </a:rPr>
              <a:t>. </a:t>
            </a:r>
            <a:r>
              <a:rPr lang="en-GB" sz="2800" dirty="0" err="1" smtClean="0">
                <a:latin typeface="Comic Sans MS" panose="030F0702030302020204" pitchFamily="66" charset="0"/>
              </a:rPr>
              <a:t>Voy</a:t>
            </a:r>
            <a:r>
              <a:rPr lang="en-GB" sz="2800" dirty="0" smtClean="0">
                <a:latin typeface="Comic Sans MS" panose="030F0702030302020204" pitchFamily="66" charset="0"/>
              </a:rPr>
              <a:t> a </a:t>
            </a:r>
            <a:r>
              <a:rPr lang="en-GB" sz="2800" dirty="0" err="1" smtClean="0">
                <a:latin typeface="Comic Sans MS" panose="030F0702030302020204" pitchFamily="66" charset="0"/>
              </a:rPr>
              <a:t>ir</a:t>
            </a:r>
            <a:r>
              <a:rPr lang="en-GB" sz="2800" dirty="0" smtClean="0">
                <a:latin typeface="Comic Sans MS" panose="030F0702030302020204" pitchFamily="66" charset="0"/>
              </a:rPr>
              <a:t> a la </a:t>
            </a:r>
            <a:r>
              <a:rPr lang="en-GB" sz="2800" dirty="0" err="1" smtClean="0">
                <a:latin typeface="Comic Sans MS" panose="030F0702030302020204" pitchFamily="66" charset="0"/>
              </a:rPr>
              <a:t>universidad</a:t>
            </a:r>
            <a:r>
              <a:rPr lang="en-GB" sz="2800" dirty="0" smtClean="0">
                <a:latin typeface="Comic Sans MS" panose="030F0702030302020204" pitchFamily="66" charset="0"/>
              </a:rPr>
              <a:t> para </a:t>
            </a:r>
            <a:r>
              <a:rPr lang="en-GB" sz="2800" dirty="0" err="1" smtClean="0">
                <a:latin typeface="Comic Sans MS" panose="030F0702030302020204" pitchFamily="66" charset="0"/>
              </a:rPr>
              <a:t>estudiar</a:t>
            </a:r>
            <a:r>
              <a:rPr lang="en-GB" sz="2800" dirty="0" smtClean="0">
                <a:latin typeface="Comic Sans MS" panose="030F0702030302020204" pitchFamily="66" charset="0"/>
              </a:rPr>
              <a:t> el </a:t>
            </a:r>
            <a:r>
              <a:rPr lang="en-GB" sz="2800" dirty="0" err="1" smtClean="0">
                <a:latin typeface="Comic Sans MS" panose="030F0702030302020204" pitchFamily="66" charset="0"/>
              </a:rPr>
              <a:t>comercio</a:t>
            </a:r>
            <a:r>
              <a:rPr lang="en-GB" sz="2800" dirty="0" smtClean="0">
                <a:latin typeface="Comic Sans MS" panose="030F0702030302020204" pitchFamily="66" charset="0"/>
              </a:rPr>
              <a:t> y </a:t>
            </a:r>
            <a:r>
              <a:rPr lang="en-GB" sz="2800" dirty="0" err="1" smtClean="0">
                <a:latin typeface="Comic Sans MS" panose="030F0702030302020204" pitchFamily="66" charset="0"/>
              </a:rPr>
              <a:t>después</a:t>
            </a:r>
            <a:r>
              <a:rPr lang="en-GB" sz="2800" dirty="0" smtClean="0">
                <a:latin typeface="Comic Sans MS" panose="030F0702030302020204" pitchFamily="66" charset="0"/>
              </a:rPr>
              <a:t> </a:t>
            </a:r>
            <a:r>
              <a:rPr lang="en-GB" sz="2800" dirty="0" err="1" smtClean="0">
                <a:latin typeface="Comic Sans MS" panose="030F0702030302020204" pitchFamily="66" charset="0"/>
              </a:rPr>
              <a:t>trabajaré</a:t>
            </a:r>
            <a:r>
              <a:rPr lang="en-GB" sz="2800" dirty="0" smtClean="0">
                <a:latin typeface="Comic Sans MS" panose="030F0702030302020204" pitchFamily="66" charset="0"/>
              </a:rPr>
              <a:t> </a:t>
            </a:r>
            <a:r>
              <a:rPr lang="en-GB" sz="2800" dirty="0" err="1" smtClean="0">
                <a:latin typeface="Comic Sans MS" panose="030F0702030302020204" pitchFamily="66" charset="0"/>
              </a:rPr>
              <a:t>como</a:t>
            </a:r>
            <a:r>
              <a:rPr lang="en-GB" sz="2800" dirty="0" smtClean="0">
                <a:latin typeface="Comic Sans MS" panose="030F0702030302020204" pitchFamily="66" charset="0"/>
              </a:rPr>
              <a:t> hombre de </a:t>
            </a:r>
            <a:r>
              <a:rPr lang="en-GB" sz="2800" dirty="0" err="1" smtClean="0">
                <a:latin typeface="Comic Sans MS" panose="030F0702030302020204" pitchFamily="66" charset="0"/>
              </a:rPr>
              <a:t>negocios</a:t>
            </a:r>
            <a:r>
              <a:rPr lang="en-GB" sz="2800" dirty="0" smtClean="0">
                <a:latin typeface="Comic Sans MS" panose="030F0702030302020204" pitchFamily="66" charset="0"/>
              </a:rPr>
              <a:t>. No </a:t>
            </a:r>
            <a:r>
              <a:rPr lang="en-GB" sz="2800" dirty="0" err="1" smtClean="0">
                <a:latin typeface="Comic Sans MS" panose="030F0702030302020204" pitchFamily="66" charset="0"/>
              </a:rPr>
              <a:t>voy</a:t>
            </a:r>
            <a:r>
              <a:rPr lang="en-GB" sz="2800" dirty="0" smtClean="0">
                <a:latin typeface="Comic Sans MS" panose="030F0702030302020204" pitchFamily="66" charset="0"/>
              </a:rPr>
              <a:t> a </a:t>
            </a:r>
            <a:r>
              <a:rPr lang="en-GB" sz="2800" dirty="0" err="1" smtClean="0">
                <a:latin typeface="Comic Sans MS" panose="030F0702030302020204" pitchFamily="66" charset="0"/>
              </a:rPr>
              <a:t>casarme</a:t>
            </a:r>
            <a:r>
              <a:rPr lang="en-GB" sz="2800" dirty="0" smtClean="0">
                <a:latin typeface="Comic Sans MS" panose="030F0702030302020204" pitchFamily="66" charset="0"/>
              </a:rPr>
              <a:t> </a:t>
            </a:r>
            <a:r>
              <a:rPr lang="en-GB" sz="2800" dirty="0" err="1" smtClean="0">
                <a:latin typeface="Comic Sans MS" panose="030F0702030302020204" pitchFamily="66" charset="0"/>
              </a:rPr>
              <a:t>ni</a:t>
            </a:r>
            <a:r>
              <a:rPr lang="en-GB" sz="2800" dirty="0" smtClean="0">
                <a:latin typeface="Comic Sans MS" panose="030F0702030302020204" pitchFamily="66" charset="0"/>
              </a:rPr>
              <a:t> </a:t>
            </a:r>
            <a:r>
              <a:rPr lang="en-GB" sz="2800" dirty="0" err="1" smtClean="0">
                <a:latin typeface="Comic Sans MS" panose="030F0702030302020204" pitchFamily="66" charset="0"/>
              </a:rPr>
              <a:t>tener</a:t>
            </a:r>
            <a:r>
              <a:rPr lang="en-GB" sz="2800" dirty="0" smtClean="0">
                <a:latin typeface="Comic Sans MS" panose="030F0702030302020204" pitchFamily="66" charset="0"/>
              </a:rPr>
              <a:t> </a:t>
            </a:r>
            <a:r>
              <a:rPr lang="en-GB" sz="2800" dirty="0" err="1" smtClean="0">
                <a:latin typeface="Comic Sans MS" panose="030F0702030302020204" pitchFamily="66" charset="0"/>
              </a:rPr>
              <a:t>hijos</a:t>
            </a:r>
            <a:r>
              <a:rPr lang="en-GB" sz="2800" dirty="0" smtClean="0">
                <a:latin typeface="Comic Sans MS" panose="030F0702030302020204" pitchFamily="66" charset="0"/>
              </a:rPr>
              <a:t>. </a:t>
            </a:r>
            <a:r>
              <a:rPr lang="en-GB" sz="2800" dirty="0" err="1" smtClean="0">
                <a:latin typeface="Comic Sans MS" panose="030F0702030302020204" pitchFamily="66" charset="0"/>
              </a:rPr>
              <a:t>Mi</a:t>
            </a:r>
            <a:r>
              <a:rPr lang="en-GB" sz="2800" dirty="0" smtClean="0">
                <a:latin typeface="Comic Sans MS" panose="030F0702030302020204" pitchFamily="66" charset="0"/>
              </a:rPr>
              <a:t> </a:t>
            </a:r>
            <a:r>
              <a:rPr lang="en-GB" sz="2800" dirty="0" err="1" smtClean="0">
                <a:latin typeface="Comic Sans MS" panose="030F0702030302020204" pitchFamily="66" charset="0"/>
              </a:rPr>
              <a:t>carrera</a:t>
            </a:r>
            <a:r>
              <a:rPr lang="en-GB" sz="2800" dirty="0" smtClean="0">
                <a:latin typeface="Comic Sans MS" panose="030F0702030302020204" pitchFamily="66" charset="0"/>
              </a:rPr>
              <a:t> </a:t>
            </a:r>
            <a:r>
              <a:rPr lang="en-GB" sz="2800" dirty="0" err="1" smtClean="0">
                <a:latin typeface="Comic Sans MS" panose="030F0702030302020204" pitchFamily="66" charset="0"/>
              </a:rPr>
              <a:t>es</a:t>
            </a:r>
            <a:r>
              <a:rPr lang="en-GB" sz="2800" dirty="0" smtClean="0">
                <a:latin typeface="Comic Sans MS" panose="030F0702030302020204" pitchFamily="66" charset="0"/>
              </a:rPr>
              <a:t> </a:t>
            </a:r>
            <a:r>
              <a:rPr lang="en-GB" sz="2800" dirty="0" err="1" smtClean="0">
                <a:latin typeface="Comic Sans MS" panose="030F0702030302020204" pitchFamily="66" charset="0"/>
              </a:rPr>
              <a:t>más</a:t>
            </a:r>
            <a:r>
              <a:rPr lang="en-GB" sz="2800" dirty="0" smtClean="0">
                <a:latin typeface="Comic Sans MS" panose="030F0702030302020204" pitchFamily="66" charset="0"/>
              </a:rPr>
              <a:t> </a:t>
            </a:r>
            <a:r>
              <a:rPr lang="en-GB" sz="2800" dirty="0" err="1" smtClean="0">
                <a:latin typeface="Comic Sans MS" panose="030F0702030302020204" pitchFamily="66" charset="0"/>
              </a:rPr>
              <a:t>importante</a:t>
            </a:r>
            <a:r>
              <a:rPr lang="en-GB" sz="2800" dirty="0" smtClean="0">
                <a:latin typeface="Comic Sans MS" panose="030F0702030302020204" pitchFamily="66" charset="0"/>
              </a:rPr>
              <a:t>.</a:t>
            </a:r>
            <a:endParaRPr lang="en-GB" sz="2800" dirty="0">
              <a:latin typeface="Comic Sans MS" panose="030F0702030302020204" pitchFamily="66" charset="0"/>
            </a:endParaRPr>
          </a:p>
        </p:txBody>
      </p:sp>
    </p:spTree>
    <p:extLst>
      <p:ext uri="{BB962C8B-B14F-4D97-AF65-F5344CB8AC3E}">
        <p14:creationId xmlns:p14="http://schemas.microsoft.com/office/powerpoint/2010/main" val="3147867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48464" cy="184482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2800" dirty="0" smtClean="0"/>
              <a:t>Add the correct </a:t>
            </a:r>
            <a:r>
              <a:rPr lang="en-GB" sz="2800" b="1" dirty="0" smtClean="0"/>
              <a:t>Present Tense </a:t>
            </a:r>
            <a:r>
              <a:rPr lang="en-GB" sz="2800" dirty="0" smtClean="0"/>
              <a:t>endings to the verb ‘ESTUDIAR’ (to study). Remember this is an AR Verb. Use your notes in your book or the Independent Learning Folder to help you with this.</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3459276428"/>
              </p:ext>
            </p:extLst>
          </p:nvPr>
        </p:nvGraphicFramePr>
        <p:xfrm>
          <a:off x="14033" y="2276872"/>
          <a:ext cx="9129968" cy="4581129"/>
        </p:xfrm>
        <a:graphic>
          <a:graphicData uri="http://schemas.openxmlformats.org/drawingml/2006/table">
            <a:tbl>
              <a:tblPr firstRow="1" bandRow="1">
                <a:tableStyleId>{775DCB02-9BB8-47FD-8907-85C794F793BA}</a:tableStyleId>
              </a:tblPr>
              <a:tblGrid>
                <a:gridCol w="4564984"/>
                <a:gridCol w="4564984"/>
              </a:tblGrid>
              <a:tr h="654447">
                <a:tc>
                  <a:txBody>
                    <a:bodyPr/>
                    <a:lstStyle/>
                    <a:p>
                      <a:pPr algn="ctr"/>
                      <a:r>
                        <a:rPr lang="en-GB" sz="3600" dirty="0" smtClean="0"/>
                        <a:t>TO</a:t>
                      </a:r>
                      <a:r>
                        <a:rPr lang="en-GB" sz="3600" baseline="0" dirty="0" smtClean="0"/>
                        <a:t> STUDY</a:t>
                      </a:r>
                      <a:endParaRPr lang="en-GB" sz="3600" dirty="0"/>
                    </a:p>
                  </a:txBody>
                  <a:tcPr/>
                </a:tc>
                <a:tc>
                  <a:txBody>
                    <a:bodyPr/>
                    <a:lstStyle/>
                    <a:p>
                      <a:pPr algn="ctr"/>
                      <a:r>
                        <a:rPr lang="en-GB" sz="3600" dirty="0" smtClean="0"/>
                        <a:t>ESTUDIAR</a:t>
                      </a:r>
                      <a:endParaRPr lang="en-GB" sz="3600" dirty="0"/>
                    </a:p>
                  </a:txBody>
                  <a:tcPr/>
                </a:tc>
              </a:tr>
              <a:tr h="654447">
                <a:tc>
                  <a:txBody>
                    <a:bodyPr/>
                    <a:lstStyle/>
                    <a:p>
                      <a:pPr algn="ctr"/>
                      <a:r>
                        <a:rPr lang="en-GB" sz="3600" dirty="0" smtClean="0"/>
                        <a:t>I study</a:t>
                      </a:r>
                      <a:endParaRPr lang="en-GB" sz="3600" dirty="0"/>
                    </a:p>
                  </a:txBody>
                  <a:tcPr/>
                </a:tc>
                <a:tc>
                  <a:txBody>
                    <a:bodyPr/>
                    <a:lstStyle/>
                    <a:p>
                      <a:pPr algn="ctr"/>
                      <a:r>
                        <a:rPr lang="en-GB" sz="3600" dirty="0" err="1" smtClean="0"/>
                        <a:t>estudio</a:t>
                      </a:r>
                      <a:endParaRPr lang="en-GB" sz="3600" dirty="0"/>
                    </a:p>
                  </a:txBody>
                  <a:tcPr/>
                </a:tc>
              </a:tr>
              <a:tr h="654447">
                <a:tc>
                  <a:txBody>
                    <a:bodyPr/>
                    <a:lstStyle/>
                    <a:p>
                      <a:pPr algn="ctr"/>
                      <a:r>
                        <a:rPr lang="en-GB" sz="3600" dirty="0" smtClean="0"/>
                        <a:t>You (singular)</a:t>
                      </a:r>
                      <a:r>
                        <a:rPr lang="en-GB" sz="3600" baseline="0" dirty="0" smtClean="0"/>
                        <a:t> study</a:t>
                      </a:r>
                      <a:endParaRPr lang="en-GB" sz="3600" dirty="0"/>
                    </a:p>
                  </a:txBody>
                  <a:tcPr/>
                </a:tc>
                <a:tc>
                  <a:txBody>
                    <a:bodyPr/>
                    <a:lstStyle/>
                    <a:p>
                      <a:pPr algn="ctr"/>
                      <a:endParaRPr lang="en-GB" sz="3600" dirty="0"/>
                    </a:p>
                  </a:txBody>
                  <a:tcPr/>
                </a:tc>
              </a:tr>
              <a:tr h="654447">
                <a:tc>
                  <a:txBody>
                    <a:bodyPr/>
                    <a:lstStyle/>
                    <a:p>
                      <a:pPr algn="ctr"/>
                      <a:r>
                        <a:rPr lang="en-GB" sz="3600" dirty="0" smtClean="0"/>
                        <a:t>He/she studies</a:t>
                      </a:r>
                      <a:endParaRPr lang="en-GB" sz="3600" dirty="0"/>
                    </a:p>
                  </a:txBody>
                  <a:tcPr/>
                </a:tc>
                <a:tc>
                  <a:txBody>
                    <a:bodyPr/>
                    <a:lstStyle/>
                    <a:p>
                      <a:pPr algn="ctr"/>
                      <a:endParaRPr lang="en-GB" sz="3600" dirty="0"/>
                    </a:p>
                  </a:txBody>
                  <a:tcPr/>
                </a:tc>
              </a:tr>
              <a:tr h="654447">
                <a:tc>
                  <a:txBody>
                    <a:bodyPr/>
                    <a:lstStyle/>
                    <a:p>
                      <a:pPr algn="ctr"/>
                      <a:r>
                        <a:rPr lang="en-GB" sz="3600" dirty="0" smtClean="0"/>
                        <a:t>We study</a:t>
                      </a:r>
                      <a:endParaRPr lang="en-GB" sz="3600" dirty="0"/>
                    </a:p>
                  </a:txBody>
                  <a:tcPr/>
                </a:tc>
                <a:tc>
                  <a:txBody>
                    <a:bodyPr/>
                    <a:lstStyle/>
                    <a:p>
                      <a:pPr algn="ctr"/>
                      <a:endParaRPr lang="en-GB" sz="3600" dirty="0"/>
                    </a:p>
                  </a:txBody>
                  <a:tcPr/>
                </a:tc>
              </a:tr>
              <a:tr h="654447">
                <a:tc>
                  <a:txBody>
                    <a:bodyPr/>
                    <a:lstStyle/>
                    <a:p>
                      <a:pPr algn="ctr"/>
                      <a:r>
                        <a:rPr lang="en-GB" sz="3600" dirty="0" smtClean="0"/>
                        <a:t>You (plural) study</a:t>
                      </a:r>
                      <a:endParaRPr lang="en-GB" sz="3600" dirty="0"/>
                    </a:p>
                  </a:txBody>
                  <a:tcPr/>
                </a:tc>
                <a:tc>
                  <a:txBody>
                    <a:bodyPr/>
                    <a:lstStyle/>
                    <a:p>
                      <a:pPr algn="ctr"/>
                      <a:endParaRPr lang="en-GB" sz="3600" dirty="0"/>
                    </a:p>
                  </a:txBody>
                  <a:tcPr/>
                </a:tc>
              </a:tr>
              <a:tr h="654447">
                <a:tc>
                  <a:txBody>
                    <a:bodyPr/>
                    <a:lstStyle/>
                    <a:p>
                      <a:pPr algn="ctr"/>
                      <a:r>
                        <a:rPr lang="en-GB" sz="3600" dirty="0" smtClean="0"/>
                        <a:t>They study</a:t>
                      </a:r>
                      <a:endParaRPr lang="en-GB" sz="3600" dirty="0"/>
                    </a:p>
                  </a:txBody>
                  <a:tcPr/>
                </a:tc>
                <a:tc>
                  <a:txBody>
                    <a:bodyPr/>
                    <a:lstStyle/>
                    <a:p>
                      <a:pPr algn="ctr"/>
                      <a:endParaRPr lang="en-GB" sz="3600" dirty="0"/>
                    </a:p>
                  </a:txBody>
                  <a:tcPr/>
                </a:tc>
              </a:tr>
            </a:tbl>
          </a:graphicData>
        </a:graphic>
      </p:graphicFrame>
    </p:spTree>
    <p:extLst>
      <p:ext uri="{BB962C8B-B14F-4D97-AF65-F5344CB8AC3E}">
        <p14:creationId xmlns:p14="http://schemas.microsoft.com/office/powerpoint/2010/main" val="3454618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6632"/>
            <a:ext cx="8100392" cy="108012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Match the jobs to the images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03681578"/>
              </p:ext>
            </p:extLst>
          </p:nvPr>
        </p:nvGraphicFramePr>
        <p:xfrm>
          <a:off x="0" y="1397000"/>
          <a:ext cx="9144000" cy="5461000"/>
        </p:xfrm>
        <a:graphic>
          <a:graphicData uri="http://schemas.openxmlformats.org/drawingml/2006/table">
            <a:tbl>
              <a:tblPr firstRow="1" bandRow="1">
                <a:tableStyleId>{5940675A-B579-460E-94D1-54222C63F5DA}</a:tableStyleId>
              </a:tblPr>
              <a:tblGrid>
                <a:gridCol w="4572000"/>
                <a:gridCol w="4572000"/>
              </a:tblGrid>
              <a:tr h="1092200">
                <a:tc>
                  <a:txBody>
                    <a:bodyPr/>
                    <a:lstStyle/>
                    <a:p>
                      <a:pPr algn="ctr"/>
                      <a:r>
                        <a:rPr lang="en-GB" sz="5400" b="1" dirty="0" err="1" smtClean="0"/>
                        <a:t>azafata</a:t>
                      </a:r>
                      <a:endParaRPr lang="en-GB" sz="5400" b="1" dirty="0"/>
                    </a:p>
                  </a:txBody>
                  <a:tcPr/>
                </a:tc>
                <a:tc>
                  <a:txBody>
                    <a:bodyPr/>
                    <a:lstStyle/>
                    <a:p>
                      <a:endParaRPr lang="en-GB" dirty="0"/>
                    </a:p>
                  </a:txBody>
                  <a:tcPr/>
                </a:tc>
              </a:tr>
              <a:tr h="1092200">
                <a:tc>
                  <a:txBody>
                    <a:bodyPr/>
                    <a:lstStyle/>
                    <a:p>
                      <a:pPr algn="ctr"/>
                      <a:r>
                        <a:rPr lang="en-GB" sz="5400" b="1" dirty="0" err="1" smtClean="0"/>
                        <a:t>ama</a:t>
                      </a:r>
                      <a:r>
                        <a:rPr lang="en-GB" sz="5400" b="1" dirty="0" smtClean="0"/>
                        <a:t> de casa</a:t>
                      </a:r>
                      <a:endParaRPr lang="en-GB" sz="5400" b="1" dirty="0"/>
                    </a:p>
                  </a:txBody>
                  <a:tcPr/>
                </a:tc>
                <a:tc>
                  <a:txBody>
                    <a:bodyPr/>
                    <a:lstStyle/>
                    <a:p>
                      <a:endParaRPr lang="en-GB"/>
                    </a:p>
                  </a:txBody>
                  <a:tcPr/>
                </a:tc>
              </a:tr>
              <a:tr h="1092200">
                <a:tc>
                  <a:txBody>
                    <a:bodyPr/>
                    <a:lstStyle/>
                    <a:p>
                      <a:pPr algn="ctr"/>
                      <a:r>
                        <a:rPr lang="en-GB" sz="5400" b="1" dirty="0" err="1" smtClean="0"/>
                        <a:t>cartero</a:t>
                      </a:r>
                      <a:endParaRPr lang="en-GB" sz="5400" b="1" dirty="0"/>
                    </a:p>
                  </a:txBody>
                  <a:tcPr/>
                </a:tc>
                <a:tc>
                  <a:txBody>
                    <a:bodyPr/>
                    <a:lstStyle/>
                    <a:p>
                      <a:endParaRPr lang="en-GB"/>
                    </a:p>
                  </a:txBody>
                  <a:tcPr/>
                </a:tc>
              </a:tr>
              <a:tr h="1092200">
                <a:tc>
                  <a:txBody>
                    <a:bodyPr/>
                    <a:lstStyle/>
                    <a:p>
                      <a:pPr algn="ctr"/>
                      <a:r>
                        <a:rPr lang="en-GB" sz="5400" b="1" dirty="0" err="1" smtClean="0"/>
                        <a:t>cajero</a:t>
                      </a:r>
                      <a:endParaRPr lang="en-GB" sz="5400" b="1" dirty="0"/>
                    </a:p>
                  </a:txBody>
                  <a:tcPr/>
                </a:tc>
                <a:tc>
                  <a:txBody>
                    <a:bodyPr/>
                    <a:lstStyle/>
                    <a:p>
                      <a:endParaRPr lang="en-GB"/>
                    </a:p>
                  </a:txBody>
                  <a:tcPr/>
                </a:tc>
              </a:tr>
              <a:tr h="1092200">
                <a:tc>
                  <a:txBody>
                    <a:bodyPr/>
                    <a:lstStyle/>
                    <a:p>
                      <a:pPr algn="ctr"/>
                      <a:r>
                        <a:rPr lang="en-GB" sz="5400" b="1" dirty="0" err="1" smtClean="0"/>
                        <a:t>cocinero</a:t>
                      </a:r>
                      <a:endParaRPr lang="en-GB" sz="5400" b="1" dirty="0"/>
                    </a:p>
                  </a:txBody>
                  <a:tcPr/>
                </a:tc>
                <a:tc>
                  <a:txBody>
                    <a:bodyPr/>
                    <a:lstStyle/>
                    <a:p>
                      <a:endParaRPr lang="en-GB" dirty="0"/>
                    </a:p>
                  </a:txBody>
                  <a:tcPr/>
                </a:tc>
              </a:tr>
            </a:tbl>
          </a:graphicData>
        </a:graphic>
      </p:graphicFrame>
      <p:pic>
        <p:nvPicPr>
          <p:cNvPr id="6146" name="Picture 2" descr="http://fc07.deviantart.net/fs71/i/2010/076/8/f/50__s_housewife_by_ruud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3202" y="1425887"/>
            <a:ext cx="1079280" cy="10081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orumpramugari.files.wordpress.com/2011/05/air-steward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507" y="5805264"/>
            <a:ext cx="1162681" cy="92129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picgifs.com/job-graphics/job-graphics/cashier/kassiere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6592" y="2564904"/>
            <a:ext cx="1096896" cy="89263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Danni\AppData\Local\Microsoft\Windows\Temporary Internet Files\Content.IE5\SGUWNCCM\MC90018615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7578" y="4725144"/>
            <a:ext cx="912734" cy="9089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Danni\AppData\Local\Microsoft\Windows\Temporary Internet Files\Content.IE5\ESSQ3LKS\MM900356720[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26592" y="3645024"/>
            <a:ext cx="952500" cy="952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419872" y="1929943"/>
            <a:ext cx="2982635" cy="40913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67944" y="1929943"/>
            <a:ext cx="2399634" cy="10812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19872" y="4121274"/>
            <a:ext cx="2982635" cy="10583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203848" y="3140968"/>
            <a:ext cx="3159354" cy="203863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572272" y="4121274"/>
            <a:ext cx="2790930" cy="21446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4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does Jim like about his job?</a:t>
            </a:r>
            <a:endParaRPr lang="en-GB" dirty="0"/>
          </a:p>
        </p:txBody>
      </p:sp>
      <p:pic>
        <p:nvPicPr>
          <p:cNvPr id="14338" name="Picture 2" descr="C:\Users\Danni\AppData\Local\Microsoft\Windows\Temporary Internet Files\Content.IE5\95BE1G35\MP900442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66528"/>
            <a:ext cx="2526027" cy="378904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611560" y="1700808"/>
            <a:ext cx="4968552" cy="4320480"/>
          </a:xfrm>
          <a:prstGeom prst="wedgeRoundRectCallout">
            <a:avLst>
              <a:gd name="adj1" fmla="val 78436"/>
              <a:gd name="adj2" fmla="val -2232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Comic Sans MS" panose="030F0702030302020204" pitchFamily="66" charset="0"/>
              </a:rPr>
              <a:t>A </a:t>
            </a:r>
            <a:r>
              <a:rPr lang="en-GB" sz="3600" dirty="0" err="1" smtClean="0">
                <a:latin typeface="Comic Sans MS" panose="030F0702030302020204" pitchFamily="66" charset="0"/>
              </a:rPr>
              <a:t>mí</a:t>
            </a:r>
            <a:r>
              <a:rPr lang="en-GB" sz="3600" dirty="0" smtClean="0">
                <a:latin typeface="Comic Sans MS" panose="030F0702030302020204" pitchFamily="66" charset="0"/>
              </a:rPr>
              <a:t> me </a:t>
            </a:r>
            <a:r>
              <a:rPr lang="en-GB" sz="3600" dirty="0" err="1" smtClean="0">
                <a:latin typeface="Comic Sans MS" panose="030F0702030302020204" pitchFamily="66" charset="0"/>
              </a:rPr>
              <a:t>gusta</a:t>
            </a:r>
            <a:r>
              <a:rPr lang="en-GB" sz="3600" dirty="0" smtClean="0">
                <a:latin typeface="Comic Sans MS" panose="030F0702030302020204" pitchFamily="66" charset="0"/>
              </a:rPr>
              <a:t> la </a:t>
            </a:r>
            <a:r>
              <a:rPr lang="en-GB" sz="3600" dirty="0" err="1" smtClean="0">
                <a:latin typeface="Comic Sans MS" panose="030F0702030302020204" pitchFamily="66" charset="0"/>
              </a:rPr>
              <a:t>variedad</a:t>
            </a:r>
            <a:r>
              <a:rPr lang="en-GB" sz="3600" dirty="0" smtClean="0">
                <a:latin typeface="Comic Sans MS" panose="030F0702030302020204" pitchFamily="66" charset="0"/>
              </a:rPr>
              <a:t> y </a:t>
            </a:r>
            <a:r>
              <a:rPr lang="en-GB" sz="3600" dirty="0" err="1" smtClean="0">
                <a:latin typeface="Comic Sans MS" panose="030F0702030302020204" pitchFamily="66" charset="0"/>
              </a:rPr>
              <a:t>trabajar</a:t>
            </a:r>
            <a:r>
              <a:rPr lang="en-GB" sz="3600" dirty="0" smtClean="0">
                <a:latin typeface="Comic Sans MS" panose="030F0702030302020204" pitchFamily="66" charset="0"/>
              </a:rPr>
              <a:t> en </a:t>
            </a:r>
            <a:r>
              <a:rPr lang="en-GB" sz="3600" dirty="0" err="1" smtClean="0">
                <a:latin typeface="Comic Sans MS" panose="030F0702030302020204" pitchFamily="66" charset="0"/>
              </a:rPr>
              <a:t>contacto</a:t>
            </a:r>
            <a:r>
              <a:rPr lang="en-GB" sz="3600" dirty="0" smtClean="0">
                <a:latin typeface="Comic Sans MS" panose="030F0702030302020204" pitchFamily="66" charset="0"/>
              </a:rPr>
              <a:t> con la </a:t>
            </a:r>
            <a:r>
              <a:rPr lang="en-GB" sz="3600" dirty="0" err="1" smtClean="0">
                <a:latin typeface="Comic Sans MS" panose="030F0702030302020204" pitchFamily="66" charset="0"/>
              </a:rPr>
              <a:t>gente</a:t>
            </a:r>
            <a:r>
              <a:rPr lang="en-GB" sz="3600" dirty="0" smtClean="0">
                <a:latin typeface="Comic Sans MS" panose="030F0702030302020204" pitchFamily="66" charset="0"/>
              </a:rPr>
              <a:t>. </a:t>
            </a:r>
            <a:r>
              <a:rPr lang="en-GB" sz="3600" dirty="0" err="1" smtClean="0">
                <a:latin typeface="Comic Sans MS" panose="030F0702030302020204" pitchFamily="66" charset="0"/>
              </a:rPr>
              <a:t>Odio</a:t>
            </a:r>
            <a:r>
              <a:rPr lang="en-GB" sz="3600" dirty="0" smtClean="0">
                <a:latin typeface="Comic Sans MS" panose="030F0702030302020204" pitchFamily="66" charset="0"/>
              </a:rPr>
              <a:t> el </a:t>
            </a:r>
            <a:r>
              <a:rPr lang="en-GB" sz="3600" dirty="0" err="1" smtClean="0">
                <a:latin typeface="Comic Sans MS" panose="030F0702030302020204" pitchFamily="66" charset="0"/>
              </a:rPr>
              <a:t>jefe</a:t>
            </a:r>
            <a:r>
              <a:rPr lang="en-GB" sz="3600" dirty="0" smtClean="0">
                <a:latin typeface="Comic Sans MS" panose="030F0702030302020204" pitchFamily="66" charset="0"/>
              </a:rPr>
              <a:t> </a:t>
            </a:r>
            <a:r>
              <a:rPr lang="en-GB" sz="3600" dirty="0" err="1" smtClean="0">
                <a:latin typeface="Comic Sans MS" panose="030F0702030302020204" pitchFamily="66" charset="0"/>
              </a:rPr>
              <a:t>pero</a:t>
            </a:r>
            <a:r>
              <a:rPr lang="en-GB" sz="3600" dirty="0" smtClean="0">
                <a:latin typeface="Comic Sans MS" panose="030F0702030302020204" pitchFamily="66" charset="0"/>
              </a:rPr>
              <a:t> el </a:t>
            </a:r>
            <a:r>
              <a:rPr lang="en-GB" sz="3600" dirty="0" err="1" smtClean="0">
                <a:latin typeface="Comic Sans MS" panose="030F0702030302020204" pitchFamily="66" charset="0"/>
              </a:rPr>
              <a:t>trabajo</a:t>
            </a:r>
            <a:r>
              <a:rPr lang="en-GB" sz="3600" dirty="0" smtClean="0">
                <a:latin typeface="Comic Sans MS" panose="030F0702030302020204" pitchFamily="66" charset="0"/>
              </a:rPr>
              <a:t> </a:t>
            </a:r>
            <a:r>
              <a:rPr lang="en-GB" sz="3600" dirty="0" err="1" smtClean="0">
                <a:latin typeface="Comic Sans MS" panose="030F0702030302020204" pitchFamily="66" charset="0"/>
              </a:rPr>
              <a:t>está</a:t>
            </a:r>
            <a:r>
              <a:rPr lang="en-GB" sz="3600" dirty="0" smtClean="0">
                <a:latin typeface="Comic Sans MS" panose="030F0702030302020204" pitchFamily="66" charset="0"/>
              </a:rPr>
              <a:t> </a:t>
            </a:r>
            <a:r>
              <a:rPr lang="en-GB" sz="3600" dirty="0" err="1" smtClean="0">
                <a:latin typeface="Comic Sans MS" panose="030F0702030302020204" pitchFamily="66" charset="0"/>
              </a:rPr>
              <a:t>bien</a:t>
            </a:r>
            <a:r>
              <a:rPr lang="en-GB" sz="3600" dirty="0" smtClean="0">
                <a:latin typeface="Comic Sans MS" panose="030F0702030302020204" pitchFamily="66" charset="0"/>
              </a:rPr>
              <a:t> </a:t>
            </a:r>
            <a:r>
              <a:rPr lang="en-GB" sz="3600" dirty="0" err="1" smtClean="0">
                <a:latin typeface="Comic Sans MS" panose="030F0702030302020204" pitchFamily="66" charset="0"/>
              </a:rPr>
              <a:t>pagado</a:t>
            </a:r>
            <a:r>
              <a:rPr lang="en-GB" sz="3600" dirty="0" smtClean="0">
                <a:latin typeface="Comic Sans MS" panose="030F0702030302020204" pitchFamily="66" charset="0"/>
              </a:rPr>
              <a:t>.</a:t>
            </a:r>
            <a:endParaRPr lang="en-GB" sz="3600" dirty="0">
              <a:latin typeface="Comic Sans MS" panose="030F0702030302020204" pitchFamily="66" charset="0"/>
            </a:endParaRPr>
          </a:p>
        </p:txBody>
      </p:sp>
    </p:spTree>
    <p:extLst>
      <p:ext uri="{BB962C8B-B14F-4D97-AF65-F5344CB8AC3E}">
        <p14:creationId xmlns:p14="http://schemas.microsoft.com/office/powerpoint/2010/main" val="693792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Translate these sentences into English.</a:t>
            </a:r>
            <a:endParaRPr lang="en-GB" sz="4000" dirty="0"/>
          </a:p>
        </p:txBody>
      </p:sp>
      <p:sp>
        <p:nvSpPr>
          <p:cNvPr id="3" name="TextBox 2"/>
          <p:cNvSpPr txBox="1"/>
          <p:nvPr/>
        </p:nvSpPr>
        <p:spPr>
          <a:xfrm>
            <a:off x="260500" y="1988840"/>
            <a:ext cx="8703987" cy="440120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4000" dirty="0" smtClean="0">
                <a:latin typeface="+mj-lt"/>
              </a:rPr>
              <a:t>Me </a:t>
            </a:r>
            <a:r>
              <a:rPr lang="en-GB" sz="4000" dirty="0" err="1" smtClean="0">
                <a:latin typeface="+mj-lt"/>
              </a:rPr>
              <a:t>gusta</a:t>
            </a:r>
            <a:r>
              <a:rPr lang="en-GB" sz="4000" dirty="0" smtClean="0">
                <a:latin typeface="+mj-lt"/>
              </a:rPr>
              <a:t> la </a:t>
            </a:r>
            <a:r>
              <a:rPr lang="en-GB" sz="4000" dirty="0" err="1" smtClean="0">
                <a:latin typeface="+mj-lt"/>
              </a:rPr>
              <a:t>variedad</a:t>
            </a:r>
            <a:r>
              <a:rPr lang="en-GB" sz="4000" dirty="0" smtClean="0">
                <a:latin typeface="+mj-lt"/>
              </a:rPr>
              <a:t>.</a:t>
            </a:r>
          </a:p>
          <a:p>
            <a:pPr marL="342900" indent="-342900">
              <a:buAutoNum type="arabicPeriod"/>
            </a:pPr>
            <a:r>
              <a:rPr lang="en-GB" sz="4000" dirty="0" err="1" smtClean="0">
                <a:latin typeface="+mj-lt"/>
              </a:rPr>
              <a:t>Esta</a:t>
            </a:r>
            <a:r>
              <a:rPr lang="en-GB" sz="4000" dirty="0" smtClean="0">
                <a:latin typeface="+mj-lt"/>
              </a:rPr>
              <a:t> </a:t>
            </a:r>
            <a:r>
              <a:rPr lang="en-GB" sz="4000" dirty="0" err="1" smtClean="0">
                <a:latin typeface="+mj-lt"/>
              </a:rPr>
              <a:t>bien</a:t>
            </a:r>
            <a:r>
              <a:rPr lang="en-GB" sz="4000" dirty="0" smtClean="0">
                <a:latin typeface="+mj-lt"/>
              </a:rPr>
              <a:t> </a:t>
            </a:r>
            <a:r>
              <a:rPr lang="en-GB" sz="4000" dirty="0" err="1" smtClean="0">
                <a:latin typeface="+mj-lt"/>
              </a:rPr>
              <a:t>pagado</a:t>
            </a:r>
            <a:r>
              <a:rPr lang="en-GB" sz="4000" dirty="0" smtClean="0">
                <a:latin typeface="+mj-lt"/>
              </a:rPr>
              <a:t>.</a:t>
            </a:r>
          </a:p>
          <a:p>
            <a:pPr marL="342900" indent="-342900">
              <a:buAutoNum type="arabicPeriod"/>
            </a:pPr>
            <a:r>
              <a:rPr lang="en-GB" sz="4000" dirty="0" smtClean="0">
                <a:latin typeface="+mj-lt"/>
              </a:rPr>
              <a:t>Me </a:t>
            </a:r>
            <a:r>
              <a:rPr lang="en-GB" sz="4000" dirty="0" err="1" smtClean="0">
                <a:latin typeface="+mj-lt"/>
              </a:rPr>
              <a:t>gusta</a:t>
            </a:r>
            <a:r>
              <a:rPr lang="en-GB" sz="4000" dirty="0" smtClean="0">
                <a:latin typeface="+mj-lt"/>
              </a:rPr>
              <a:t> </a:t>
            </a:r>
            <a:r>
              <a:rPr lang="en-GB" sz="4000" dirty="0" err="1" smtClean="0">
                <a:latin typeface="+mj-lt"/>
              </a:rPr>
              <a:t>tener</a:t>
            </a:r>
            <a:r>
              <a:rPr lang="en-GB" sz="4000" dirty="0" smtClean="0">
                <a:latin typeface="+mj-lt"/>
              </a:rPr>
              <a:t> </a:t>
            </a:r>
            <a:r>
              <a:rPr lang="en-GB" sz="4000" dirty="0" err="1" smtClean="0">
                <a:latin typeface="+mj-lt"/>
              </a:rPr>
              <a:t>responsabilidades</a:t>
            </a:r>
            <a:r>
              <a:rPr lang="en-GB" sz="4000" dirty="0" smtClean="0">
                <a:latin typeface="+mj-lt"/>
              </a:rPr>
              <a:t>.</a:t>
            </a:r>
          </a:p>
          <a:p>
            <a:pPr marL="342900" indent="-342900">
              <a:buAutoNum type="arabicPeriod"/>
            </a:pPr>
            <a:r>
              <a:rPr lang="en-GB" sz="4000" dirty="0" smtClean="0">
                <a:latin typeface="+mj-lt"/>
              </a:rPr>
              <a:t>Me </a:t>
            </a:r>
            <a:r>
              <a:rPr lang="en-GB" sz="4000" dirty="0" err="1" smtClean="0">
                <a:latin typeface="+mj-lt"/>
              </a:rPr>
              <a:t>encanta</a:t>
            </a:r>
            <a:r>
              <a:rPr lang="en-GB" sz="4000" dirty="0" smtClean="0">
                <a:latin typeface="+mj-lt"/>
              </a:rPr>
              <a:t> </a:t>
            </a:r>
            <a:r>
              <a:rPr lang="en-GB" sz="4000" dirty="0" err="1" smtClean="0">
                <a:latin typeface="+mj-lt"/>
              </a:rPr>
              <a:t>trabajar</a:t>
            </a:r>
            <a:r>
              <a:rPr lang="en-GB" sz="4000" dirty="0" smtClean="0">
                <a:latin typeface="+mj-lt"/>
              </a:rPr>
              <a:t> en </a:t>
            </a:r>
            <a:r>
              <a:rPr lang="en-GB" sz="4000" dirty="0" err="1" smtClean="0">
                <a:latin typeface="+mj-lt"/>
              </a:rPr>
              <a:t>contacto</a:t>
            </a:r>
            <a:r>
              <a:rPr lang="en-GB" sz="4000" dirty="0" smtClean="0">
                <a:latin typeface="+mj-lt"/>
              </a:rPr>
              <a:t> con la </a:t>
            </a:r>
            <a:r>
              <a:rPr lang="en-GB" sz="4000" dirty="0" err="1" smtClean="0">
                <a:latin typeface="+mj-lt"/>
              </a:rPr>
              <a:t>gente</a:t>
            </a:r>
            <a:r>
              <a:rPr lang="en-GB" sz="4000" dirty="0" smtClean="0">
                <a:latin typeface="+mj-lt"/>
              </a:rPr>
              <a:t>.</a:t>
            </a:r>
          </a:p>
          <a:p>
            <a:pPr marL="342900" indent="-342900">
              <a:buAutoNum type="arabicPeriod"/>
            </a:pPr>
            <a:r>
              <a:rPr lang="en-GB" sz="4000" dirty="0" smtClean="0">
                <a:latin typeface="+mj-lt"/>
              </a:rPr>
              <a:t>Me </a:t>
            </a:r>
            <a:r>
              <a:rPr lang="en-GB" sz="4000" dirty="0" err="1" smtClean="0">
                <a:latin typeface="+mj-lt"/>
              </a:rPr>
              <a:t>encanta</a:t>
            </a:r>
            <a:r>
              <a:rPr lang="en-GB" sz="4000" dirty="0" smtClean="0">
                <a:latin typeface="+mj-lt"/>
              </a:rPr>
              <a:t> </a:t>
            </a:r>
            <a:r>
              <a:rPr lang="en-GB" sz="4000" dirty="0" err="1" smtClean="0">
                <a:latin typeface="+mj-lt"/>
              </a:rPr>
              <a:t>trabajar</a:t>
            </a:r>
            <a:r>
              <a:rPr lang="en-GB" sz="4000" dirty="0" smtClean="0">
                <a:latin typeface="+mj-lt"/>
              </a:rPr>
              <a:t> en un </a:t>
            </a:r>
            <a:r>
              <a:rPr lang="en-GB" sz="4000" dirty="0" err="1" smtClean="0">
                <a:latin typeface="+mj-lt"/>
              </a:rPr>
              <a:t>equipo</a:t>
            </a:r>
            <a:r>
              <a:rPr lang="en-GB" sz="4000" dirty="0" smtClean="0">
                <a:latin typeface="+mj-lt"/>
              </a:rPr>
              <a:t>.</a:t>
            </a:r>
          </a:p>
          <a:p>
            <a:pPr marL="342900" indent="-342900">
              <a:buAutoNum type="arabicPeriod"/>
            </a:pPr>
            <a:r>
              <a:rPr lang="en-GB" sz="4000" dirty="0" smtClean="0">
                <a:latin typeface="+mj-lt"/>
              </a:rPr>
              <a:t>Hay </a:t>
            </a:r>
            <a:r>
              <a:rPr lang="en-GB" sz="4000" dirty="0" err="1" smtClean="0">
                <a:latin typeface="+mj-lt"/>
              </a:rPr>
              <a:t>que</a:t>
            </a:r>
            <a:r>
              <a:rPr lang="en-GB" sz="4000" dirty="0" smtClean="0">
                <a:latin typeface="+mj-lt"/>
              </a:rPr>
              <a:t> </a:t>
            </a:r>
            <a:r>
              <a:rPr lang="en-GB" sz="4000" dirty="0" err="1" smtClean="0">
                <a:latin typeface="+mj-lt"/>
              </a:rPr>
              <a:t>tener</a:t>
            </a:r>
            <a:r>
              <a:rPr lang="en-GB" sz="4000" dirty="0" smtClean="0">
                <a:latin typeface="+mj-lt"/>
              </a:rPr>
              <a:t> </a:t>
            </a:r>
            <a:r>
              <a:rPr lang="en-GB" sz="4000" dirty="0" err="1" smtClean="0">
                <a:latin typeface="+mj-lt"/>
              </a:rPr>
              <a:t>calificaciones</a:t>
            </a:r>
            <a:r>
              <a:rPr lang="en-GB" sz="4000" dirty="0">
                <a:latin typeface="+mj-lt"/>
              </a:rPr>
              <a:t>.</a:t>
            </a:r>
          </a:p>
        </p:txBody>
      </p:sp>
    </p:spTree>
    <p:extLst>
      <p:ext uri="{BB962C8B-B14F-4D97-AF65-F5344CB8AC3E}">
        <p14:creationId xmlns:p14="http://schemas.microsoft.com/office/powerpoint/2010/main" val="425066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does Marie like about her job?</a:t>
            </a:r>
            <a:endParaRPr lang="en-GB" dirty="0"/>
          </a:p>
        </p:txBody>
      </p:sp>
      <p:pic>
        <p:nvPicPr>
          <p:cNvPr id="16386" name="Picture 2" descr="C:\Users\Danni\AppData\Local\Microsoft\Windows\Temporary Internet Files\Content.IE5\GN3R2XBJ\MP9004464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15101"/>
            <a:ext cx="2880320" cy="431329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923928" y="2002532"/>
            <a:ext cx="4968552" cy="4320480"/>
          </a:xfrm>
          <a:prstGeom prst="wedgeRoundRectCallout">
            <a:avLst>
              <a:gd name="adj1" fmla="val -86362"/>
              <a:gd name="adj2" fmla="val 78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smtClean="0">
                <a:latin typeface="Comic Sans MS" panose="030F0702030302020204" pitchFamily="66" charset="0"/>
              </a:rPr>
              <a:t>Me </a:t>
            </a:r>
            <a:r>
              <a:rPr lang="en-GB" sz="3600" dirty="0" err="1" smtClean="0">
                <a:latin typeface="Comic Sans MS" panose="030F0702030302020204" pitchFamily="66" charset="0"/>
              </a:rPr>
              <a:t>encanta</a:t>
            </a:r>
            <a:r>
              <a:rPr lang="en-GB" sz="3600" dirty="0" smtClean="0">
                <a:latin typeface="Comic Sans MS" panose="030F0702030302020204" pitchFamily="66" charset="0"/>
              </a:rPr>
              <a:t> </a:t>
            </a:r>
            <a:r>
              <a:rPr lang="en-GB" sz="3600" dirty="0" err="1" smtClean="0">
                <a:latin typeface="Comic Sans MS" panose="030F0702030302020204" pitchFamily="66" charset="0"/>
              </a:rPr>
              <a:t>trabajar</a:t>
            </a:r>
            <a:r>
              <a:rPr lang="en-GB" sz="3600" dirty="0" smtClean="0">
                <a:latin typeface="Comic Sans MS" panose="030F0702030302020204" pitchFamily="66" charset="0"/>
              </a:rPr>
              <a:t> con </a:t>
            </a:r>
            <a:r>
              <a:rPr lang="en-GB" sz="3600" dirty="0" err="1" smtClean="0">
                <a:latin typeface="Comic Sans MS" panose="030F0702030302020204" pitchFamily="66" charset="0"/>
              </a:rPr>
              <a:t>ordenadores</a:t>
            </a:r>
            <a:r>
              <a:rPr lang="en-GB" sz="3600" dirty="0" smtClean="0">
                <a:latin typeface="Comic Sans MS" panose="030F0702030302020204" pitchFamily="66" charset="0"/>
              </a:rPr>
              <a:t> y </a:t>
            </a:r>
            <a:r>
              <a:rPr lang="en-GB" sz="3600" dirty="0" err="1" smtClean="0">
                <a:latin typeface="Comic Sans MS" panose="030F0702030302020204" pitchFamily="66" charset="0"/>
              </a:rPr>
              <a:t>tengo</a:t>
            </a:r>
            <a:r>
              <a:rPr lang="en-GB" sz="3600" dirty="0" smtClean="0">
                <a:latin typeface="Comic Sans MS" panose="030F0702030302020204" pitchFamily="66" charset="0"/>
              </a:rPr>
              <a:t> un </a:t>
            </a:r>
            <a:r>
              <a:rPr lang="en-GB" sz="3600" dirty="0" err="1" smtClean="0">
                <a:latin typeface="Comic Sans MS" panose="030F0702030302020204" pitchFamily="66" charset="0"/>
              </a:rPr>
              <a:t>buen</a:t>
            </a:r>
            <a:r>
              <a:rPr lang="en-GB" sz="3600" dirty="0" smtClean="0">
                <a:latin typeface="Comic Sans MS" panose="030F0702030302020204" pitchFamily="66" charset="0"/>
              </a:rPr>
              <a:t> </a:t>
            </a:r>
            <a:r>
              <a:rPr lang="en-GB" sz="3600" dirty="0" err="1" smtClean="0">
                <a:latin typeface="Comic Sans MS" panose="030F0702030302020204" pitchFamily="66" charset="0"/>
              </a:rPr>
              <a:t>saldo</a:t>
            </a:r>
            <a:r>
              <a:rPr lang="en-GB" sz="3600" dirty="0" smtClean="0">
                <a:latin typeface="Comic Sans MS" panose="030F0702030302020204" pitchFamily="66" charset="0"/>
              </a:rPr>
              <a:t> </a:t>
            </a:r>
            <a:r>
              <a:rPr lang="en-GB" sz="3600" dirty="0" err="1" smtClean="0">
                <a:latin typeface="Comic Sans MS" panose="030F0702030302020204" pitchFamily="66" charset="0"/>
              </a:rPr>
              <a:t>también</a:t>
            </a:r>
            <a:r>
              <a:rPr lang="en-GB" sz="3600" dirty="0" smtClean="0">
                <a:latin typeface="Comic Sans MS" panose="030F0702030302020204" pitchFamily="66" charset="0"/>
              </a:rPr>
              <a:t>.</a:t>
            </a:r>
            <a:endParaRPr lang="en-GB" sz="3600" dirty="0">
              <a:latin typeface="Comic Sans MS" panose="030F0702030302020204" pitchFamily="66" charset="0"/>
            </a:endParaRPr>
          </a:p>
        </p:txBody>
      </p:sp>
    </p:spTree>
    <p:extLst>
      <p:ext uri="{BB962C8B-B14F-4D97-AF65-F5344CB8AC3E}">
        <p14:creationId xmlns:p14="http://schemas.microsoft.com/office/powerpoint/2010/main" val="1713310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404664"/>
            <a:ext cx="6228184" cy="4525963"/>
          </a:xfrm>
          <a:solidFill>
            <a:srgbClr val="FFFF00"/>
          </a:solidFill>
          <a:ln>
            <a:solidFill>
              <a:schemeClr val="accent1"/>
            </a:solidFill>
          </a:ln>
        </p:spPr>
        <p:txBody>
          <a:bodyPr>
            <a:noAutofit/>
          </a:bodyPr>
          <a:lstStyle/>
          <a:p>
            <a:pPr marL="0" indent="0" algn="ctr">
              <a:buNone/>
            </a:pPr>
            <a:r>
              <a:rPr lang="en-GB" sz="6000" dirty="0" smtClean="0"/>
              <a:t>Scan this to find games to help you learn ‘Work and Education’ vocabulary</a:t>
            </a:r>
            <a:endParaRPr lang="en-GB" sz="6000" dirty="0"/>
          </a:p>
        </p:txBody>
      </p:sp>
      <p:pic>
        <p:nvPicPr>
          <p:cNvPr id="4" name="Picture 3"/>
          <p:cNvPicPr/>
          <p:nvPr/>
        </p:nvPicPr>
        <p:blipFill>
          <a:blip r:embed="rId2"/>
          <a:stretch>
            <a:fillRect/>
          </a:stretch>
        </p:blipFill>
        <p:spPr>
          <a:xfrm>
            <a:off x="1187624" y="4363938"/>
            <a:ext cx="2391320" cy="2099097"/>
          </a:xfrm>
          <a:prstGeom prst="rect">
            <a:avLst/>
          </a:prstGeom>
          <a:ln w="57150">
            <a:solidFill>
              <a:schemeClr val="accent1"/>
            </a:solidFill>
            <a:prstDash val="dash"/>
          </a:ln>
        </p:spPr>
      </p:pic>
    </p:spTree>
    <p:extLst>
      <p:ext uri="{BB962C8B-B14F-4D97-AF65-F5344CB8AC3E}">
        <p14:creationId xmlns:p14="http://schemas.microsoft.com/office/powerpoint/2010/main" val="206015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96944" cy="108012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Match up the translations below</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3217112149"/>
              </p:ext>
            </p:extLst>
          </p:nvPr>
        </p:nvGraphicFramePr>
        <p:xfrm>
          <a:off x="0" y="1556792"/>
          <a:ext cx="9144000" cy="5301207"/>
        </p:xfrm>
        <a:graphic>
          <a:graphicData uri="http://schemas.openxmlformats.org/drawingml/2006/table">
            <a:tbl>
              <a:tblPr firstRow="1" bandRow="1">
                <a:tableStyleId>{8799B23B-EC83-4686-B30A-512413B5E67A}</a:tableStyleId>
              </a:tblPr>
              <a:tblGrid>
                <a:gridCol w="4572000"/>
                <a:gridCol w="4572000"/>
              </a:tblGrid>
              <a:tr h="589023">
                <a:tc>
                  <a:txBody>
                    <a:bodyPr/>
                    <a:lstStyle/>
                    <a:p>
                      <a:pPr algn="ctr"/>
                      <a:r>
                        <a:rPr lang="en-GB" sz="2800" b="1" dirty="0" smtClean="0"/>
                        <a:t>hay</a:t>
                      </a:r>
                      <a:endParaRPr lang="en-GB" sz="2800" b="1" dirty="0"/>
                    </a:p>
                  </a:txBody>
                  <a:tcPr/>
                </a:tc>
                <a:tc>
                  <a:txBody>
                    <a:bodyPr/>
                    <a:lstStyle/>
                    <a:p>
                      <a:pPr algn="ctr"/>
                      <a:r>
                        <a:rPr lang="en-GB" sz="2800" b="1" dirty="0" smtClean="0"/>
                        <a:t>a sports field</a:t>
                      </a:r>
                      <a:endParaRPr lang="en-GB" sz="2800" b="1" dirty="0"/>
                    </a:p>
                  </a:txBody>
                  <a:tcPr/>
                </a:tc>
              </a:tr>
              <a:tr h="589023">
                <a:tc>
                  <a:txBody>
                    <a:bodyPr/>
                    <a:lstStyle/>
                    <a:p>
                      <a:pPr algn="ctr"/>
                      <a:r>
                        <a:rPr lang="en-GB" sz="2800" b="1" dirty="0" smtClean="0"/>
                        <a:t>no hay</a:t>
                      </a:r>
                      <a:endParaRPr lang="en-GB" sz="2800" b="1" dirty="0"/>
                    </a:p>
                  </a:txBody>
                  <a:tcPr/>
                </a:tc>
                <a:tc>
                  <a:txBody>
                    <a:bodyPr/>
                    <a:lstStyle/>
                    <a:p>
                      <a:pPr algn="ctr"/>
                      <a:r>
                        <a:rPr lang="en-GB" sz="2800" b="1" dirty="0" smtClean="0"/>
                        <a:t>a</a:t>
                      </a:r>
                      <a:r>
                        <a:rPr lang="en-GB" sz="2800" b="1" baseline="0" dirty="0" smtClean="0"/>
                        <a:t> hall</a:t>
                      </a:r>
                      <a:endParaRPr lang="en-GB" sz="2800" b="1" dirty="0"/>
                    </a:p>
                  </a:txBody>
                  <a:tcPr/>
                </a:tc>
              </a:tr>
              <a:tr h="589023">
                <a:tc>
                  <a:txBody>
                    <a:bodyPr/>
                    <a:lstStyle/>
                    <a:p>
                      <a:pPr algn="ctr"/>
                      <a:r>
                        <a:rPr lang="en-GB" sz="2800" b="1" dirty="0" err="1" smtClean="0"/>
                        <a:t>tenemos</a:t>
                      </a:r>
                      <a:endParaRPr lang="en-GB" sz="2800" b="1" dirty="0"/>
                    </a:p>
                  </a:txBody>
                  <a:tcPr/>
                </a:tc>
                <a:tc>
                  <a:txBody>
                    <a:bodyPr/>
                    <a:lstStyle/>
                    <a:p>
                      <a:pPr algn="ctr"/>
                      <a:r>
                        <a:rPr lang="en-GB" sz="2800" b="1" dirty="0" smtClean="0"/>
                        <a:t>there is</a:t>
                      </a:r>
                      <a:endParaRPr lang="en-GB" sz="2800" b="1" dirty="0"/>
                    </a:p>
                  </a:txBody>
                  <a:tcPr/>
                </a:tc>
              </a:tr>
              <a:tr h="589023">
                <a:tc>
                  <a:txBody>
                    <a:bodyPr/>
                    <a:lstStyle/>
                    <a:p>
                      <a:pPr algn="ctr"/>
                      <a:r>
                        <a:rPr lang="en-GB" sz="2800" b="1" dirty="0" err="1" smtClean="0"/>
                        <a:t>las</a:t>
                      </a:r>
                      <a:r>
                        <a:rPr lang="en-GB" sz="2800" b="1" dirty="0" smtClean="0"/>
                        <a:t> </a:t>
                      </a:r>
                      <a:r>
                        <a:rPr lang="en-GB" sz="2800" b="1" dirty="0" err="1" smtClean="0"/>
                        <a:t>aulas</a:t>
                      </a:r>
                      <a:endParaRPr lang="en-GB" sz="2800" b="1" dirty="0"/>
                    </a:p>
                  </a:txBody>
                  <a:tcPr/>
                </a:tc>
                <a:tc>
                  <a:txBody>
                    <a:bodyPr/>
                    <a:lstStyle/>
                    <a:p>
                      <a:pPr algn="ctr"/>
                      <a:r>
                        <a:rPr lang="en-GB" sz="2800" b="1" dirty="0" smtClean="0"/>
                        <a:t>badly-behaved students</a:t>
                      </a:r>
                      <a:endParaRPr lang="en-GB" sz="2800" b="1" dirty="0"/>
                    </a:p>
                  </a:txBody>
                  <a:tcPr/>
                </a:tc>
              </a:tr>
              <a:tr h="589023">
                <a:tc>
                  <a:txBody>
                    <a:bodyPr/>
                    <a:lstStyle/>
                    <a:p>
                      <a:pPr algn="ctr"/>
                      <a:r>
                        <a:rPr lang="en-GB" sz="2800" b="1" dirty="0" err="1" smtClean="0"/>
                        <a:t>una</a:t>
                      </a:r>
                      <a:r>
                        <a:rPr lang="en-GB" sz="2800" b="1" dirty="0" smtClean="0"/>
                        <a:t> </a:t>
                      </a:r>
                      <a:r>
                        <a:rPr lang="en-GB" sz="2800" b="1" dirty="0" err="1" smtClean="0"/>
                        <a:t>biblioteca</a:t>
                      </a:r>
                      <a:endParaRPr lang="en-GB" sz="2800" b="1" dirty="0"/>
                    </a:p>
                  </a:txBody>
                  <a:tcPr/>
                </a:tc>
                <a:tc>
                  <a:txBody>
                    <a:bodyPr/>
                    <a:lstStyle/>
                    <a:p>
                      <a:pPr algn="ctr"/>
                      <a:r>
                        <a:rPr lang="en-GB" sz="2800" b="1" dirty="0" smtClean="0"/>
                        <a:t>facilities</a:t>
                      </a:r>
                      <a:endParaRPr lang="en-GB" sz="2800" b="1" dirty="0"/>
                    </a:p>
                  </a:txBody>
                  <a:tcPr/>
                </a:tc>
              </a:tr>
              <a:tr h="589023">
                <a:tc>
                  <a:txBody>
                    <a:bodyPr/>
                    <a:lstStyle/>
                    <a:p>
                      <a:pPr algn="ctr"/>
                      <a:r>
                        <a:rPr lang="en-GB" sz="2800" b="1" dirty="0" smtClean="0"/>
                        <a:t>un campo</a:t>
                      </a:r>
                      <a:r>
                        <a:rPr lang="en-GB" sz="2800" b="1" baseline="0" dirty="0" smtClean="0"/>
                        <a:t> de </a:t>
                      </a:r>
                      <a:r>
                        <a:rPr lang="en-GB" sz="2800" b="1" baseline="0" dirty="0" err="1" smtClean="0"/>
                        <a:t>deportes</a:t>
                      </a:r>
                      <a:endParaRPr lang="en-GB" sz="2800" b="1" dirty="0"/>
                    </a:p>
                  </a:txBody>
                  <a:tcPr/>
                </a:tc>
                <a:tc>
                  <a:txBody>
                    <a:bodyPr/>
                    <a:lstStyle/>
                    <a:p>
                      <a:pPr algn="ctr"/>
                      <a:r>
                        <a:rPr lang="en-GB" sz="2800" b="1" dirty="0" smtClean="0"/>
                        <a:t>we have</a:t>
                      </a:r>
                      <a:endParaRPr lang="en-GB" sz="2800" b="1" dirty="0"/>
                    </a:p>
                  </a:txBody>
                  <a:tcPr/>
                </a:tc>
              </a:tr>
              <a:tr h="589023">
                <a:tc>
                  <a:txBody>
                    <a:bodyPr/>
                    <a:lstStyle/>
                    <a:p>
                      <a:pPr algn="ctr"/>
                      <a:r>
                        <a:rPr lang="en-GB" sz="2800" b="1" dirty="0" smtClean="0"/>
                        <a:t>un </a:t>
                      </a:r>
                      <a:r>
                        <a:rPr lang="en-GB" sz="2800" b="1" dirty="0" err="1" smtClean="0"/>
                        <a:t>salón</a:t>
                      </a:r>
                      <a:r>
                        <a:rPr lang="en-GB" sz="2800" b="1" dirty="0" smtClean="0"/>
                        <a:t> de </a:t>
                      </a:r>
                      <a:r>
                        <a:rPr lang="en-GB" sz="2800" b="1" dirty="0" err="1" smtClean="0"/>
                        <a:t>actos</a:t>
                      </a:r>
                      <a:endParaRPr lang="en-GB" sz="2800" b="1" dirty="0"/>
                    </a:p>
                  </a:txBody>
                  <a:tcPr/>
                </a:tc>
                <a:tc>
                  <a:txBody>
                    <a:bodyPr/>
                    <a:lstStyle/>
                    <a:p>
                      <a:pPr algn="ctr"/>
                      <a:r>
                        <a:rPr lang="en-GB" sz="2800" b="1" dirty="0" smtClean="0"/>
                        <a:t>there isn’t</a:t>
                      </a:r>
                      <a:endParaRPr lang="en-GB" sz="2800" b="1" dirty="0"/>
                    </a:p>
                  </a:txBody>
                  <a:tcPr/>
                </a:tc>
              </a:tr>
              <a:tr h="589023">
                <a:tc>
                  <a:txBody>
                    <a:bodyPr/>
                    <a:lstStyle/>
                    <a:p>
                      <a:pPr algn="ctr"/>
                      <a:r>
                        <a:rPr lang="en-GB" sz="2800" b="1" dirty="0" err="1" smtClean="0"/>
                        <a:t>las</a:t>
                      </a:r>
                      <a:r>
                        <a:rPr lang="en-GB" sz="2800" b="1" dirty="0" smtClean="0"/>
                        <a:t> </a:t>
                      </a:r>
                      <a:r>
                        <a:rPr lang="en-GB" sz="2800" b="1" dirty="0" err="1" smtClean="0"/>
                        <a:t>instalaciones</a:t>
                      </a:r>
                      <a:endParaRPr lang="en-GB" sz="2800" b="1" dirty="0"/>
                    </a:p>
                  </a:txBody>
                  <a:tcPr/>
                </a:tc>
                <a:tc>
                  <a:txBody>
                    <a:bodyPr/>
                    <a:lstStyle/>
                    <a:p>
                      <a:pPr algn="ctr"/>
                      <a:r>
                        <a:rPr lang="en-GB" sz="2800" b="1" dirty="0" smtClean="0"/>
                        <a:t>classrooms</a:t>
                      </a:r>
                      <a:endParaRPr lang="en-GB" sz="2800" b="1" dirty="0"/>
                    </a:p>
                  </a:txBody>
                  <a:tcPr/>
                </a:tc>
              </a:tr>
              <a:tr h="589023">
                <a:tc>
                  <a:txBody>
                    <a:bodyPr/>
                    <a:lstStyle/>
                    <a:p>
                      <a:pPr algn="ctr"/>
                      <a:r>
                        <a:rPr lang="en-GB" sz="2800" b="1" dirty="0" err="1" smtClean="0"/>
                        <a:t>alumnos</a:t>
                      </a:r>
                      <a:r>
                        <a:rPr lang="en-GB" sz="2800" b="1" dirty="0" smtClean="0"/>
                        <a:t> </a:t>
                      </a:r>
                      <a:r>
                        <a:rPr lang="en-GB" sz="2800" b="1" dirty="0" err="1" smtClean="0"/>
                        <a:t>traviesos</a:t>
                      </a:r>
                      <a:endParaRPr lang="en-GB" sz="2800" b="1" dirty="0"/>
                    </a:p>
                  </a:txBody>
                  <a:tcPr/>
                </a:tc>
                <a:tc>
                  <a:txBody>
                    <a:bodyPr/>
                    <a:lstStyle/>
                    <a:p>
                      <a:pPr algn="ctr"/>
                      <a:r>
                        <a:rPr lang="en-GB" sz="2800" b="1" dirty="0" smtClean="0"/>
                        <a:t>a library</a:t>
                      </a:r>
                      <a:endParaRPr lang="en-GB" sz="28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44973028"/>
              </p:ext>
            </p:extLst>
          </p:nvPr>
        </p:nvGraphicFramePr>
        <p:xfrm>
          <a:off x="-22836" y="1556793"/>
          <a:ext cx="9144000" cy="5301207"/>
        </p:xfrm>
        <a:graphic>
          <a:graphicData uri="http://schemas.openxmlformats.org/drawingml/2006/table">
            <a:tbl>
              <a:tblPr firstRow="1" bandRow="1">
                <a:tableStyleId>{8799B23B-EC83-4686-B30A-512413B5E67A}</a:tableStyleId>
              </a:tblPr>
              <a:tblGrid>
                <a:gridCol w="4572000"/>
                <a:gridCol w="4572000"/>
              </a:tblGrid>
              <a:tr h="589023">
                <a:tc>
                  <a:txBody>
                    <a:bodyPr/>
                    <a:lstStyle/>
                    <a:p>
                      <a:pPr algn="ctr"/>
                      <a:r>
                        <a:rPr lang="en-GB" sz="2800" b="1" dirty="0" smtClean="0"/>
                        <a:t>hay</a:t>
                      </a:r>
                      <a:endParaRPr lang="en-GB" sz="2800" b="1" dirty="0"/>
                    </a:p>
                  </a:txBody>
                  <a:tcPr>
                    <a:solidFill>
                      <a:schemeClr val="accent3">
                        <a:lumMod val="40000"/>
                        <a:lumOff val="60000"/>
                      </a:schemeClr>
                    </a:solidFill>
                  </a:tcPr>
                </a:tc>
                <a:tc>
                  <a:txBody>
                    <a:bodyPr/>
                    <a:lstStyle/>
                    <a:p>
                      <a:pPr algn="ctr"/>
                      <a:r>
                        <a:rPr lang="en-GB" sz="2800" b="1" dirty="0" smtClean="0"/>
                        <a:t>there</a:t>
                      </a:r>
                      <a:r>
                        <a:rPr lang="en-GB" sz="2800" b="1" baseline="0" dirty="0" smtClean="0"/>
                        <a:t> is</a:t>
                      </a:r>
                      <a:endParaRPr lang="en-GB" sz="2800" b="1" dirty="0"/>
                    </a:p>
                  </a:txBody>
                  <a:tcPr>
                    <a:solidFill>
                      <a:schemeClr val="accent3">
                        <a:lumMod val="40000"/>
                        <a:lumOff val="60000"/>
                      </a:schemeClr>
                    </a:solidFill>
                  </a:tcPr>
                </a:tc>
              </a:tr>
              <a:tr h="589023">
                <a:tc>
                  <a:txBody>
                    <a:bodyPr/>
                    <a:lstStyle/>
                    <a:p>
                      <a:pPr algn="ctr"/>
                      <a:r>
                        <a:rPr lang="en-GB" sz="2800" b="1" dirty="0" smtClean="0"/>
                        <a:t>no hay</a:t>
                      </a:r>
                      <a:endParaRPr lang="en-GB" sz="2800" b="1" dirty="0"/>
                    </a:p>
                  </a:txBody>
                  <a:tcPr>
                    <a:solidFill>
                      <a:schemeClr val="accent3">
                        <a:lumMod val="40000"/>
                        <a:lumOff val="60000"/>
                      </a:schemeClr>
                    </a:solidFill>
                  </a:tcPr>
                </a:tc>
                <a:tc>
                  <a:txBody>
                    <a:bodyPr/>
                    <a:lstStyle/>
                    <a:p>
                      <a:pPr algn="ctr"/>
                      <a:r>
                        <a:rPr lang="en-GB" sz="2800" b="1" dirty="0" smtClean="0"/>
                        <a:t>there isn’t</a:t>
                      </a:r>
                      <a:endParaRPr lang="en-GB" sz="2800" b="1" dirty="0"/>
                    </a:p>
                  </a:txBody>
                  <a:tcPr>
                    <a:solidFill>
                      <a:schemeClr val="accent3">
                        <a:lumMod val="40000"/>
                        <a:lumOff val="60000"/>
                      </a:schemeClr>
                    </a:solidFill>
                  </a:tcPr>
                </a:tc>
              </a:tr>
              <a:tr h="589023">
                <a:tc>
                  <a:txBody>
                    <a:bodyPr/>
                    <a:lstStyle/>
                    <a:p>
                      <a:pPr algn="ctr"/>
                      <a:r>
                        <a:rPr lang="en-GB" sz="2800" b="1" dirty="0" err="1" smtClean="0"/>
                        <a:t>tenemos</a:t>
                      </a:r>
                      <a:endParaRPr lang="en-GB" sz="2800" b="1" dirty="0"/>
                    </a:p>
                  </a:txBody>
                  <a:tcPr>
                    <a:solidFill>
                      <a:schemeClr val="accent3">
                        <a:lumMod val="40000"/>
                        <a:lumOff val="60000"/>
                      </a:schemeClr>
                    </a:solidFill>
                  </a:tcPr>
                </a:tc>
                <a:tc>
                  <a:txBody>
                    <a:bodyPr/>
                    <a:lstStyle/>
                    <a:p>
                      <a:pPr algn="ctr"/>
                      <a:r>
                        <a:rPr lang="en-GB" sz="2800" b="1" dirty="0" smtClean="0"/>
                        <a:t>we have</a:t>
                      </a:r>
                      <a:endParaRPr lang="en-GB" sz="2800" b="1" dirty="0"/>
                    </a:p>
                  </a:txBody>
                  <a:tcPr>
                    <a:solidFill>
                      <a:schemeClr val="accent3">
                        <a:lumMod val="40000"/>
                        <a:lumOff val="60000"/>
                      </a:schemeClr>
                    </a:solidFill>
                  </a:tcPr>
                </a:tc>
              </a:tr>
              <a:tr h="589023">
                <a:tc>
                  <a:txBody>
                    <a:bodyPr/>
                    <a:lstStyle/>
                    <a:p>
                      <a:pPr algn="ctr"/>
                      <a:r>
                        <a:rPr lang="en-GB" sz="2800" b="1" dirty="0" err="1" smtClean="0"/>
                        <a:t>las</a:t>
                      </a:r>
                      <a:r>
                        <a:rPr lang="en-GB" sz="2800" b="1" dirty="0" smtClean="0"/>
                        <a:t> </a:t>
                      </a:r>
                      <a:r>
                        <a:rPr lang="en-GB" sz="2800" b="1" dirty="0" err="1" smtClean="0"/>
                        <a:t>aulas</a:t>
                      </a:r>
                      <a:endParaRPr lang="en-GB" sz="2800" b="1" dirty="0"/>
                    </a:p>
                  </a:txBody>
                  <a:tcPr>
                    <a:solidFill>
                      <a:schemeClr val="accent3">
                        <a:lumMod val="40000"/>
                        <a:lumOff val="60000"/>
                      </a:schemeClr>
                    </a:solidFill>
                  </a:tcPr>
                </a:tc>
                <a:tc>
                  <a:txBody>
                    <a:bodyPr/>
                    <a:lstStyle/>
                    <a:p>
                      <a:pPr algn="ctr"/>
                      <a:r>
                        <a:rPr lang="en-GB" sz="2800" b="1" dirty="0" smtClean="0"/>
                        <a:t>classrooms</a:t>
                      </a:r>
                      <a:endParaRPr lang="en-GB" sz="2800" b="1" dirty="0"/>
                    </a:p>
                  </a:txBody>
                  <a:tcPr>
                    <a:solidFill>
                      <a:schemeClr val="accent3">
                        <a:lumMod val="40000"/>
                        <a:lumOff val="60000"/>
                      </a:schemeClr>
                    </a:solidFill>
                  </a:tcPr>
                </a:tc>
              </a:tr>
              <a:tr h="589023">
                <a:tc>
                  <a:txBody>
                    <a:bodyPr/>
                    <a:lstStyle/>
                    <a:p>
                      <a:pPr algn="ctr"/>
                      <a:r>
                        <a:rPr lang="en-GB" sz="2800" b="1" dirty="0" err="1" smtClean="0"/>
                        <a:t>una</a:t>
                      </a:r>
                      <a:r>
                        <a:rPr lang="en-GB" sz="2800" b="1" dirty="0" smtClean="0"/>
                        <a:t> </a:t>
                      </a:r>
                      <a:r>
                        <a:rPr lang="en-GB" sz="2800" b="1" dirty="0" err="1" smtClean="0"/>
                        <a:t>biblioteca</a:t>
                      </a:r>
                      <a:endParaRPr lang="en-GB" sz="2800" b="1" dirty="0"/>
                    </a:p>
                  </a:txBody>
                  <a:tcPr>
                    <a:solidFill>
                      <a:schemeClr val="accent3">
                        <a:lumMod val="40000"/>
                        <a:lumOff val="60000"/>
                      </a:schemeClr>
                    </a:solidFill>
                  </a:tcPr>
                </a:tc>
                <a:tc>
                  <a:txBody>
                    <a:bodyPr/>
                    <a:lstStyle/>
                    <a:p>
                      <a:pPr algn="ctr"/>
                      <a:r>
                        <a:rPr lang="en-GB" sz="2800" b="1" dirty="0" smtClean="0"/>
                        <a:t>a library</a:t>
                      </a:r>
                      <a:endParaRPr lang="en-GB" sz="2800" b="1" dirty="0"/>
                    </a:p>
                  </a:txBody>
                  <a:tcPr>
                    <a:solidFill>
                      <a:schemeClr val="accent3">
                        <a:lumMod val="40000"/>
                        <a:lumOff val="60000"/>
                      </a:schemeClr>
                    </a:solidFill>
                  </a:tcPr>
                </a:tc>
              </a:tr>
              <a:tr h="589023">
                <a:tc>
                  <a:txBody>
                    <a:bodyPr/>
                    <a:lstStyle/>
                    <a:p>
                      <a:pPr algn="ctr"/>
                      <a:r>
                        <a:rPr lang="en-GB" sz="2800" b="1" dirty="0" smtClean="0"/>
                        <a:t>un campo</a:t>
                      </a:r>
                      <a:r>
                        <a:rPr lang="en-GB" sz="2800" b="1" baseline="0" dirty="0" smtClean="0"/>
                        <a:t> de </a:t>
                      </a:r>
                      <a:r>
                        <a:rPr lang="en-GB" sz="2800" b="1" baseline="0" dirty="0" err="1" smtClean="0"/>
                        <a:t>deportes</a:t>
                      </a:r>
                      <a:endParaRPr lang="en-GB" sz="2800" b="1" dirty="0"/>
                    </a:p>
                  </a:txBody>
                  <a:tcPr>
                    <a:solidFill>
                      <a:schemeClr val="accent3">
                        <a:lumMod val="40000"/>
                        <a:lumOff val="60000"/>
                      </a:schemeClr>
                    </a:solidFill>
                  </a:tcPr>
                </a:tc>
                <a:tc>
                  <a:txBody>
                    <a:bodyPr/>
                    <a:lstStyle/>
                    <a:p>
                      <a:pPr algn="ctr"/>
                      <a:r>
                        <a:rPr lang="en-GB" sz="2800" b="1" dirty="0" smtClean="0"/>
                        <a:t>a sports field</a:t>
                      </a:r>
                      <a:endParaRPr lang="en-GB" sz="2800" b="1" dirty="0"/>
                    </a:p>
                  </a:txBody>
                  <a:tcPr>
                    <a:solidFill>
                      <a:schemeClr val="accent3">
                        <a:lumMod val="40000"/>
                        <a:lumOff val="60000"/>
                      </a:schemeClr>
                    </a:solidFill>
                  </a:tcPr>
                </a:tc>
              </a:tr>
              <a:tr h="589023">
                <a:tc>
                  <a:txBody>
                    <a:bodyPr/>
                    <a:lstStyle/>
                    <a:p>
                      <a:pPr algn="ctr"/>
                      <a:r>
                        <a:rPr lang="en-GB" sz="2800" b="1" dirty="0" smtClean="0"/>
                        <a:t>un </a:t>
                      </a:r>
                      <a:r>
                        <a:rPr lang="en-GB" sz="2800" b="1" dirty="0" err="1" smtClean="0"/>
                        <a:t>salón</a:t>
                      </a:r>
                      <a:r>
                        <a:rPr lang="en-GB" sz="2800" b="1" dirty="0" smtClean="0"/>
                        <a:t> de </a:t>
                      </a:r>
                      <a:r>
                        <a:rPr lang="en-GB" sz="2800" b="1" dirty="0" err="1" smtClean="0"/>
                        <a:t>actos</a:t>
                      </a:r>
                      <a:endParaRPr lang="en-GB" sz="2800" b="1" dirty="0"/>
                    </a:p>
                  </a:txBody>
                  <a:tcPr>
                    <a:solidFill>
                      <a:schemeClr val="accent3">
                        <a:lumMod val="40000"/>
                        <a:lumOff val="60000"/>
                      </a:schemeClr>
                    </a:solidFill>
                  </a:tcPr>
                </a:tc>
                <a:tc>
                  <a:txBody>
                    <a:bodyPr/>
                    <a:lstStyle/>
                    <a:p>
                      <a:pPr algn="ctr"/>
                      <a:r>
                        <a:rPr lang="en-GB" sz="2800" b="1" dirty="0" smtClean="0"/>
                        <a:t>a hall</a:t>
                      </a:r>
                      <a:endParaRPr lang="en-GB" sz="2800" b="1" dirty="0"/>
                    </a:p>
                  </a:txBody>
                  <a:tcPr>
                    <a:solidFill>
                      <a:schemeClr val="accent3">
                        <a:lumMod val="40000"/>
                        <a:lumOff val="60000"/>
                      </a:schemeClr>
                    </a:solidFill>
                  </a:tcPr>
                </a:tc>
              </a:tr>
              <a:tr h="589023">
                <a:tc>
                  <a:txBody>
                    <a:bodyPr/>
                    <a:lstStyle/>
                    <a:p>
                      <a:pPr algn="ctr"/>
                      <a:r>
                        <a:rPr lang="en-GB" sz="2800" b="1" dirty="0" err="1" smtClean="0"/>
                        <a:t>las</a:t>
                      </a:r>
                      <a:r>
                        <a:rPr lang="en-GB" sz="2800" b="1" dirty="0" smtClean="0"/>
                        <a:t> </a:t>
                      </a:r>
                      <a:r>
                        <a:rPr lang="en-GB" sz="2800" b="1" dirty="0" err="1" smtClean="0"/>
                        <a:t>instalaciones</a:t>
                      </a:r>
                      <a:endParaRPr lang="en-GB" sz="2800" b="1" dirty="0"/>
                    </a:p>
                  </a:txBody>
                  <a:tcPr>
                    <a:solidFill>
                      <a:schemeClr val="accent3">
                        <a:lumMod val="40000"/>
                        <a:lumOff val="60000"/>
                      </a:schemeClr>
                    </a:solidFill>
                  </a:tcPr>
                </a:tc>
                <a:tc>
                  <a:txBody>
                    <a:bodyPr/>
                    <a:lstStyle/>
                    <a:p>
                      <a:pPr algn="ctr"/>
                      <a:r>
                        <a:rPr lang="en-GB" sz="2800" b="1" dirty="0" smtClean="0"/>
                        <a:t>facilities</a:t>
                      </a:r>
                      <a:endParaRPr lang="en-GB" sz="2800" b="1" dirty="0"/>
                    </a:p>
                  </a:txBody>
                  <a:tcPr>
                    <a:solidFill>
                      <a:schemeClr val="accent3">
                        <a:lumMod val="40000"/>
                        <a:lumOff val="60000"/>
                      </a:schemeClr>
                    </a:solidFill>
                  </a:tcPr>
                </a:tc>
              </a:tr>
              <a:tr h="589023">
                <a:tc>
                  <a:txBody>
                    <a:bodyPr/>
                    <a:lstStyle/>
                    <a:p>
                      <a:pPr algn="ctr"/>
                      <a:r>
                        <a:rPr lang="en-GB" sz="2800" b="1" dirty="0" err="1" smtClean="0"/>
                        <a:t>alumnos</a:t>
                      </a:r>
                      <a:r>
                        <a:rPr lang="en-GB" sz="2800" b="1" dirty="0" smtClean="0"/>
                        <a:t> </a:t>
                      </a:r>
                      <a:r>
                        <a:rPr lang="en-GB" sz="2800" b="1" dirty="0" err="1" smtClean="0"/>
                        <a:t>traviesos</a:t>
                      </a:r>
                      <a:endParaRPr lang="en-GB" sz="2800" b="1" dirty="0"/>
                    </a:p>
                  </a:txBody>
                  <a:tcPr>
                    <a:solidFill>
                      <a:schemeClr val="accent3">
                        <a:lumMod val="40000"/>
                        <a:lumOff val="60000"/>
                      </a:schemeClr>
                    </a:solidFill>
                  </a:tcPr>
                </a:tc>
                <a:tc>
                  <a:txBody>
                    <a:bodyPr/>
                    <a:lstStyle/>
                    <a:p>
                      <a:pPr algn="ctr"/>
                      <a:r>
                        <a:rPr lang="en-GB" sz="2800" b="1" dirty="0" smtClean="0"/>
                        <a:t>badly-behaved students</a:t>
                      </a:r>
                      <a:endParaRPr lang="en-GB" sz="2800" b="1" dirty="0"/>
                    </a:p>
                  </a:txBody>
                  <a:tcPr>
                    <a:solidFill>
                      <a:schemeClr val="accent3">
                        <a:lumMod val="40000"/>
                        <a:lumOff val="60000"/>
                      </a:schemeClr>
                    </a:solidFill>
                  </a:tcPr>
                </a:tc>
              </a:tr>
            </a:tbl>
          </a:graphicData>
        </a:graphic>
      </p:graphicFrame>
    </p:spTree>
    <p:extLst>
      <p:ext uri="{BB962C8B-B14F-4D97-AF65-F5344CB8AC3E}">
        <p14:creationId xmlns:p14="http://schemas.microsoft.com/office/powerpoint/2010/main" val="29287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dirty="0" smtClean="0"/>
              <a:t>What is Jessica saying about her school?</a:t>
            </a:r>
            <a:endParaRPr lang="en-GB" dirty="0"/>
          </a:p>
        </p:txBody>
      </p:sp>
      <p:pic>
        <p:nvPicPr>
          <p:cNvPr id="3074" name="Picture 2" descr="C:\Users\Danni\AppData\Local\Microsoft\Windows\Temporary Internet Files\Content.IE5\SGUWNCCM\MP9004485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12687"/>
            <a:ext cx="2553037" cy="382504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779912" y="1889005"/>
            <a:ext cx="4968552" cy="3672408"/>
          </a:xfrm>
          <a:prstGeom prst="wedgeRoundRectCallout">
            <a:avLst>
              <a:gd name="adj1" fmla="val -74372"/>
              <a:gd name="adj2" fmla="val -113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800" dirty="0" smtClean="0">
                <a:latin typeface="Comic Sans MS" panose="030F0702030302020204" pitchFamily="66" charset="0"/>
              </a:rPr>
              <a:t>A </a:t>
            </a:r>
            <a:r>
              <a:rPr lang="en-GB" sz="2800" dirty="0" err="1" smtClean="0">
                <a:latin typeface="Comic Sans MS" panose="030F0702030302020204" pitchFamily="66" charset="0"/>
              </a:rPr>
              <a:t>mí</a:t>
            </a:r>
            <a:r>
              <a:rPr lang="en-GB" sz="2800" dirty="0" smtClean="0">
                <a:latin typeface="Comic Sans MS" panose="030F0702030302020204" pitchFamily="66" charset="0"/>
              </a:rPr>
              <a:t> me </a:t>
            </a:r>
            <a:r>
              <a:rPr lang="en-GB" sz="2800" dirty="0" err="1" smtClean="0">
                <a:latin typeface="Comic Sans MS" panose="030F0702030302020204" pitchFamily="66" charset="0"/>
              </a:rPr>
              <a:t>gusta</a:t>
            </a:r>
            <a:r>
              <a:rPr lang="en-GB" sz="2800" dirty="0" smtClean="0">
                <a:latin typeface="Comic Sans MS" panose="030F0702030302020204" pitchFamily="66" charset="0"/>
              </a:rPr>
              <a:t> mucho mi </a:t>
            </a:r>
            <a:r>
              <a:rPr lang="en-GB" sz="2800" dirty="0" err="1" smtClean="0">
                <a:latin typeface="Comic Sans MS" panose="030F0702030302020204" pitchFamily="66" charset="0"/>
              </a:rPr>
              <a:t>colegio</a:t>
            </a:r>
            <a:r>
              <a:rPr lang="en-GB" sz="2800" dirty="0" smtClean="0">
                <a:latin typeface="Comic Sans MS" panose="030F0702030302020204" pitchFamily="66" charset="0"/>
              </a:rPr>
              <a:t> </a:t>
            </a:r>
            <a:r>
              <a:rPr lang="en-GB" sz="2800" dirty="0" err="1" smtClean="0">
                <a:latin typeface="Comic Sans MS" panose="030F0702030302020204" pitchFamily="66" charset="0"/>
              </a:rPr>
              <a:t>porque</a:t>
            </a:r>
            <a:r>
              <a:rPr lang="en-GB" sz="2800" dirty="0" smtClean="0">
                <a:latin typeface="Comic Sans MS" panose="030F0702030302020204" pitchFamily="66" charset="0"/>
              </a:rPr>
              <a:t> no </a:t>
            </a:r>
            <a:r>
              <a:rPr lang="en-GB" sz="2800" dirty="0" err="1" smtClean="0">
                <a:latin typeface="Comic Sans MS" panose="030F0702030302020204" pitchFamily="66" charset="0"/>
              </a:rPr>
              <a:t>tenemos</a:t>
            </a:r>
            <a:r>
              <a:rPr lang="en-GB" sz="2800" dirty="0" smtClean="0">
                <a:latin typeface="Comic Sans MS" panose="030F0702030302020204" pitchFamily="66" charset="0"/>
              </a:rPr>
              <a:t> </a:t>
            </a:r>
            <a:r>
              <a:rPr lang="en-GB" sz="2800" dirty="0" err="1" smtClean="0">
                <a:latin typeface="Comic Sans MS" panose="030F0702030302020204" pitchFamily="66" charset="0"/>
              </a:rPr>
              <a:t>que</a:t>
            </a:r>
            <a:r>
              <a:rPr lang="en-GB" sz="2800" dirty="0" smtClean="0">
                <a:latin typeface="Comic Sans MS" panose="030F0702030302020204" pitchFamily="66" charset="0"/>
              </a:rPr>
              <a:t> </a:t>
            </a:r>
            <a:r>
              <a:rPr lang="en-GB" sz="2800" dirty="0" err="1" smtClean="0">
                <a:latin typeface="Comic Sans MS" panose="030F0702030302020204" pitchFamily="66" charset="0"/>
              </a:rPr>
              <a:t>llevar</a:t>
            </a:r>
            <a:r>
              <a:rPr lang="en-GB" sz="2800" dirty="0" smtClean="0">
                <a:latin typeface="Comic Sans MS" panose="030F0702030302020204" pitchFamily="66" charset="0"/>
              </a:rPr>
              <a:t> </a:t>
            </a:r>
            <a:r>
              <a:rPr lang="en-GB" sz="2800" dirty="0" err="1" smtClean="0">
                <a:latin typeface="Comic Sans MS" panose="030F0702030302020204" pitchFamily="66" charset="0"/>
              </a:rPr>
              <a:t>uniforme</a:t>
            </a:r>
            <a:r>
              <a:rPr lang="en-GB" sz="2800" dirty="0" smtClean="0">
                <a:latin typeface="Comic Sans MS" panose="030F0702030302020204" pitchFamily="66" charset="0"/>
              </a:rPr>
              <a:t> y se </a:t>
            </a:r>
            <a:r>
              <a:rPr lang="en-GB" sz="2800" dirty="0" err="1" smtClean="0">
                <a:latin typeface="Comic Sans MS" panose="030F0702030302020204" pitchFamily="66" charset="0"/>
              </a:rPr>
              <a:t>puede</a:t>
            </a:r>
            <a:r>
              <a:rPr lang="en-GB" sz="2800" dirty="0" smtClean="0">
                <a:latin typeface="Comic Sans MS" panose="030F0702030302020204" pitchFamily="66" charset="0"/>
              </a:rPr>
              <a:t> comer </a:t>
            </a:r>
            <a:r>
              <a:rPr lang="en-GB" sz="2800" dirty="0" err="1" smtClean="0">
                <a:latin typeface="Comic Sans MS" panose="030F0702030302020204" pitchFamily="66" charset="0"/>
              </a:rPr>
              <a:t>chicle</a:t>
            </a:r>
            <a:r>
              <a:rPr lang="en-GB" sz="2800" dirty="0" smtClean="0">
                <a:latin typeface="Comic Sans MS" panose="030F0702030302020204" pitchFamily="66" charset="0"/>
              </a:rPr>
              <a:t>. </a:t>
            </a:r>
            <a:r>
              <a:rPr lang="en-GB" sz="2800" dirty="0" err="1" smtClean="0">
                <a:latin typeface="Comic Sans MS" panose="030F0702030302020204" pitchFamily="66" charset="0"/>
              </a:rPr>
              <a:t>Mi</a:t>
            </a:r>
            <a:r>
              <a:rPr lang="en-GB" sz="2800" dirty="0" smtClean="0">
                <a:latin typeface="Comic Sans MS" panose="030F0702030302020204" pitchFamily="66" charset="0"/>
              </a:rPr>
              <a:t> </a:t>
            </a:r>
            <a:r>
              <a:rPr lang="en-GB" sz="2800" dirty="0" err="1" smtClean="0">
                <a:latin typeface="Comic Sans MS" panose="030F0702030302020204" pitchFamily="66" charset="0"/>
              </a:rPr>
              <a:t>escuela</a:t>
            </a:r>
            <a:r>
              <a:rPr lang="en-GB" sz="2800" dirty="0" smtClean="0">
                <a:latin typeface="Comic Sans MS" panose="030F0702030302020204" pitchFamily="66" charset="0"/>
              </a:rPr>
              <a:t> </a:t>
            </a:r>
            <a:r>
              <a:rPr lang="en-GB" sz="2800" dirty="0" err="1" smtClean="0">
                <a:latin typeface="Comic Sans MS" panose="030F0702030302020204" pitchFamily="66" charset="0"/>
              </a:rPr>
              <a:t>primaria</a:t>
            </a:r>
            <a:r>
              <a:rPr lang="en-GB" sz="2800" dirty="0" smtClean="0">
                <a:latin typeface="Comic Sans MS" panose="030F0702030302020204" pitchFamily="66" charset="0"/>
              </a:rPr>
              <a:t> era </a:t>
            </a:r>
            <a:r>
              <a:rPr lang="en-GB" sz="2800" dirty="0" err="1" smtClean="0">
                <a:latin typeface="Comic Sans MS" panose="030F0702030302020204" pitchFamily="66" charset="0"/>
              </a:rPr>
              <a:t>muy</a:t>
            </a:r>
            <a:r>
              <a:rPr lang="en-GB" sz="2800" dirty="0" smtClean="0">
                <a:latin typeface="Comic Sans MS" panose="030F0702030302020204" pitchFamily="66" charset="0"/>
              </a:rPr>
              <a:t> </a:t>
            </a:r>
            <a:r>
              <a:rPr lang="en-GB" sz="2800" dirty="0" err="1" smtClean="0">
                <a:latin typeface="Comic Sans MS" panose="030F0702030302020204" pitchFamily="66" charset="0"/>
              </a:rPr>
              <a:t>diferente</a:t>
            </a:r>
            <a:r>
              <a:rPr lang="en-GB" sz="2800" dirty="0">
                <a:latin typeface="Comic Sans MS" panose="030F0702030302020204" pitchFamily="66" charset="0"/>
              </a:rPr>
              <a:t> </a:t>
            </a:r>
            <a:r>
              <a:rPr lang="en-GB" sz="2800" dirty="0" smtClean="0">
                <a:latin typeface="Comic Sans MS" panose="030F0702030302020204" pitchFamily="66" charset="0"/>
              </a:rPr>
              <a:t>y </a:t>
            </a:r>
            <a:r>
              <a:rPr lang="en-GB" sz="2800" dirty="0" err="1" smtClean="0">
                <a:latin typeface="Comic Sans MS" panose="030F0702030302020204" pitchFamily="66" charset="0"/>
              </a:rPr>
              <a:t>tenía</a:t>
            </a:r>
            <a:r>
              <a:rPr lang="en-GB" sz="2800" dirty="0" smtClean="0">
                <a:latin typeface="Comic Sans MS" panose="030F0702030302020204" pitchFamily="66" charset="0"/>
              </a:rPr>
              <a:t> </a:t>
            </a:r>
            <a:r>
              <a:rPr lang="en-GB" sz="2800" dirty="0" err="1" smtClean="0">
                <a:latin typeface="Comic Sans MS" panose="030F0702030302020204" pitchFamily="66" charset="0"/>
              </a:rPr>
              <a:t>reglas</a:t>
            </a:r>
            <a:r>
              <a:rPr lang="en-GB" sz="2800" dirty="0" smtClean="0">
                <a:latin typeface="Comic Sans MS" panose="030F0702030302020204" pitchFamily="66" charset="0"/>
              </a:rPr>
              <a:t> </a:t>
            </a:r>
            <a:r>
              <a:rPr lang="en-GB" sz="2800" dirty="0" err="1" smtClean="0">
                <a:latin typeface="Comic Sans MS" panose="030F0702030302020204" pitchFamily="66" charset="0"/>
              </a:rPr>
              <a:t>muy</a:t>
            </a:r>
            <a:r>
              <a:rPr lang="en-GB" sz="2800" dirty="0" smtClean="0">
                <a:latin typeface="Comic Sans MS" panose="030F0702030302020204" pitchFamily="66" charset="0"/>
              </a:rPr>
              <a:t> </a:t>
            </a:r>
            <a:r>
              <a:rPr lang="en-GB" sz="2800" dirty="0" err="1" smtClean="0">
                <a:latin typeface="Comic Sans MS" panose="030F0702030302020204" pitchFamily="66" charset="0"/>
              </a:rPr>
              <a:t>estrictas</a:t>
            </a:r>
            <a:r>
              <a:rPr lang="en-GB" sz="2800" dirty="0" smtClean="0">
                <a:latin typeface="Comic Sans MS" panose="030F0702030302020204" pitchFamily="66" charset="0"/>
              </a:rPr>
              <a:t>.</a:t>
            </a:r>
            <a:endParaRPr lang="en-GB" sz="2800" dirty="0">
              <a:latin typeface="Comic Sans MS" panose="030F0702030302020204" pitchFamily="66" charset="0"/>
            </a:endParaRPr>
          </a:p>
        </p:txBody>
      </p:sp>
    </p:spTree>
    <p:extLst>
      <p:ext uri="{BB962C8B-B14F-4D97-AF65-F5344CB8AC3E}">
        <p14:creationId xmlns:p14="http://schemas.microsoft.com/office/powerpoint/2010/main" val="3120745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3200" dirty="0" smtClean="0"/>
              <a:t>How many of these words do you already know? Look up the meanings of any you don’t and write these down.</a:t>
            </a:r>
            <a:endParaRPr lang="en-GB" sz="3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30" t="21353" r="18301" b="10938"/>
          <a:stretch/>
        </p:blipFill>
        <p:spPr bwMode="auto">
          <a:xfrm>
            <a:off x="0" y="1700808"/>
            <a:ext cx="914400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387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748464" cy="1844824"/>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2800" dirty="0" smtClean="0"/>
              <a:t>Try to think of ways to remember translations of words. The more ridiculous, the better! Can you think of a way to remember these words? E.G. </a:t>
            </a:r>
            <a:r>
              <a:rPr lang="en-GB" sz="2800" dirty="0" err="1" smtClean="0"/>
              <a:t>abogado</a:t>
            </a:r>
            <a:r>
              <a:rPr lang="en-GB" sz="2800" dirty="0" smtClean="0"/>
              <a:t> = lawyer (imagine a lawyer eating an avocado).</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2043312503"/>
              </p:ext>
            </p:extLst>
          </p:nvPr>
        </p:nvGraphicFramePr>
        <p:xfrm>
          <a:off x="0" y="2897561"/>
          <a:ext cx="9144000" cy="3960439"/>
        </p:xfrm>
        <a:graphic>
          <a:graphicData uri="http://schemas.openxmlformats.org/drawingml/2006/table">
            <a:tbl>
              <a:tblPr firstRow="1" bandRow="1">
                <a:tableStyleId>{ED083AE6-46FA-4A59-8FB0-9F97EB10719F}</a:tableStyleId>
              </a:tblPr>
              <a:tblGrid>
                <a:gridCol w="4572000"/>
                <a:gridCol w="4572000"/>
              </a:tblGrid>
              <a:tr h="565777">
                <a:tc>
                  <a:txBody>
                    <a:bodyPr/>
                    <a:lstStyle/>
                    <a:p>
                      <a:pPr algn="ctr"/>
                      <a:r>
                        <a:rPr lang="en-GB" sz="2800" b="1" dirty="0" err="1" smtClean="0"/>
                        <a:t>aprobar</a:t>
                      </a:r>
                      <a:endParaRPr lang="en-GB" sz="2800" b="1" dirty="0"/>
                    </a:p>
                  </a:txBody>
                  <a:tcPr/>
                </a:tc>
                <a:tc>
                  <a:txBody>
                    <a:bodyPr/>
                    <a:lstStyle/>
                    <a:p>
                      <a:pPr algn="ctr"/>
                      <a:r>
                        <a:rPr lang="en-GB" sz="2800" b="1" dirty="0" smtClean="0"/>
                        <a:t>pass</a:t>
                      </a:r>
                      <a:endParaRPr lang="en-GB" sz="2800" b="1" dirty="0"/>
                    </a:p>
                  </a:txBody>
                  <a:tcPr/>
                </a:tc>
              </a:tr>
              <a:tr h="565777">
                <a:tc>
                  <a:txBody>
                    <a:bodyPr/>
                    <a:lstStyle/>
                    <a:p>
                      <a:pPr algn="ctr"/>
                      <a:r>
                        <a:rPr lang="en-GB" sz="2800" b="1" dirty="0" err="1" smtClean="0"/>
                        <a:t>fracasar</a:t>
                      </a:r>
                      <a:endParaRPr lang="en-GB" sz="2800" b="1" dirty="0"/>
                    </a:p>
                  </a:txBody>
                  <a:tcPr/>
                </a:tc>
                <a:tc>
                  <a:txBody>
                    <a:bodyPr/>
                    <a:lstStyle/>
                    <a:p>
                      <a:pPr algn="ctr"/>
                      <a:r>
                        <a:rPr lang="en-GB" sz="2800" b="1" dirty="0" smtClean="0"/>
                        <a:t>fail</a:t>
                      </a:r>
                      <a:endParaRPr lang="en-GB" sz="2800" b="1" dirty="0"/>
                    </a:p>
                  </a:txBody>
                  <a:tcPr/>
                </a:tc>
              </a:tr>
              <a:tr h="565777">
                <a:tc>
                  <a:txBody>
                    <a:bodyPr/>
                    <a:lstStyle/>
                    <a:p>
                      <a:pPr algn="ctr"/>
                      <a:r>
                        <a:rPr lang="en-GB" sz="2800" b="1" dirty="0" err="1" smtClean="0"/>
                        <a:t>pelearse</a:t>
                      </a:r>
                      <a:endParaRPr lang="en-GB" sz="2800" b="1" dirty="0"/>
                    </a:p>
                  </a:txBody>
                  <a:tcPr/>
                </a:tc>
                <a:tc>
                  <a:txBody>
                    <a:bodyPr/>
                    <a:lstStyle/>
                    <a:p>
                      <a:pPr algn="ctr"/>
                      <a:r>
                        <a:rPr lang="en-GB" sz="2800" b="1" dirty="0" smtClean="0"/>
                        <a:t>fight</a:t>
                      </a:r>
                      <a:endParaRPr lang="en-GB" sz="2800" b="1" dirty="0"/>
                    </a:p>
                  </a:txBody>
                  <a:tcPr/>
                </a:tc>
              </a:tr>
              <a:tr h="565777">
                <a:tc>
                  <a:txBody>
                    <a:bodyPr/>
                    <a:lstStyle/>
                    <a:p>
                      <a:pPr algn="ctr"/>
                      <a:r>
                        <a:rPr lang="en-GB" sz="2800" b="1" dirty="0" err="1" smtClean="0"/>
                        <a:t>molestar</a:t>
                      </a:r>
                      <a:endParaRPr lang="en-GB" sz="2800" b="1" dirty="0"/>
                    </a:p>
                  </a:txBody>
                  <a:tcPr/>
                </a:tc>
                <a:tc>
                  <a:txBody>
                    <a:bodyPr/>
                    <a:lstStyle/>
                    <a:p>
                      <a:pPr algn="ctr"/>
                      <a:r>
                        <a:rPr lang="en-GB" sz="2800" b="1" dirty="0" smtClean="0"/>
                        <a:t>annoy</a:t>
                      </a:r>
                      <a:endParaRPr lang="en-GB" sz="2800" b="1" dirty="0"/>
                    </a:p>
                  </a:txBody>
                  <a:tcPr/>
                </a:tc>
              </a:tr>
              <a:tr h="565777">
                <a:tc>
                  <a:txBody>
                    <a:bodyPr/>
                    <a:lstStyle/>
                    <a:p>
                      <a:pPr algn="ctr"/>
                      <a:r>
                        <a:rPr lang="en-GB" sz="2800" b="1" dirty="0" smtClean="0"/>
                        <a:t>el </a:t>
                      </a:r>
                      <a:r>
                        <a:rPr lang="en-GB" sz="2800" b="1" dirty="0" err="1" smtClean="0"/>
                        <a:t>acoso</a:t>
                      </a:r>
                      <a:r>
                        <a:rPr lang="en-GB" sz="2800" b="1" baseline="0" dirty="0" smtClean="0"/>
                        <a:t> escolar</a:t>
                      </a:r>
                      <a:endParaRPr lang="en-GB" sz="2800" b="1" dirty="0"/>
                    </a:p>
                  </a:txBody>
                  <a:tcPr/>
                </a:tc>
                <a:tc>
                  <a:txBody>
                    <a:bodyPr/>
                    <a:lstStyle/>
                    <a:p>
                      <a:pPr algn="ctr"/>
                      <a:r>
                        <a:rPr lang="en-GB" sz="2800" b="1" dirty="0" smtClean="0"/>
                        <a:t>bullying</a:t>
                      </a:r>
                      <a:endParaRPr lang="en-GB" sz="2800" b="1" dirty="0"/>
                    </a:p>
                  </a:txBody>
                  <a:tcPr/>
                </a:tc>
              </a:tr>
              <a:tr h="565777">
                <a:tc>
                  <a:txBody>
                    <a:bodyPr/>
                    <a:lstStyle/>
                    <a:p>
                      <a:pPr algn="ctr"/>
                      <a:r>
                        <a:rPr lang="en-GB" sz="2800" b="1" dirty="0" err="1" smtClean="0"/>
                        <a:t>las</a:t>
                      </a:r>
                      <a:r>
                        <a:rPr lang="en-GB" sz="2800" b="1" dirty="0" smtClean="0"/>
                        <a:t> </a:t>
                      </a:r>
                      <a:r>
                        <a:rPr lang="en-GB" sz="2800" b="1" dirty="0" err="1" smtClean="0"/>
                        <a:t>pruebas</a:t>
                      </a:r>
                      <a:endParaRPr lang="en-GB" sz="2800" b="1" dirty="0"/>
                    </a:p>
                  </a:txBody>
                  <a:tcPr/>
                </a:tc>
                <a:tc>
                  <a:txBody>
                    <a:bodyPr/>
                    <a:lstStyle/>
                    <a:p>
                      <a:pPr algn="ctr"/>
                      <a:r>
                        <a:rPr lang="en-GB" sz="2800" b="1" dirty="0" smtClean="0"/>
                        <a:t>tests</a:t>
                      </a:r>
                      <a:endParaRPr lang="en-GB" sz="2800" b="1" dirty="0"/>
                    </a:p>
                  </a:txBody>
                  <a:tcPr/>
                </a:tc>
              </a:tr>
              <a:tr h="565777">
                <a:tc>
                  <a:txBody>
                    <a:bodyPr/>
                    <a:lstStyle/>
                    <a:p>
                      <a:pPr algn="ctr"/>
                      <a:r>
                        <a:rPr lang="en-GB" sz="2800" b="1" dirty="0" err="1" smtClean="0"/>
                        <a:t>sacar</a:t>
                      </a:r>
                      <a:r>
                        <a:rPr lang="en-GB" sz="2800" b="1" dirty="0" smtClean="0"/>
                        <a:t> </a:t>
                      </a:r>
                      <a:r>
                        <a:rPr lang="en-GB" sz="2800" b="1" dirty="0" err="1" smtClean="0"/>
                        <a:t>buenas</a:t>
                      </a:r>
                      <a:r>
                        <a:rPr lang="en-GB" sz="2800" b="1" dirty="0" smtClean="0"/>
                        <a:t> </a:t>
                      </a:r>
                      <a:r>
                        <a:rPr lang="en-GB" sz="2800" b="1" dirty="0" err="1" smtClean="0"/>
                        <a:t>notas</a:t>
                      </a:r>
                      <a:endParaRPr lang="en-GB" sz="2800" b="1" dirty="0"/>
                    </a:p>
                  </a:txBody>
                  <a:tcPr/>
                </a:tc>
                <a:tc>
                  <a:txBody>
                    <a:bodyPr/>
                    <a:lstStyle/>
                    <a:p>
                      <a:pPr algn="ctr"/>
                      <a:r>
                        <a:rPr lang="en-GB" sz="2800" b="1" dirty="0" smtClean="0"/>
                        <a:t>get good marks</a:t>
                      </a:r>
                      <a:endParaRPr lang="en-GB" sz="2800" b="1" dirty="0"/>
                    </a:p>
                  </a:txBody>
                  <a:tcPr/>
                </a:tc>
              </a:tr>
            </a:tbl>
          </a:graphicData>
        </a:graphic>
      </p:graphicFrame>
    </p:spTree>
    <p:extLst>
      <p:ext uri="{BB962C8B-B14F-4D97-AF65-F5344CB8AC3E}">
        <p14:creationId xmlns:p14="http://schemas.microsoft.com/office/powerpoint/2010/main" val="734726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Translate these sentences into English.</a:t>
            </a:r>
            <a:endParaRPr lang="en-GB" sz="4000" dirty="0"/>
          </a:p>
        </p:txBody>
      </p:sp>
      <p:sp>
        <p:nvSpPr>
          <p:cNvPr id="3" name="TextBox 2"/>
          <p:cNvSpPr txBox="1"/>
          <p:nvPr/>
        </p:nvSpPr>
        <p:spPr>
          <a:xfrm>
            <a:off x="260500" y="1628800"/>
            <a:ext cx="8703987" cy="501675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AutoNum type="arabicPeriod"/>
            </a:pPr>
            <a:r>
              <a:rPr lang="en-GB" sz="3200" dirty="0" smtClean="0"/>
              <a:t>Las </a:t>
            </a:r>
            <a:r>
              <a:rPr lang="en-GB" sz="3200" dirty="0" err="1" smtClean="0"/>
              <a:t>clases</a:t>
            </a:r>
            <a:r>
              <a:rPr lang="en-GB" sz="3200" dirty="0" smtClean="0"/>
              <a:t> </a:t>
            </a:r>
            <a:r>
              <a:rPr lang="en-GB" sz="3200" dirty="0" err="1" smtClean="0"/>
              <a:t>empiezan</a:t>
            </a:r>
            <a:r>
              <a:rPr lang="en-GB" sz="3200" dirty="0" smtClean="0"/>
              <a:t> a </a:t>
            </a:r>
            <a:r>
              <a:rPr lang="en-GB" sz="3200" dirty="0" err="1" smtClean="0"/>
              <a:t>las</a:t>
            </a:r>
            <a:r>
              <a:rPr lang="en-GB" sz="3200" dirty="0" smtClean="0"/>
              <a:t> </a:t>
            </a:r>
            <a:r>
              <a:rPr lang="en-GB" sz="3200" dirty="0" err="1" smtClean="0"/>
              <a:t>ocho</a:t>
            </a:r>
            <a:r>
              <a:rPr lang="en-GB" sz="3200" dirty="0" smtClean="0"/>
              <a:t> y media.</a:t>
            </a:r>
          </a:p>
          <a:p>
            <a:pPr marL="342900" indent="-342900">
              <a:buAutoNum type="arabicPeriod"/>
            </a:pPr>
            <a:r>
              <a:rPr lang="en-GB" sz="3200" dirty="0" smtClean="0"/>
              <a:t>Como un </a:t>
            </a:r>
            <a:r>
              <a:rPr lang="en-GB" sz="3200" dirty="0" err="1" smtClean="0"/>
              <a:t>plátano</a:t>
            </a:r>
            <a:r>
              <a:rPr lang="en-GB" sz="3200" dirty="0" smtClean="0"/>
              <a:t> y </a:t>
            </a:r>
            <a:r>
              <a:rPr lang="en-GB" sz="3200" dirty="0" err="1" smtClean="0"/>
              <a:t>bebo</a:t>
            </a:r>
            <a:r>
              <a:rPr lang="en-GB" sz="3200" dirty="0" smtClean="0"/>
              <a:t> un </a:t>
            </a:r>
            <a:r>
              <a:rPr lang="en-GB" sz="3200" dirty="0" err="1" smtClean="0"/>
              <a:t>batido</a:t>
            </a:r>
            <a:r>
              <a:rPr lang="en-GB" sz="3200" dirty="0" smtClean="0"/>
              <a:t> de </a:t>
            </a:r>
            <a:r>
              <a:rPr lang="en-GB" sz="3200" dirty="0" err="1" smtClean="0"/>
              <a:t>frutas</a:t>
            </a:r>
            <a:r>
              <a:rPr lang="en-GB" sz="3200" dirty="0" smtClean="0"/>
              <a:t> en el </a:t>
            </a:r>
            <a:r>
              <a:rPr lang="en-GB" sz="3200" dirty="0" err="1" smtClean="0"/>
              <a:t>recreo</a:t>
            </a:r>
            <a:r>
              <a:rPr lang="en-GB" sz="3200" dirty="0" smtClean="0"/>
              <a:t>.</a:t>
            </a:r>
          </a:p>
          <a:p>
            <a:pPr marL="342900" indent="-342900">
              <a:buAutoNum type="arabicPeriod"/>
            </a:pPr>
            <a:r>
              <a:rPr lang="en-GB" sz="3200" dirty="0" err="1" smtClean="0"/>
              <a:t>Charlo</a:t>
            </a:r>
            <a:r>
              <a:rPr lang="en-GB" sz="3200" dirty="0" smtClean="0"/>
              <a:t> con </a:t>
            </a:r>
            <a:r>
              <a:rPr lang="en-GB" sz="3200" dirty="0" err="1" smtClean="0"/>
              <a:t>mis</a:t>
            </a:r>
            <a:r>
              <a:rPr lang="en-GB" sz="3200" dirty="0" smtClean="0"/>
              <a:t> amigos.</a:t>
            </a:r>
          </a:p>
          <a:p>
            <a:pPr marL="342900" indent="-342900">
              <a:buAutoNum type="arabicPeriod"/>
            </a:pPr>
            <a:r>
              <a:rPr lang="en-GB" sz="3200" dirty="0" err="1" smtClean="0"/>
              <a:t>Hago</a:t>
            </a:r>
            <a:r>
              <a:rPr lang="en-GB" sz="3200" dirty="0" smtClean="0"/>
              <a:t> </a:t>
            </a:r>
            <a:r>
              <a:rPr lang="en-GB" sz="3200" dirty="0" err="1" smtClean="0"/>
              <a:t>mis</a:t>
            </a:r>
            <a:r>
              <a:rPr lang="en-GB" sz="3200" dirty="0" smtClean="0"/>
              <a:t> </a:t>
            </a:r>
            <a:r>
              <a:rPr lang="en-GB" sz="3200" dirty="0" err="1" smtClean="0"/>
              <a:t>deberes</a:t>
            </a:r>
            <a:r>
              <a:rPr lang="en-GB" sz="3200" dirty="0" smtClean="0"/>
              <a:t> </a:t>
            </a:r>
            <a:r>
              <a:rPr lang="en-GB" sz="3200" dirty="0" err="1" smtClean="0"/>
              <a:t>por</a:t>
            </a:r>
            <a:r>
              <a:rPr lang="en-GB" sz="3200" dirty="0" smtClean="0"/>
              <a:t> la </a:t>
            </a:r>
            <a:r>
              <a:rPr lang="en-GB" sz="3200" dirty="0" err="1" smtClean="0"/>
              <a:t>tarde</a:t>
            </a:r>
            <a:r>
              <a:rPr lang="en-GB" sz="3200" dirty="0" smtClean="0"/>
              <a:t>.</a:t>
            </a:r>
          </a:p>
          <a:p>
            <a:pPr marL="342900" indent="-342900">
              <a:buAutoNum type="arabicPeriod"/>
            </a:pPr>
            <a:r>
              <a:rPr lang="en-GB" sz="3200" dirty="0" err="1" smtClean="0"/>
              <a:t>Cuando</a:t>
            </a:r>
            <a:r>
              <a:rPr lang="en-GB" sz="3200" dirty="0" smtClean="0"/>
              <a:t> </a:t>
            </a:r>
            <a:r>
              <a:rPr lang="en-GB" sz="3200" dirty="0" err="1" smtClean="0"/>
              <a:t>llueve</a:t>
            </a:r>
            <a:r>
              <a:rPr lang="en-GB" sz="3200" dirty="0" smtClean="0"/>
              <a:t> </a:t>
            </a:r>
            <a:r>
              <a:rPr lang="en-GB" sz="3200" dirty="0" err="1" smtClean="0"/>
              <a:t>voy</a:t>
            </a:r>
            <a:r>
              <a:rPr lang="en-GB" sz="3200" dirty="0" smtClean="0"/>
              <a:t> al </a:t>
            </a:r>
            <a:r>
              <a:rPr lang="en-GB" sz="3200" dirty="0" err="1" smtClean="0"/>
              <a:t>instituto</a:t>
            </a:r>
            <a:r>
              <a:rPr lang="en-GB" sz="3200" dirty="0" smtClean="0"/>
              <a:t> en </a:t>
            </a:r>
            <a:r>
              <a:rPr lang="en-GB" sz="3200" dirty="0" err="1" smtClean="0"/>
              <a:t>coche</a:t>
            </a:r>
            <a:r>
              <a:rPr lang="en-GB" sz="3200" dirty="0" smtClean="0"/>
              <a:t> con mi </a:t>
            </a:r>
            <a:r>
              <a:rPr lang="en-GB" sz="3200" dirty="0" err="1" smtClean="0"/>
              <a:t>hermano</a:t>
            </a:r>
            <a:r>
              <a:rPr lang="en-GB" sz="3200" dirty="0" smtClean="0"/>
              <a:t>.</a:t>
            </a:r>
          </a:p>
          <a:p>
            <a:pPr marL="342900" indent="-342900">
              <a:buAutoNum type="arabicPeriod"/>
            </a:pPr>
            <a:r>
              <a:rPr lang="en-GB" sz="3200" dirty="0" smtClean="0"/>
              <a:t>Hay </a:t>
            </a:r>
            <a:r>
              <a:rPr lang="en-GB" sz="3200" dirty="0" err="1" smtClean="0"/>
              <a:t>algunos</a:t>
            </a:r>
            <a:r>
              <a:rPr lang="en-GB" sz="3200" dirty="0" smtClean="0"/>
              <a:t> </a:t>
            </a:r>
            <a:r>
              <a:rPr lang="en-GB" sz="3200" dirty="0" err="1" smtClean="0"/>
              <a:t>alumnos</a:t>
            </a:r>
            <a:r>
              <a:rPr lang="en-GB" sz="3200" dirty="0" smtClean="0"/>
              <a:t> </a:t>
            </a:r>
            <a:r>
              <a:rPr lang="en-GB" sz="3200" dirty="0" err="1" smtClean="0"/>
              <a:t>traviesos</a:t>
            </a:r>
            <a:r>
              <a:rPr lang="en-GB" sz="3200" dirty="0" smtClean="0"/>
              <a:t> en mi </a:t>
            </a:r>
            <a:r>
              <a:rPr lang="en-GB" sz="3200" dirty="0" err="1" smtClean="0"/>
              <a:t>clase</a:t>
            </a:r>
            <a:r>
              <a:rPr lang="en-GB" sz="3200" dirty="0" smtClean="0"/>
              <a:t>.</a:t>
            </a:r>
          </a:p>
          <a:p>
            <a:pPr marL="342900" indent="-342900">
              <a:buAutoNum type="arabicPeriod"/>
            </a:pPr>
            <a:r>
              <a:rPr lang="en-GB" sz="3200" dirty="0" smtClean="0"/>
              <a:t>Hay </a:t>
            </a:r>
            <a:r>
              <a:rPr lang="en-GB" sz="3200" dirty="0" err="1" smtClean="0"/>
              <a:t>buenas</a:t>
            </a:r>
            <a:r>
              <a:rPr lang="en-GB" sz="3200" dirty="0" smtClean="0"/>
              <a:t> </a:t>
            </a:r>
            <a:r>
              <a:rPr lang="en-GB" sz="3200" dirty="0" err="1" smtClean="0"/>
              <a:t>instalaciones</a:t>
            </a:r>
            <a:r>
              <a:rPr lang="en-GB" sz="3200" dirty="0" smtClean="0"/>
              <a:t> en mi </a:t>
            </a:r>
            <a:r>
              <a:rPr lang="en-GB" sz="3200" dirty="0" err="1" smtClean="0"/>
              <a:t>colegio</a:t>
            </a:r>
            <a:r>
              <a:rPr lang="en-GB" sz="3200" dirty="0" smtClean="0"/>
              <a:t>.</a:t>
            </a:r>
          </a:p>
          <a:p>
            <a:pPr marL="342900" indent="-342900">
              <a:buAutoNum type="arabicPeriod"/>
            </a:pPr>
            <a:r>
              <a:rPr lang="en-GB" sz="3200" dirty="0" smtClean="0"/>
              <a:t>Las </a:t>
            </a:r>
            <a:r>
              <a:rPr lang="en-GB" sz="3200" dirty="0" err="1" smtClean="0"/>
              <a:t>reglas</a:t>
            </a:r>
            <a:r>
              <a:rPr lang="en-GB" sz="3200" dirty="0" smtClean="0"/>
              <a:t> son </a:t>
            </a:r>
            <a:r>
              <a:rPr lang="en-GB" sz="3200" dirty="0" err="1" smtClean="0"/>
              <a:t>tontas</a:t>
            </a:r>
            <a:r>
              <a:rPr lang="en-GB" sz="3200" dirty="0" smtClean="0"/>
              <a:t> y </a:t>
            </a:r>
            <a:r>
              <a:rPr lang="en-GB" sz="3200" dirty="0" err="1" smtClean="0"/>
              <a:t>inútiles</a:t>
            </a:r>
            <a:r>
              <a:rPr lang="en-GB" sz="3200" dirty="0" smtClean="0"/>
              <a:t>.</a:t>
            </a:r>
            <a:endParaRPr lang="en-GB" sz="3200" dirty="0"/>
          </a:p>
        </p:txBody>
      </p:sp>
    </p:spTree>
    <p:extLst>
      <p:ext uri="{BB962C8B-B14F-4D97-AF65-F5344CB8AC3E}">
        <p14:creationId xmlns:p14="http://schemas.microsoft.com/office/powerpoint/2010/main" val="3539002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804" y="116632"/>
            <a:ext cx="8100392" cy="1440160"/>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a:noAutofit/>
          </a:bodyPr>
          <a:lstStyle/>
          <a:p>
            <a:r>
              <a:rPr lang="en-GB" sz="4000" dirty="0" smtClean="0"/>
              <a:t>How do these people travel to school and why?</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1793056715"/>
              </p:ext>
            </p:extLst>
          </p:nvPr>
        </p:nvGraphicFramePr>
        <p:xfrm>
          <a:off x="251520" y="1700808"/>
          <a:ext cx="8568952" cy="4968552"/>
        </p:xfrm>
        <a:graphic>
          <a:graphicData uri="http://schemas.openxmlformats.org/drawingml/2006/table">
            <a:tbl>
              <a:tblPr firstRow="1" bandRow="1">
                <a:tableStyleId>{5C22544A-7EE6-4342-B048-85BDC9FD1C3A}</a:tableStyleId>
              </a:tblPr>
              <a:tblGrid>
                <a:gridCol w="6768752"/>
                <a:gridCol w="1800200"/>
              </a:tblGrid>
              <a:tr h="1242138">
                <a:tc>
                  <a:txBody>
                    <a:bodyPr/>
                    <a:lstStyle/>
                    <a:p>
                      <a:r>
                        <a:rPr lang="en-GB" sz="2400" b="0" dirty="0" err="1" smtClean="0">
                          <a:solidFill>
                            <a:schemeClr val="tx1"/>
                          </a:solidFill>
                        </a:rPr>
                        <a:t>Iba</a:t>
                      </a:r>
                      <a:r>
                        <a:rPr lang="en-GB" sz="2400" b="0" dirty="0" smtClean="0">
                          <a:solidFill>
                            <a:schemeClr val="tx1"/>
                          </a:solidFill>
                        </a:rPr>
                        <a:t> al </a:t>
                      </a:r>
                      <a:r>
                        <a:rPr lang="en-GB" sz="2400" b="0" dirty="0" err="1" smtClean="0">
                          <a:solidFill>
                            <a:schemeClr val="tx1"/>
                          </a:solidFill>
                        </a:rPr>
                        <a:t>instituto</a:t>
                      </a:r>
                      <a:r>
                        <a:rPr lang="en-GB" sz="2400" b="0" dirty="0" smtClean="0">
                          <a:solidFill>
                            <a:schemeClr val="tx1"/>
                          </a:solidFill>
                        </a:rPr>
                        <a:t> en </a:t>
                      </a:r>
                      <a:r>
                        <a:rPr lang="en-GB" sz="2400" b="0" dirty="0" err="1" smtClean="0">
                          <a:solidFill>
                            <a:schemeClr val="tx1"/>
                          </a:solidFill>
                        </a:rPr>
                        <a:t>coche</a:t>
                      </a:r>
                      <a:r>
                        <a:rPr lang="en-GB" sz="2400" b="0" dirty="0" smtClean="0">
                          <a:solidFill>
                            <a:schemeClr val="tx1"/>
                          </a:solidFill>
                        </a:rPr>
                        <a:t> </a:t>
                      </a:r>
                      <a:r>
                        <a:rPr lang="en-GB" sz="2400" b="0" dirty="0" err="1" smtClean="0">
                          <a:solidFill>
                            <a:schemeClr val="tx1"/>
                          </a:solidFill>
                        </a:rPr>
                        <a:t>pero</a:t>
                      </a:r>
                      <a:r>
                        <a:rPr lang="en-GB" sz="2400" b="0" dirty="0" smtClean="0">
                          <a:solidFill>
                            <a:schemeClr val="tx1"/>
                          </a:solidFill>
                        </a:rPr>
                        <a:t> </a:t>
                      </a:r>
                      <a:r>
                        <a:rPr lang="en-GB" sz="2400" b="0" dirty="0" err="1" smtClean="0">
                          <a:solidFill>
                            <a:schemeClr val="tx1"/>
                          </a:solidFill>
                        </a:rPr>
                        <a:t>ahora</a:t>
                      </a:r>
                      <a:r>
                        <a:rPr lang="en-GB" sz="2400" b="0" dirty="0" smtClean="0">
                          <a:solidFill>
                            <a:schemeClr val="tx1"/>
                          </a:solidFill>
                        </a:rPr>
                        <a:t> </a:t>
                      </a:r>
                      <a:r>
                        <a:rPr lang="en-GB" sz="2400" b="0" dirty="0" err="1" smtClean="0">
                          <a:solidFill>
                            <a:schemeClr val="tx1"/>
                          </a:solidFill>
                        </a:rPr>
                        <a:t>voy</a:t>
                      </a:r>
                      <a:r>
                        <a:rPr lang="en-GB" sz="2400" b="0" dirty="0" smtClean="0">
                          <a:solidFill>
                            <a:schemeClr val="tx1"/>
                          </a:solidFill>
                        </a:rPr>
                        <a:t> a pie para</a:t>
                      </a:r>
                      <a:r>
                        <a:rPr lang="en-GB" sz="2400" b="0" baseline="0" dirty="0" smtClean="0">
                          <a:solidFill>
                            <a:schemeClr val="tx1"/>
                          </a:solidFill>
                        </a:rPr>
                        <a:t> </a:t>
                      </a:r>
                      <a:r>
                        <a:rPr lang="en-GB" sz="2400" b="0" baseline="0" dirty="0" err="1" smtClean="0">
                          <a:solidFill>
                            <a:schemeClr val="tx1"/>
                          </a:solidFill>
                        </a:rPr>
                        <a:t>reducir</a:t>
                      </a:r>
                      <a:r>
                        <a:rPr lang="en-GB" sz="2400" b="0" baseline="0" dirty="0" smtClean="0">
                          <a:solidFill>
                            <a:schemeClr val="tx1"/>
                          </a:solidFill>
                        </a:rPr>
                        <a:t> los gases de escape y </a:t>
                      </a:r>
                      <a:r>
                        <a:rPr lang="en-GB" sz="2400" b="0" baseline="0" dirty="0" err="1" smtClean="0">
                          <a:solidFill>
                            <a:schemeClr val="tx1"/>
                          </a:solidFill>
                        </a:rPr>
                        <a:t>proteger</a:t>
                      </a:r>
                      <a:r>
                        <a:rPr lang="en-GB" sz="2400" b="0" baseline="0" dirty="0" smtClean="0">
                          <a:solidFill>
                            <a:schemeClr val="tx1"/>
                          </a:solidFill>
                        </a:rPr>
                        <a:t> el </a:t>
                      </a:r>
                      <a:r>
                        <a:rPr lang="en-GB" sz="2400" b="0" baseline="0" dirty="0" err="1" smtClean="0">
                          <a:solidFill>
                            <a:schemeClr val="tx1"/>
                          </a:solidFill>
                        </a:rPr>
                        <a:t>medio</a:t>
                      </a:r>
                      <a:r>
                        <a:rPr lang="en-GB" sz="2400" b="0" baseline="0" dirty="0" smtClean="0">
                          <a:solidFill>
                            <a:schemeClr val="tx1"/>
                          </a:solidFill>
                        </a:rPr>
                        <a:t> </a:t>
                      </a:r>
                      <a:r>
                        <a:rPr lang="en-GB" sz="2400" b="0" baseline="0" dirty="0" err="1" smtClean="0">
                          <a:solidFill>
                            <a:schemeClr val="tx1"/>
                          </a:solidFill>
                        </a:rPr>
                        <a:t>ambiente</a:t>
                      </a:r>
                      <a:r>
                        <a:rPr lang="en-GB" sz="2400" b="0" baseline="0" dirty="0" smtClean="0">
                          <a:solidFill>
                            <a:schemeClr val="tx1"/>
                          </a:solidFill>
                        </a:rPr>
                        <a:t>.</a:t>
                      </a:r>
                      <a:endParaRPr lang="en-GB" sz="2400" b="0" dirty="0">
                        <a:solidFill>
                          <a:schemeClr val="tx1"/>
                        </a:solidFill>
                      </a:endParaRPr>
                    </a:p>
                  </a:txBody>
                  <a:tcPr>
                    <a:solidFill>
                      <a:srgbClr val="00B0F0"/>
                    </a:solidFill>
                  </a:tcPr>
                </a:tc>
                <a:tc>
                  <a:txBody>
                    <a:bodyPr/>
                    <a:lstStyle/>
                    <a:p>
                      <a:pPr algn="ctr"/>
                      <a:r>
                        <a:rPr lang="en-GB" b="0" dirty="0" smtClean="0">
                          <a:solidFill>
                            <a:schemeClr val="tx1"/>
                          </a:solidFill>
                        </a:rPr>
                        <a:t>walk,</a:t>
                      </a:r>
                      <a:r>
                        <a:rPr lang="en-GB" b="0" baseline="0" dirty="0" smtClean="0">
                          <a:solidFill>
                            <a:schemeClr val="tx1"/>
                          </a:solidFill>
                        </a:rPr>
                        <a:t> environment</a:t>
                      </a:r>
                      <a:endParaRPr lang="en-GB" b="0" dirty="0">
                        <a:solidFill>
                          <a:schemeClr val="tx1"/>
                        </a:solidFill>
                      </a:endParaRPr>
                    </a:p>
                  </a:txBody>
                  <a:tcPr>
                    <a:solidFill>
                      <a:srgbClr val="00B0F0"/>
                    </a:solidFill>
                  </a:tcPr>
                </a:tc>
              </a:tr>
              <a:tr h="1242138">
                <a:tc>
                  <a:txBody>
                    <a:bodyPr/>
                    <a:lstStyle/>
                    <a:p>
                      <a:r>
                        <a:rPr lang="en-GB" sz="2400" b="0" dirty="0" err="1" smtClean="0">
                          <a:solidFill>
                            <a:schemeClr val="tx1"/>
                          </a:solidFill>
                        </a:rPr>
                        <a:t>Voy</a:t>
                      </a:r>
                      <a:r>
                        <a:rPr lang="en-GB" sz="2400" b="0" baseline="0" dirty="0" smtClean="0">
                          <a:solidFill>
                            <a:schemeClr val="tx1"/>
                          </a:solidFill>
                        </a:rPr>
                        <a:t> a la </a:t>
                      </a:r>
                      <a:r>
                        <a:rPr lang="en-GB" sz="2400" b="0" baseline="0" dirty="0" err="1" smtClean="0">
                          <a:solidFill>
                            <a:schemeClr val="tx1"/>
                          </a:solidFill>
                        </a:rPr>
                        <a:t>escuela</a:t>
                      </a:r>
                      <a:r>
                        <a:rPr lang="en-GB" sz="2400" b="0" baseline="0" dirty="0" smtClean="0">
                          <a:solidFill>
                            <a:schemeClr val="tx1"/>
                          </a:solidFill>
                        </a:rPr>
                        <a:t> en </a:t>
                      </a:r>
                      <a:r>
                        <a:rPr lang="en-GB" sz="2400" b="0" baseline="0" dirty="0" err="1" smtClean="0">
                          <a:solidFill>
                            <a:schemeClr val="tx1"/>
                          </a:solidFill>
                        </a:rPr>
                        <a:t>autobús</a:t>
                      </a:r>
                      <a:r>
                        <a:rPr lang="en-GB" sz="2400" b="0" baseline="0" dirty="0" smtClean="0">
                          <a:solidFill>
                            <a:schemeClr val="tx1"/>
                          </a:solidFill>
                        </a:rPr>
                        <a:t> </a:t>
                      </a:r>
                      <a:r>
                        <a:rPr lang="en-GB" sz="2400" b="0" baseline="0" dirty="0" err="1" smtClean="0">
                          <a:solidFill>
                            <a:schemeClr val="tx1"/>
                          </a:solidFill>
                        </a:rPr>
                        <a:t>porque</a:t>
                      </a:r>
                      <a:r>
                        <a:rPr lang="en-GB" sz="2400" b="0" baseline="0" dirty="0" smtClean="0">
                          <a:solidFill>
                            <a:schemeClr val="tx1"/>
                          </a:solidFill>
                        </a:rPr>
                        <a:t> </a:t>
                      </a:r>
                      <a:r>
                        <a:rPr lang="en-GB" sz="2400" b="0" baseline="0" dirty="0" err="1" smtClean="0">
                          <a:solidFill>
                            <a:schemeClr val="tx1"/>
                          </a:solidFill>
                        </a:rPr>
                        <a:t>es</a:t>
                      </a:r>
                      <a:r>
                        <a:rPr lang="en-GB" sz="2400" b="0" baseline="0" dirty="0" smtClean="0">
                          <a:solidFill>
                            <a:schemeClr val="tx1"/>
                          </a:solidFill>
                        </a:rPr>
                        <a:t> </a:t>
                      </a:r>
                      <a:r>
                        <a:rPr lang="en-GB" sz="2400" b="0" baseline="0" dirty="0" err="1" smtClean="0">
                          <a:solidFill>
                            <a:schemeClr val="tx1"/>
                          </a:solidFill>
                        </a:rPr>
                        <a:t>más</a:t>
                      </a:r>
                      <a:r>
                        <a:rPr lang="en-GB" sz="2400" b="0" baseline="0" dirty="0" smtClean="0">
                          <a:solidFill>
                            <a:schemeClr val="tx1"/>
                          </a:solidFill>
                        </a:rPr>
                        <a:t> </a:t>
                      </a:r>
                      <a:r>
                        <a:rPr lang="en-GB" sz="2400" b="0" baseline="0" dirty="0" err="1" smtClean="0">
                          <a:solidFill>
                            <a:schemeClr val="tx1"/>
                          </a:solidFill>
                        </a:rPr>
                        <a:t>rápido</a:t>
                      </a:r>
                      <a:r>
                        <a:rPr lang="en-GB" sz="2400" b="0" baseline="0" dirty="0" smtClean="0">
                          <a:solidFill>
                            <a:schemeClr val="tx1"/>
                          </a:solidFill>
                        </a:rPr>
                        <a:t> </a:t>
                      </a:r>
                      <a:r>
                        <a:rPr lang="en-GB" sz="2400" b="0" baseline="0" dirty="0" err="1" smtClean="0">
                          <a:solidFill>
                            <a:schemeClr val="tx1"/>
                          </a:solidFill>
                        </a:rPr>
                        <a:t>que</a:t>
                      </a:r>
                      <a:r>
                        <a:rPr lang="en-GB" sz="2400" b="0" baseline="0" dirty="0" smtClean="0">
                          <a:solidFill>
                            <a:schemeClr val="tx1"/>
                          </a:solidFill>
                        </a:rPr>
                        <a:t> </a:t>
                      </a:r>
                      <a:r>
                        <a:rPr lang="en-GB" sz="2400" b="0" baseline="0" dirty="0" err="1" smtClean="0">
                          <a:solidFill>
                            <a:schemeClr val="tx1"/>
                          </a:solidFill>
                        </a:rPr>
                        <a:t>andar</a:t>
                      </a:r>
                      <a:r>
                        <a:rPr lang="en-GB" sz="2400" b="0" baseline="0" dirty="0" smtClean="0">
                          <a:solidFill>
                            <a:schemeClr val="tx1"/>
                          </a:solidFill>
                        </a:rPr>
                        <a:t> y </a:t>
                      </a:r>
                      <a:r>
                        <a:rPr lang="en-GB" sz="2400" b="0" baseline="0" dirty="0" err="1" smtClean="0">
                          <a:solidFill>
                            <a:schemeClr val="tx1"/>
                          </a:solidFill>
                        </a:rPr>
                        <a:t>también</a:t>
                      </a:r>
                      <a:r>
                        <a:rPr lang="en-GB" sz="2400" b="0" baseline="0" dirty="0" smtClean="0">
                          <a:solidFill>
                            <a:schemeClr val="tx1"/>
                          </a:solidFill>
                        </a:rPr>
                        <a:t> </a:t>
                      </a:r>
                      <a:r>
                        <a:rPr lang="en-GB" sz="2400" b="0" baseline="0" dirty="0" err="1" smtClean="0">
                          <a:solidFill>
                            <a:schemeClr val="tx1"/>
                          </a:solidFill>
                        </a:rPr>
                        <a:t>es</a:t>
                      </a:r>
                      <a:r>
                        <a:rPr lang="en-GB" sz="2400" b="0" baseline="0" dirty="0" smtClean="0">
                          <a:solidFill>
                            <a:schemeClr val="tx1"/>
                          </a:solidFill>
                        </a:rPr>
                        <a:t> </a:t>
                      </a:r>
                      <a:r>
                        <a:rPr lang="en-GB" sz="2400" b="0" baseline="0" dirty="0" err="1" smtClean="0">
                          <a:solidFill>
                            <a:schemeClr val="tx1"/>
                          </a:solidFill>
                        </a:rPr>
                        <a:t>muy</a:t>
                      </a:r>
                      <a:r>
                        <a:rPr lang="en-GB" sz="2400" b="0" baseline="0" dirty="0" smtClean="0">
                          <a:solidFill>
                            <a:schemeClr val="tx1"/>
                          </a:solidFill>
                        </a:rPr>
                        <a:t> </a:t>
                      </a:r>
                      <a:r>
                        <a:rPr lang="en-GB" sz="2400" b="0" baseline="0" dirty="0" err="1" smtClean="0">
                          <a:solidFill>
                            <a:schemeClr val="tx1"/>
                          </a:solidFill>
                        </a:rPr>
                        <a:t>barato</a:t>
                      </a:r>
                      <a:r>
                        <a:rPr lang="en-GB" sz="2400" b="0" baseline="0" dirty="0" smtClean="0">
                          <a:solidFill>
                            <a:schemeClr val="tx1"/>
                          </a:solidFill>
                        </a:rPr>
                        <a:t> para </a:t>
                      </a:r>
                      <a:r>
                        <a:rPr lang="en-GB" sz="2400" b="0" baseline="0" dirty="0" err="1" smtClean="0">
                          <a:solidFill>
                            <a:schemeClr val="tx1"/>
                          </a:solidFill>
                        </a:rPr>
                        <a:t>mis</a:t>
                      </a:r>
                      <a:r>
                        <a:rPr lang="en-GB" sz="2400" b="0" baseline="0" dirty="0" smtClean="0">
                          <a:solidFill>
                            <a:schemeClr val="tx1"/>
                          </a:solidFill>
                        </a:rPr>
                        <a:t> padres.</a:t>
                      </a:r>
                      <a:endParaRPr lang="en-GB" sz="2400" b="0" dirty="0">
                        <a:solidFill>
                          <a:schemeClr val="tx1"/>
                        </a:solidFill>
                      </a:endParaRPr>
                    </a:p>
                  </a:txBody>
                  <a:tcPr>
                    <a:solidFill>
                      <a:schemeClr val="accent5">
                        <a:lumMod val="60000"/>
                        <a:lumOff val="40000"/>
                      </a:schemeClr>
                    </a:solidFill>
                  </a:tcPr>
                </a:tc>
                <a:tc>
                  <a:txBody>
                    <a:bodyPr/>
                    <a:lstStyle/>
                    <a:p>
                      <a:pPr algn="ctr"/>
                      <a:r>
                        <a:rPr lang="en-GB" b="0" dirty="0" smtClean="0">
                          <a:solidFill>
                            <a:schemeClr val="tx1"/>
                          </a:solidFill>
                        </a:rPr>
                        <a:t>bus, quicker, cheap</a:t>
                      </a:r>
                      <a:endParaRPr lang="en-GB" b="0" dirty="0">
                        <a:solidFill>
                          <a:schemeClr val="tx1"/>
                        </a:solidFill>
                      </a:endParaRPr>
                    </a:p>
                  </a:txBody>
                  <a:tcPr>
                    <a:solidFill>
                      <a:schemeClr val="accent5">
                        <a:lumMod val="60000"/>
                        <a:lumOff val="40000"/>
                      </a:schemeClr>
                    </a:solidFill>
                  </a:tcPr>
                </a:tc>
              </a:tr>
              <a:tr h="1242138">
                <a:tc>
                  <a:txBody>
                    <a:bodyPr/>
                    <a:lstStyle/>
                    <a:p>
                      <a:r>
                        <a:rPr lang="en-GB" sz="2400" b="0" dirty="0" err="1" smtClean="0">
                          <a:solidFill>
                            <a:schemeClr val="tx1"/>
                          </a:solidFill>
                        </a:rPr>
                        <a:t>Voy</a:t>
                      </a:r>
                      <a:r>
                        <a:rPr lang="en-GB" sz="2400" b="0" dirty="0" smtClean="0">
                          <a:solidFill>
                            <a:schemeClr val="tx1"/>
                          </a:solidFill>
                        </a:rPr>
                        <a:t> al </a:t>
                      </a:r>
                      <a:r>
                        <a:rPr lang="en-GB" sz="2400" b="0" dirty="0" err="1" smtClean="0">
                          <a:solidFill>
                            <a:schemeClr val="tx1"/>
                          </a:solidFill>
                        </a:rPr>
                        <a:t>colegi</a:t>
                      </a:r>
                      <a:r>
                        <a:rPr lang="en-GB" sz="2400" b="0" baseline="0" dirty="0" err="1" smtClean="0">
                          <a:solidFill>
                            <a:schemeClr val="tx1"/>
                          </a:solidFill>
                        </a:rPr>
                        <a:t>o</a:t>
                      </a:r>
                      <a:r>
                        <a:rPr lang="en-GB" sz="2400" b="0" baseline="0" dirty="0" smtClean="0">
                          <a:solidFill>
                            <a:schemeClr val="tx1"/>
                          </a:solidFill>
                        </a:rPr>
                        <a:t> en </a:t>
                      </a:r>
                      <a:r>
                        <a:rPr lang="en-GB" sz="2400" b="0" baseline="0" dirty="0" err="1" smtClean="0">
                          <a:solidFill>
                            <a:schemeClr val="tx1"/>
                          </a:solidFill>
                        </a:rPr>
                        <a:t>tren</a:t>
                      </a:r>
                      <a:r>
                        <a:rPr lang="en-GB" sz="2400" b="0" baseline="0" dirty="0" smtClean="0">
                          <a:solidFill>
                            <a:schemeClr val="tx1"/>
                          </a:solidFill>
                        </a:rPr>
                        <a:t> </a:t>
                      </a:r>
                      <a:r>
                        <a:rPr lang="en-GB" sz="2400" b="0" baseline="0" dirty="0" err="1" smtClean="0">
                          <a:solidFill>
                            <a:schemeClr val="tx1"/>
                          </a:solidFill>
                        </a:rPr>
                        <a:t>porque</a:t>
                      </a:r>
                      <a:r>
                        <a:rPr lang="en-GB" sz="2400" b="0" baseline="0" dirty="0" smtClean="0">
                          <a:solidFill>
                            <a:schemeClr val="tx1"/>
                          </a:solidFill>
                        </a:rPr>
                        <a:t> no vivo </a:t>
                      </a:r>
                      <a:r>
                        <a:rPr lang="en-GB" sz="2400" b="0" baseline="0" dirty="0" err="1" smtClean="0">
                          <a:solidFill>
                            <a:schemeClr val="tx1"/>
                          </a:solidFill>
                        </a:rPr>
                        <a:t>cerca</a:t>
                      </a:r>
                      <a:r>
                        <a:rPr lang="en-GB" sz="2400" b="0" baseline="0" dirty="0" smtClean="0">
                          <a:solidFill>
                            <a:schemeClr val="tx1"/>
                          </a:solidFill>
                        </a:rPr>
                        <a:t>. Sin embargo </a:t>
                      </a:r>
                      <a:r>
                        <a:rPr lang="en-GB" sz="2400" b="0" baseline="0" dirty="0" err="1" smtClean="0">
                          <a:solidFill>
                            <a:schemeClr val="tx1"/>
                          </a:solidFill>
                        </a:rPr>
                        <a:t>es</a:t>
                      </a:r>
                      <a:r>
                        <a:rPr lang="en-GB" sz="2400" b="0" baseline="0" dirty="0" smtClean="0">
                          <a:solidFill>
                            <a:schemeClr val="tx1"/>
                          </a:solidFill>
                        </a:rPr>
                        <a:t> </a:t>
                      </a:r>
                      <a:r>
                        <a:rPr lang="en-GB" sz="2400" b="0" baseline="0" dirty="0" err="1" smtClean="0">
                          <a:solidFill>
                            <a:schemeClr val="tx1"/>
                          </a:solidFill>
                        </a:rPr>
                        <a:t>muy</a:t>
                      </a:r>
                      <a:r>
                        <a:rPr lang="en-GB" sz="2400" b="0" baseline="0" dirty="0" smtClean="0">
                          <a:solidFill>
                            <a:schemeClr val="tx1"/>
                          </a:solidFill>
                        </a:rPr>
                        <a:t> </a:t>
                      </a:r>
                      <a:r>
                        <a:rPr lang="en-GB" sz="2400" b="0" baseline="0" dirty="0" err="1" smtClean="0">
                          <a:solidFill>
                            <a:schemeClr val="tx1"/>
                          </a:solidFill>
                        </a:rPr>
                        <a:t>caro</a:t>
                      </a:r>
                      <a:r>
                        <a:rPr lang="en-GB" sz="2400" b="0" baseline="0" dirty="0" smtClean="0">
                          <a:solidFill>
                            <a:schemeClr val="tx1"/>
                          </a:solidFill>
                        </a:rPr>
                        <a:t> y </a:t>
                      </a:r>
                      <a:r>
                        <a:rPr lang="en-GB" sz="2400" b="0" baseline="0" dirty="0" err="1" smtClean="0">
                          <a:solidFill>
                            <a:schemeClr val="tx1"/>
                          </a:solidFill>
                        </a:rPr>
                        <a:t>siempre</a:t>
                      </a:r>
                      <a:r>
                        <a:rPr lang="en-GB" sz="2400" b="0" baseline="0" dirty="0" smtClean="0">
                          <a:solidFill>
                            <a:schemeClr val="tx1"/>
                          </a:solidFill>
                        </a:rPr>
                        <a:t> </a:t>
                      </a:r>
                      <a:r>
                        <a:rPr lang="en-GB" sz="2400" b="0" baseline="0" dirty="0" err="1" smtClean="0">
                          <a:solidFill>
                            <a:schemeClr val="tx1"/>
                          </a:solidFill>
                        </a:rPr>
                        <a:t>huele</a:t>
                      </a:r>
                      <a:r>
                        <a:rPr lang="en-GB" sz="2400" b="0" baseline="0" dirty="0" smtClean="0">
                          <a:solidFill>
                            <a:schemeClr val="tx1"/>
                          </a:solidFill>
                        </a:rPr>
                        <a:t> mal.</a:t>
                      </a:r>
                      <a:endParaRPr lang="en-GB" sz="2400" b="0" dirty="0">
                        <a:solidFill>
                          <a:schemeClr val="tx1"/>
                        </a:solidFill>
                      </a:endParaRPr>
                    </a:p>
                  </a:txBody>
                  <a:tcPr>
                    <a:solidFill>
                      <a:srgbClr val="00B0F0"/>
                    </a:solidFill>
                  </a:tcPr>
                </a:tc>
                <a:tc>
                  <a:txBody>
                    <a:bodyPr/>
                    <a:lstStyle/>
                    <a:p>
                      <a:pPr algn="ctr"/>
                      <a:r>
                        <a:rPr lang="en-GB" b="0" dirty="0" smtClean="0">
                          <a:solidFill>
                            <a:schemeClr val="tx1"/>
                          </a:solidFill>
                        </a:rPr>
                        <a:t>train, don’t live near</a:t>
                      </a:r>
                      <a:endParaRPr lang="en-GB" b="0" dirty="0">
                        <a:solidFill>
                          <a:schemeClr val="tx1"/>
                        </a:solidFill>
                      </a:endParaRPr>
                    </a:p>
                  </a:txBody>
                  <a:tcPr>
                    <a:solidFill>
                      <a:srgbClr val="00B0F0"/>
                    </a:solidFill>
                  </a:tcPr>
                </a:tc>
              </a:tr>
              <a:tr h="1242138">
                <a:tc>
                  <a:txBody>
                    <a:bodyPr/>
                    <a:lstStyle/>
                    <a:p>
                      <a:r>
                        <a:rPr lang="en-GB" sz="2400" b="0" dirty="0" err="1" smtClean="0">
                          <a:solidFill>
                            <a:schemeClr val="tx1"/>
                          </a:solidFill>
                        </a:rPr>
                        <a:t>Cuando</a:t>
                      </a:r>
                      <a:r>
                        <a:rPr lang="en-GB" sz="2400" b="0" dirty="0" smtClean="0">
                          <a:solidFill>
                            <a:schemeClr val="tx1"/>
                          </a:solidFill>
                        </a:rPr>
                        <a:t> </a:t>
                      </a:r>
                      <a:r>
                        <a:rPr lang="en-GB" sz="2400" b="0" dirty="0" err="1" smtClean="0">
                          <a:solidFill>
                            <a:schemeClr val="tx1"/>
                          </a:solidFill>
                        </a:rPr>
                        <a:t>llueve</a:t>
                      </a:r>
                      <a:r>
                        <a:rPr lang="en-GB" sz="2400" b="0" dirty="0" smtClean="0">
                          <a:solidFill>
                            <a:schemeClr val="tx1"/>
                          </a:solidFill>
                        </a:rPr>
                        <a:t> </a:t>
                      </a:r>
                      <a:r>
                        <a:rPr lang="en-GB" sz="2400" b="0" baseline="0" dirty="0" err="1" smtClean="0">
                          <a:solidFill>
                            <a:schemeClr val="tx1"/>
                          </a:solidFill>
                        </a:rPr>
                        <a:t>v</a:t>
                      </a:r>
                      <a:r>
                        <a:rPr lang="en-GB" sz="2400" b="0" dirty="0" err="1" smtClean="0">
                          <a:solidFill>
                            <a:schemeClr val="tx1"/>
                          </a:solidFill>
                        </a:rPr>
                        <a:t>oy</a:t>
                      </a:r>
                      <a:r>
                        <a:rPr lang="en-GB" sz="2400" b="0" dirty="0" smtClean="0">
                          <a:solidFill>
                            <a:schemeClr val="tx1"/>
                          </a:solidFill>
                        </a:rPr>
                        <a:t> al </a:t>
                      </a:r>
                      <a:r>
                        <a:rPr lang="en-GB" sz="2400" b="0" dirty="0" err="1" smtClean="0">
                          <a:solidFill>
                            <a:schemeClr val="tx1"/>
                          </a:solidFill>
                        </a:rPr>
                        <a:t>colegio</a:t>
                      </a:r>
                      <a:r>
                        <a:rPr lang="en-GB" sz="2400" b="0" dirty="0" smtClean="0">
                          <a:solidFill>
                            <a:schemeClr val="tx1"/>
                          </a:solidFill>
                        </a:rPr>
                        <a:t> en </a:t>
                      </a:r>
                      <a:r>
                        <a:rPr lang="en-GB" sz="2400" b="0" dirty="0" err="1" smtClean="0">
                          <a:solidFill>
                            <a:schemeClr val="tx1"/>
                          </a:solidFill>
                        </a:rPr>
                        <a:t>coche</a:t>
                      </a:r>
                      <a:r>
                        <a:rPr lang="en-GB" sz="2400" b="0" dirty="0" smtClean="0">
                          <a:solidFill>
                            <a:schemeClr val="tx1"/>
                          </a:solidFill>
                        </a:rPr>
                        <a:t> </a:t>
                      </a:r>
                      <a:r>
                        <a:rPr lang="en-GB" sz="2400" b="0" dirty="0" err="1" smtClean="0">
                          <a:solidFill>
                            <a:schemeClr val="tx1"/>
                          </a:solidFill>
                        </a:rPr>
                        <a:t>porque</a:t>
                      </a:r>
                      <a:r>
                        <a:rPr lang="en-GB" sz="2400" b="0" dirty="0" smtClean="0">
                          <a:solidFill>
                            <a:schemeClr val="tx1"/>
                          </a:solidFill>
                        </a:rPr>
                        <a:t> </a:t>
                      </a:r>
                      <a:r>
                        <a:rPr lang="en-GB" sz="2400" b="0" dirty="0" err="1" smtClean="0">
                          <a:solidFill>
                            <a:schemeClr val="tx1"/>
                          </a:solidFill>
                        </a:rPr>
                        <a:t>es</a:t>
                      </a:r>
                      <a:r>
                        <a:rPr lang="en-GB" sz="2400" b="0" dirty="0" smtClean="0">
                          <a:solidFill>
                            <a:schemeClr val="tx1"/>
                          </a:solidFill>
                        </a:rPr>
                        <a:t> </a:t>
                      </a:r>
                      <a:r>
                        <a:rPr lang="en-GB" sz="2400" b="0" dirty="0" err="1" smtClean="0">
                          <a:solidFill>
                            <a:schemeClr val="tx1"/>
                          </a:solidFill>
                        </a:rPr>
                        <a:t>cómodo</a:t>
                      </a:r>
                      <a:r>
                        <a:rPr lang="en-GB" sz="2400" b="0" dirty="0" smtClean="0">
                          <a:solidFill>
                            <a:schemeClr val="tx1"/>
                          </a:solidFill>
                        </a:rPr>
                        <a:t> </a:t>
                      </a:r>
                      <a:r>
                        <a:rPr lang="en-GB" sz="2400" b="0" dirty="0" err="1" smtClean="0">
                          <a:solidFill>
                            <a:schemeClr val="tx1"/>
                          </a:solidFill>
                        </a:rPr>
                        <a:t>pero</a:t>
                      </a:r>
                      <a:r>
                        <a:rPr lang="en-GB" sz="2400" b="0" dirty="0" smtClean="0">
                          <a:solidFill>
                            <a:schemeClr val="tx1"/>
                          </a:solidFill>
                        </a:rPr>
                        <a:t> </a:t>
                      </a:r>
                      <a:r>
                        <a:rPr lang="en-GB" sz="2400" b="0" dirty="0" err="1" smtClean="0">
                          <a:solidFill>
                            <a:schemeClr val="tx1"/>
                          </a:solidFill>
                        </a:rPr>
                        <a:t>normalmente</a:t>
                      </a:r>
                      <a:r>
                        <a:rPr lang="en-GB" sz="2400" b="0" baseline="0" dirty="0" smtClean="0">
                          <a:solidFill>
                            <a:schemeClr val="tx1"/>
                          </a:solidFill>
                        </a:rPr>
                        <a:t> en </a:t>
                      </a:r>
                      <a:r>
                        <a:rPr lang="en-GB" sz="2400" b="0" baseline="0" dirty="0" err="1" smtClean="0">
                          <a:solidFill>
                            <a:schemeClr val="tx1"/>
                          </a:solidFill>
                        </a:rPr>
                        <a:t>verano</a:t>
                      </a:r>
                      <a:r>
                        <a:rPr lang="en-GB" sz="2400" b="0" baseline="0" dirty="0" smtClean="0">
                          <a:solidFill>
                            <a:schemeClr val="tx1"/>
                          </a:solidFill>
                        </a:rPr>
                        <a:t> </a:t>
                      </a:r>
                      <a:r>
                        <a:rPr lang="en-GB" sz="2400" b="0" baseline="0" dirty="0" err="1" smtClean="0">
                          <a:solidFill>
                            <a:schemeClr val="tx1"/>
                          </a:solidFill>
                        </a:rPr>
                        <a:t>tengo</a:t>
                      </a:r>
                      <a:r>
                        <a:rPr lang="en-GB" sz="2400" b="0" baseline="0" dirty="0" smtClean="0">
                          <a:solidFill>
                            <a:schemeClr val="tx1"/>
                          </a:solidFill>
                        </a:rPr>
                        <a:t> </a:t>
                      </a:r>
                      <a:r>
                        <a:rPr lang="en-GB" sz="2400" b="0" baseline="0" dirty="0" err="1" smtClean="0">
                          <a:solidFill>
                            <a:schemeClr val="tx1"/>
                          </a:solidFill>
                        </a:rPr>
                        <a:t>que</a:t>
                      </a:r>
                      <a:r>
                        <a:rPr lang="en-GB" sz="2400" b="0" baseline="0" dirty="0" smtClean="0">
                          <a:solidFill>
                            <a:schemeClr val="tx1"/>
                          </a:solidFill>
                        </a:rPr>
                        <a:t> </a:t>
                      </a:r>
                      <a:r>
                        <a:rPr lang="en-GB" sz="2400" b="0" baseline="0" dirty="0" err="1" smtClean="0">
                          <a:solidFill>
                            <a:schemeClr val="tx1"/>
                          </a:solidFill>
                        </a:rPr>
                        <a:t>ir</a:t>
                      </a:r>
                      <a:r>
                        <a:rPr lang="en-GB" sz="2400" b="0" baseline="0" dirty="0" smtClean="0">
                          <a:solidFill>
                            <a:schemeClr val="tx1"/>
                          </a:solidFill>
                        </a:rPr>
                        <a:t> a pie y no me </a:t>
                      </a:r>
                      <a:r>
                        <a:rPr lang="en-GB" sz="2400" b="0" baseline="0" dirty="0" err="1" smtClean="0">
                          <a:solidFill>
                            <a:schemeClr val="tx1"/>
                          </a:solidFill>
                        </a:rPr>
                        <a:t>gusta</a:t>
                      </a:r>
                      <a:r>
                        <a:rPr lang="en-GB" sz="2400" b="0" baseline="0" dirty="0" smtClean="0">
                          <a:solidFill>
                            <a:schemeClr val="tx1"/>
                          </a:solidFill>
                        </a:rPr>
                        <a:t> </a:t>
                      </a:r>
                      <a:r>
                        <a:rPr lang="en-GB" sz="2400" b="0" baseline="0" dirty="0" err="1" smtClean="0">
                          <a:solidFill>
                            <a:schemeClr val="tx1"/>
                          </a:solidFill>
                        </a:rPr>
                        <a:t>porque</a:t>
                      </a:r>
                      <a:r>
                        <a:rPr lang="en-GB" sz="2400" b="0" baseline="0" dirty="0" smtClean="0">
                          <a:solidFill>
                            <a:schemeClr val="tx1"/>
                          </a:solidFill>
                        </a:rPr>
                        <a:t> soy tan </a:t>
                      </a:r>
                      <a:r>
                        <a:rPr lang="en-GB" sz="2400" b="0" baseline="0" dirty="0" err="1" smtClean="0">
                          <a:solidFill>
                            <a:schemeClr val="tx1"/>
                          </a:solidFill>
                        </a:rPr>
                        <a:t>perezosa</a:t>
                      </a:r>
                      <a:r>
                        <a:rPr lang="en-GB" sz="2400" b="0" baseline="0" dirty="0" smtClean="0">
                          <a:solidFill>
                            <a:schemeClr val="tx1"/>
                          </a:solidFill>
                        </a:rPr>
                        <a:t>.</a:t>
                      </a:r>
                      <a:endParaRPr lang="en-GB" sz="2400" b="0" dirty="0">
                        <a:solidFill>
                          <a:schemeClr val="tx1"/>
                        </a:solidFill>
                      </a:endParaRPr>
                    </a:p>
                  </a:txBody>
                  <a:tcPr>
                    <a:solidFill>
                      <a:schemeClr val="accent5">
                        <a:lumMod val="60000"/>
                        <a:lumOff val="40000"/>
                      </a:schemeClr>
                    </a:solidFill>
                  </a:tcPr>
                </a:tc>
                <a:tc>
                  <a:txBody>
                    <a:bodyPr/>
                    <a:lstStyle/>
                    <a:p>
                      <a:pPr algn="ctr"/>
                      <a:r>
                        <a:rPr lang="en-GB" b="0" dirty="0" smtClean="0">
                          <a:solidFill>
                            <a:schemeClr val="tx1"/>
                          </a:solidFill>
                        </a:rPr>
                        <a:t>car when it rains, comfortable, walk</a:t>
                      </a:r>
                      <a:r>
                        <a:rPr lang="en-GB" b="0" baseline="0" dirty="0" smtClean="0">
                          <a:solidFill>
                            <a:schemeClr val="tx1"/>
                          </a:solidFill>
                        </a:rPr>
                        <a:t> in summer</a:t>
                      </a:r>
                      <a:endParaRPr lang="en-GB" b="0" dirty="0">
                        <a:solidFill>
                          <a:schemeClr val="tx1"/>
                        </a:solidFill>
                      </a:endParaRPr>
                    </a:p>
                  </a:txBody>
                  <a:tcPr>
                    <a:solidFill>
                      <a:schemeClr val="accent5">
                        <a:lumMod val="60000"/>
                        <a:lumOff val="40000"/>
                      </a:schemeClr>
                    </a:solidFill>
                  </a:tcPr>
                </a:tc>
              </a:tr>
            </a:tbl>
          </a:graphicData>
        </a:graphic>
      </p:graphicFrame>
      <p:sp>
        <p:nvSpPr>
          <p:cNvPr id="4" name="Rectangle 3"/>
          <p:cNvSpPr/>
          <p:nvPr/>
        </p:nvSpPr>
        <p:spPr>
          <a:xfrm>
            <a:off x="7020272" y="1700808"/>
            <a:ext cx="180020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020272" y="2962850"/>
            <a:ext cx="180020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20272" y="4149080"/>
            <a:ext cx="180020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020272" y="5445224"/>
            <a:ext cx="180020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Program Files (x86)\Microsoft Office\MEDIA\CAGCAT10\j018332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05110"/>
            <a:ext cx="792088" cy="79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8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1463</Words>
  <Application>Microsoft Office PowerPoint</Application>
  <PresentationFormat>On-screen Show (4:3)</PresentationFormat>
  <Paragraphs>273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What is Peter saying about his school?</vt:lpstr>
      <vt:lpstr>Add the correct Present Tense endings to the verb ‘ESTUDIAR’ (to study). Remember this is an AR Verb. Use your notes in your book or the Independent Learning Folder to help you with this.</vt:lpstr>
      <vt:lpstr>Match up the translations below</vt:lpstr>
      <vt:lpstr>What is Jessica saying about her school?</vt:lpstr>
      <vt:lpstr>How many of these words do you already know? Look up the meanings of any you don’t and write these down.</vt:lpstr>
      <vt:lpstr>Try to think of ways to remember translations of words. The more ridiculous, the better! Can you think of a way to remember these words? E.G. abogado = lawyer (imagine a lawyer eating an avocado).</vt:lpstr>
      <vt:lpstr>Translate these sentences into English.</vt:lpstr>
      <vt:lpstr>How do these people travel to school and why?</vt:lpstr>
      <vt:lpstr>Unscramble the letters to find the translations of these words.</vt:lpstr>
      <vt:lpstr>What is Simon saying about his school?</vt:lpstr>
      <vt:lpstr>Translate these past tense sentences into English.</vt:lpstr>
      <vt:lpstr>What is Lucille saying about her school?</vt:lpstr>
      <vt:lpstr>Try to think of ways to remember translations of words. The more ridiculous, the better! Can you think of a way to remember these words? E.G. abogado = lawyer (imagine a lawyer eating an avocado).</vt:lpstr>
      <vt:lpstr>Translate these sentences into English.</vt:lpstr>
      <vt:lpstr>What does Lucille want to do when she finishes school?</vt:lpstr>
      <vt:lpstr>PowerPoint Presentation</vt:lpstr>
      <vt:lpstr>What are Jessica’s plans for the future?</vt:lpstr>
      <vt:lpstr>Match up the translations below</vt:lpstr>
      <vt:lpstr>What is happening on the 10th March?</vt:lpstr>
      <vt:lpstr>Translate these phrases using the Immediate Future Tense. Use any notes in your books, vocabulary books or in the Independent Learning Folders to help you with this.</vt:lpstr>
      <vt:lpstr>Match the jobs to the images</vt:lpstr>
      <vt:lpstr>What does Simon want to do in the future?</vt:lpstr>
      <vt:lpstr>Translate these sentences into English.</vt:lpstr>
      <vt:lpstr>What is happening on the 8th April?</vt:lpstr>
      <vt:lpstr>Add the correct Present Tense endings to the verb ‘TRABAJAR’ (to work). Remember this is an AR Verb. Use your notes in your book or the Independent Learning Folder to help you with this.</vt:lpstr>
      <vt:lpstr>Match the phrases to the images</vt:lpstr>
      <vt:lpstr>Translate these sentences into English.</vt:lpstr>
      <vt:lpstr>What are Peter’s plans for the future?</vt:lpstr>
      <vt:lpstr>Match the jobs to the images</vt:lpstr>
      <vt:lpstr>What does Jim like about his job?</vt:lpstr>
      <vt:lpstr>Translate these sentences into English.</vt:lpstr>
      <vt:lpstr>What does Marie like about her job?</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Danni</dc:creator>
  <cp:lastModifiedBy>Danni</cp:lastModifiedBy>
  <cp:revision>36</cp:revision>
  <dcterms:created xsi:type="dcterms:W3CDTF">2014-05-26T12:35:50Z</dcterms:created>
  <dcterms:modified xsi:type="dcterms:W3CDTF">2014-05-29T12:02:49Z</dcterms:modified>
</cp:coreProperties>
</file>