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1"/>
  </p:notesMasterIdLst>
  <p:sldIdLst>
    <p:sldId id="281" r:id="rId2"/>
    <p:sldId id="260" r:id="rId3"/>
    <p:sldId id="262" r:id="rId4"/>
    <p:sldId id="263" r:id="rId5"/>
    <p:sldId id="264" r:id="rId6"/>
    <p:sldId id="278" r:id="rId7"/>
    <p:sldId id="269" r:id="rId8"/>
    <p:sldId id="282" r:id="rId9"/>
    <p:sldId id="270" r:id="rId10"/>
    <p:sldId id="272" r:id="rId11"/>
    <p:sldId id="275" r:id="rId12"/>
    <p:sldId id="273" r:id="rId13"/>
    <p:sldId id="271" r:id="rId14"/>
    <p:sldId id="274" r:id="rId15"/>
    <p:sldId id="276" r:id="rId16"/>
    <p:sldId id="265" r:id="rId17"/>
    <p:sldId id="283" r:id="rId18"/>
    <p:sldId id="284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61358-B0B1-461F-A238-423F2433687F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A649F-30C7-4C61-B163-811F7D5A1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198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649F-30C7-4C61-B163-811F7D5A118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19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80008C-6E16-44CE-AF92-F43D54CC26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503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EF52E03-8A58-4486-A611-8C7572AF1C27}" type="datetimeFigureOut">
              <a:rPr lang="en-GB" smtClean="0"/>
              <a:t>12/05/2017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CF6789-DE72-451E-B33F-679F0677F30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548" y="1772816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u="sng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STARTER: </a:t>
            </a:r>
          </a:p>
          <a:p>
            <a:pPr algn="ctr"/>
            <a:r>
              <a:rPr lang="en-GB" sz="6000" b="1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Match up the vocabulary on your sheet</a:t>
            </a:r>
            <a:endParaRPr lang="en-GB" sz="4400" dirty="0">
              <a:solidFill>
                <a:srgbClr val="FF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15137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Likes/dislikes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7436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cartoon-clipart.com/cartoon_clipart_images/girl_or_woman_relaxing_on_the_beach_under_an_umbrella_0515-1011-1713-0943_SM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5924"/>
            <a:ext cx="3312368" cy="274431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012516" y="15560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gusta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…?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7" y="4941168"/>
            <a:ext cx="2880319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tomar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el sol</a:t>
            </a:r>
            <a:endParaRPr lang="en-GB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10058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www.totaldeliciousness.co.uk/wp-content/uploads/2010/06/shopping4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16832"/>
            <a:ext cx="3145929" cy="29633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012516" y="15560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gusta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…?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43348" y="5093574"/>
            <a:ext cx="3096343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ir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compras</a:t>
            </a:r>
            <a:endParaRPr lang="en-GB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10058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upload.wikimedia.org/wikipedia/commons/thumb/2/29/Disco_ball4.jpg/250px-Disco_ball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6143"/>
            <a:ext cx="2988244" cy="243410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012516" y="15560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gusta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…?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5" y="5093574"/>
            <a:ext cx="4104456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ir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una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discoteca</a:t>
            </a:r>
            <a:endParaRPr lang="en-GB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100582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encrypted-tbn3.google.com/images?q=tbn:ANd9GcTKYGi3Hgz7AUeaZcZrObBF8Rgyx6kNGZnWPmeqxenCni0xbRRq4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60848"/>
            <a:ext cx="3672408" cy="28163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012516" y="15560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gusta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…?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1739" y="5229200"/>
            <a:ext cx="5040561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ir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paseo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en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bicicleta</a:t>
            </a:r>
            <a:endParaRPr lang="en-GB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100582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upload.wikimedia.org/wikipedia/commons/thumb/2/2c/Windsurf.600pix.jpg/220px-Windsurf.600pix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48880"/>
            <a:ext cx="3035846" cy="26086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012516" y="15560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gusta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…?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7554" y="5102530"/>
            <a:ext cx="3744417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hacer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windsurf</a:t>
            </a:r>
            <a:endParaRPr lang="en-GB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100582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.lochlomond-scotland.com/images/fullsize/boat_trip_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577" y="2204864"/>
            <a:ext cx="3376883" cy="26448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012516" y="15560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gusta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…?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5093574"/>
            <a:ext cx="4680519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ir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paseo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en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barco</a:t>
            </a:r>
            <a:endParaRPr lang="en-GB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381328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143440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39149"/>
              </p:ext>
            </p:extLst>
          </p:nvPr>
        </p:nvGraphicFramePr>
        <p:xfrm>
          <a:off x="1115616" y="1700808"/>
          <a:ext cx="6893029" cy="50474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35503"/>
                <a:gridCol w="3957526"/>
              </a:tblGrid>
              <a:tr h="233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me </a:t>
                      </a: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encanta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- I 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love  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</a:t>
                      </a:r>
                      <a:endParaRPr lang="en-GB" sz="18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me </a:t>
                      </a: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gusta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– I 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like  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</a:t>
                      </a:r>
                      <a:endParaRPr lang="en-GB" sz="18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89" marR="6028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nadar</a:t>
                      </a:r>
                      <a:r>
                        <a:rPr lang="en-GB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en la </a:t>
                      </a: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piscina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 go swimming in the pool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ir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 </a:t>
                      </a: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una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discoteca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 go to a disco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visitar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monumentos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 visit monuments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ir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de </a:t>
                      </a: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compras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 go shopping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hacer</a:t>
                      </a:r>
                      <a:r>
                        <a:rPr lang="en-GB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windsurf 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to go windsurfing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ir</a:t>
                      </a:r>
                      <a:r>
                        <a:rPr lang="en-GB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de </a:t>
                      </a:r>
                      <a:r>
                        <a:rPr lang="en-GB" sz="1800" b="1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paseo</a:t>
                      </a:r>
                      <a:r>
                        <a:rPr lang="en-GB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b="1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en</a:t>
                      </a:r>
                      <a:r>
                        <a:rPr lang="en-GB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b="1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barco</a:t>
                      </a:r>
                      <a:r>
                        <a:rPr lang="en-GB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to go on a boat trip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ir</a:t>
                      </a:r>
                      <a:r>
                        <a:rPr lang="fr-FR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de paseo en </a:t>
                      </a:r>
                      <a:r>
                        <a:rPr lang="fr-FR" sz="1800" b="1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bicicleta</a:t>
                      </a:r>
                      <a:r>
                        <a:rPr lang="fr-FR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fr-FR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–</a:t>
                      </a:r>
                      <a:endParaRPr lang="en-GB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to go on a bike ride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tomar</a:t>
                      </a:r>
                      <a:r>
                        <a:rPr lang="en-GB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 sol </a:t>
                      </a: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 sunbathe</a:t>
                      </a:r>
                      <a:endParaRPr lang="en-GB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89" marR="60289" marT="0" marB="0"/>
                </a:tc>
              </a:tr>
              <a:tr h="233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no me </a:t>
                      </a:r>
                      <a:r>
                        <a:rPr lang="en-GB" sz="1800" b="1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gusta</a:t>
                      </a:r>
                      <a:r>
                        <a:rPr lang="en-GB" sz="1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– I don’t 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like  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</a:t>
                      </a:r>
                      <a:endParaRPr lang="en-GB" sz="18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odio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– I 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hate  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</a:t>
                      </a:r>
                      <a:endParaRPr lang="en-GB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89" marR="6028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3"/>
          <p:cNvSpPr txBox="1">
            <a:spLocks/>
          </p:cNvSpPr>
          <p:nvPr/>
        </p:nvSpPr>
        <p:spPr>
          <a:xfrm>
            <a:off x="4139952" y="116632"/>
            <a:ext cx="5266928" cy="125272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5400" dirty="0" smtClean="0">
                <a:latin typeface="Calibri" pitchFamily="34" charset="0"/>
                <a:cs typeface="Calibri" pitchFamily="34" charset="0"/>
              </a:rPr>
              <a:t>HABLAR</a:t>
            </a:r>
            <a:endParaRPr lang="en-GB" sz="5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26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263955"/>
              </p:ext>
            </p:extLst>
          </p:nvPr>
        </p:nvGraphicFramePr>
        <p:xfrm>
          <a:off x="0" y="-19535"/>
          <a:ext cx="9144000" cy="71612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55976"/>
                <a:gridCol w="4788024"/>
              </a:tblGrid>
              <a:tr h="12882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GB" sz="3600" b="1" u="sng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¿</a:t>
                      </a:r>
                      <a:r>
                        <a:rPr lang="en-GB" sz="3600" b="1" u="sng" dirty="0" err="1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Qué</a:t>
                      </a:r>
                      <a:r>
                        <a:rPr lang="en-GB" sz="3600" b="1" u="sng" dirty="0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GB" sz="3600" b="1" u="sng" dirty="0" err="1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te</a:t>
                      </a:r>
                      <a:r>
                        <a:rPr lang="en-GB" sz="3600" b="1" u="sng" baseline="0" dirty="0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GB" sz="3600" b="1" u="sng" baseline="0" dirty="0" err="1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gusta</a:t>
                      </a:r>
                      <a:r>
                        <a:rPr lang="en-GB" sz="3600" b="1" u="sng" baseline="0" dirty="0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GB" sz="3600" b="1" u="sng" baseline="0" dirty="0" err="1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hacer</a:t>
                      </a:r>
                      <a:r>
                        <a:rPr lang="en-GB" sz="3600" b="1" u="sng" baseline="0" dirty="0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?</a:t>
                      </a:r>
                      <a:r>
                        <a:rPr lang="en-GB" sz="3600" b="1" u="none" baseline="0" dirty="0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GB" sz="2400" b="1" i="1" baseline="0" dirty="0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What do you like to do?</a:t>
                      </a:r>
                      <a:r>
                        <a:rPr lang="en-GB" sz="2400" b="1" baseline="0" dirty="0" smtClean="0">
                          <a:effectLst/>
                          <a:latin typeface="+mj-lt"/>
                          <a:ea typeface="Calibri"/>
                          <a:cs typeface="Calibri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 b="1" i="0" u="sng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¿Y </a:t>
                      </a:r>
                      <a:r>
                        <a:rPr lang="en-GB" sz="4000" b="1" i="0" u="sng" dirty="0" err="1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tú</a:t>
                      </a:r>
                      <a:r>
                        <a:rPr lang="en-GB" sz="4000" b="1" i="0" u="sng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?</a:t>
                      </a:r>
                      <a:r>
                        <a:rPr lang="en-GB" sz="4000" b="1" i="0" u="none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GB" sz="2400" b="1" i="1" u="none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And you?</a:t>
                      </a:r>
                      <a:endParaRPr lang="en-GB" sz="2400" b="1" i="1" u="none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60289" marR="6028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89" marR="60289" marT="0" marB="0"/>
                </a:tc>
              </a:tr>
              <a:tr h="2313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effectLst/>
                          <a:latin typeface="+mj-lt"/>
                          <a:cs typeface="Calibri" pitchFamily="34" charset="0"/>
                        </a:rPr>
                        <a:t>me </a:t>
                      </a:r>
                      <a:r>
                        <a:rPr lang="en-GB" sz="2800" b="1" dirty="0" err="1">
                          <a:effectLst/>
                          <a:latin typeface="+mj-lt"/>
                          <a:cs typeface="Calibri" pitchFamily="34" charset="0"/>
                        </a:rPr>
                        <a:t>encanta</a:t>
                      </a:r>
                      <a:r>
                        <a:rPr lang="en-GB" sz="2800" b="1" dirty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800" dirty="0">
                          <a:effectLst/>
                          <a:latin typeface="+mj-lt"/>
                          <a:cs typeface="Calibri" pitchFamily="34" charset="0"/>
                        </a:rPr>
                        <a:t>- I </a:t>
                      </a:r>
                      <a:r>
                        <a:rPr lang="en-GB" sz="2800" dirty="0" smtClean="0">
                          <a:effectLst/>
                          <a:latin typeface="+mj-lt"/>
                          <a:cs typeface="Calibri" pitchFamily="34" charset="0"/>
                        </a:rPr>
                        <a:t>love  </a:t>
                      </a:r>
                      <a:r>
                        <a:rPr lang="en-GB" sz="2800" dirty="0" smtClean="0">
                          <a:effectLst/>
                          <a:latin typeface="+mj-lt"/>
                          <a:cs typeface="Calibri" pitchFamily="34" charset="0"/>
                          <a:sym typeface="Wingdings" pitchFamily="2" charset="2"/>
                        </a:rPr>
                        <a:t></a:t>
                      </a:r>
                      <a:endParaRPr lang="en-GB" sz="2800" dirty="0">
                        <a:effectLst/>
                        <a:latin typeface="+mj-lt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j-lt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+mj-lt"/>
                          <a:cs typeface="Calibri" pitchFamily="34" charset="0"/>
                        </a:rPr>
                        <a:t>me </a:t>
                      </a:r>
                      <a:r>
                        <a:rPr lang="en-GB" sz="2800" b="1" dirty="0" err="1">
                          <a:effectLst/>
                          <a:latin typeface="+mj-lt"/>
                          <a:cs typeface="Calibri" pitchFamily="34" charset="0"/>
                        </a:rPr>
                        <a:t>gusta</a:t>
                      </a:r>
                      <a:r>
                        <a:rPr lang="en-GB" sz="2800" b="1" dirty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800" dirty="0">
                          <a:effectLst/>
                          <a:latin typeface="+mj-lt"/>
                          <a:cs typeface="Calibri" pitchFamily="34" charset="0"/>
                        </a:rPr>
                        <a:t>– I </a:t>
                      </a:r>
                      <a:r>
                        <a:rPr lang="en-GB" sz="2800" dirty="0" smtClean="0">
                          <a:effectLst/>
                          <a:latin typeface="+mj-lt"/>
                          <a:cs typeface="Calibri" pitchFamily="34" charset="0"/>
                        </a:rPr>
                        <a:t>like  </a:t>
                      </a:r>
                      <a:r>
                        <a:rPr lang="en-GB" sz="2800" dirty="0" smtClean="0">
                          <a:effectLst/>
                          <a:latin typeface="+mj-lt"/>
                          <a:cs typeface="Calibri" pitchFamily="34" charset="0"/>
                          <a:sym typeface="Wingdings" pitchFamily="2" charset="2"/>
                        </a:rPr>
                        <a:t></a:t>
                      </a:r>
                      <a:endParaRPr lang="en-GB" sz="2800" dirty="0">
                        <a:effectLst/>
                        <a:latin typeface="+mj-lt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j-lt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j-lt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j-lt"/>
                          <a:cs typeface="Calibri" pitchFamily="34" charset="0"/>
                        </a:rPr>
                        <a:t> </a:t>
                      </a:r>
                      <a:endParaRPr lang="en-GB" sz="28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60289" marR="6028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effectLst/>
                          <a:latin typeface="+mj-lt"/>
                          <a:cs typeface="Calibri" pitchFamily="34" charset="0"/>
                        </a:rPr>
                        <a:t>nadar</a:t>
                      </a:r>
                      <a:r>
                        <a:rPr lang="en-GB" sz="2000" b="1" dirty="0" smtClean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000" b="1" dirty="0">
                          <a:effectLst/>
                          <a:latin typeface="+mj-lt"/>
                          <a:cs typeface="Calibri" pitchFamily="34" charset="0"/>
                        </a:rPr>
                        <a:t>en la </a:t>
                      </a:r>
                      <a:r>
                        <a:rPr lang="en-GB" sz="2000" b="1" dirty="0" err="1">
                          <a:effectLst/>
                          <a:latin typeface="+mj-lt"/>
                          <a:cs typeface="Calibri" pitchFamily="34" charset="0"/>
                        </a:rPr>
                        <a:t>piscina</a:t>
                      </a:r>
                      <a:r>
                        <a:rPr lang="en-GB" sz="2000" b="1" dirty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+mj-lt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j-lt"/>
                          <a:cs typeface="Calibri" pitchFamily="34" charset="0"/>
                        </a:rPr>
                        <a:t>to go swimming in the </a:t>
                      </a:r>
                      <a:r>
                        <a:rPr lang="en-GB" sz="2000" dirty="0" smtClean="0">
                          <a:effectLst/>
                          <a:latin typeface="+mj-lt"/>
                          <a:cs typeface="Calibri" pitchFamily="34" charset="0"/>
                        </a:rPr>
                        <a:t>pool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effectLst/>
                          <a:latin typeface="+mj-lt"/>
                          <a:cs typeface="Calibri" pitchFamily="34" charset="0"/>
                        </a:rPr>
                        <a:t>jugar</a:t>
                      </a:r>
                      <a:r>
                        <a:rPr lang="en-GB" sz="2000" b="1" dirty="0" smtClean="0">
                          <a:effectLst/>
                          <a:latin typeface="+mj-lt"/>
                          <a:cs typeface="Calibri" pitchFamily="34" charset="0"/>
                        </a:rPr>
                        <a:t> al </a:t>
                      </a:r>
                      <a:r>
                        <a:rPr lang="en-GB" sz="2000" b="1" dirty="0" err="1" smtClean="0">
                          <a:effectLst/>
                          <a:latin typeface="+mj-lt"/>
                          <a:cs typeface="Calibri" pitchFamily="34" charset="0"/>
                        </a:rPr>
                        <a:t>vóleibol</a:t>
                      </a:r>
                      <a:r>
                        <a:rPr lang="en-GB" sz="2000" b="1" dirty="0" smtClean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effectLst/>
                          <a:latin typeface="+mj-lt"/>
                          <a:cs typeface="Calibri" pitchFamily="34" charset="0"/>
                        </a:rPr>
                        <a:t>en</a:t>
                      </a:r>
                      <a:r>
                        <a:rPr lang="en-GB" sz="2000" b="1" dirty="0" smtClean="0">
                          <a:effectLst/>
                          <a:latin typeface="+mj-lt"/>
                          <a:cs typeface="Calibri" pitchFamily="34" charset="0"/>
                        </a:rPr>
                        <a:t> la playa 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+mj-lt"/>
                          <a:cs typeface="Calibri" pitchFamily="34" charset="0"/>
                        </a:rPr>
                        <a:t>to</a:t>
                      </a:r>
                      <a:r>
                        <a:rPr lang="en-GB" sz="2000" b="0" baseline="0" dirty="0" smtClean="0">
                          <a:effectLst/>
                          <a:latin typeface="+mj-lt"/>
                          <a:cs typeface="Calibri" pitchFamily="34" charset="0"/>
                        </a:rPr>
                        <a:t> play volleyball on the beach</a:t>
                      </a:r>
                      <a:endParaRPr lang="en-GB" sz="2000" b="0" dirty="0">
                        <a:effectLst/>
                        <a:latin typeface="+mj-lt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+mj-lt"/>
                          <a:cs typeface="Calibri" pitchFamily="34" charset="0"/>
                        </a:rPr>
                        <a:t>ir</a:t>
                      </a:r>
                      <a:r>
                        <a:rPr lang="en-GB" sz="2000" b="1" dirty="0">
                          <a:effectLst/>
                          <a:latin typeface="+mj-lt"/>
                          <a:cs typeface="Calibri" pitchFamily="34" charset="0"/>
                        </a:rPr>
                        <a:t> a </a:t>
                      </a:r>
                      <a:r>
                        <a:rPr lang="en-GB" sz="2000" b="1" dirty="0" err="1">
                          <a:effectLst/>
                          <a:latin typeface="+mj-lt"/>
                          <a:cs typeface="Calibri" pitchFamily="34" charset="0"/>
                        </a:rPr>
                        <a:t>una</a:t>
                      </a:r>
                      <a:r>
                        <a:rPr lang="en-GB" sz="2000" b="1" dirty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000" b="1" dirty="0" err="1">
                          <a:effectLst/>
                          <a:latin typeface="+mj-lt"/>
                          <a:cs typeface="Calibri" pitchFamily="34" charset="0"/>
                        </a:rPr>
                        <a:t>discoteca</a:t>
                      </a:r>
                      <a:r>
                        <a:rPr lang="en-GB" sz="2000" b="1" dirty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+mj-lt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j-lt"/>
                          <a:cs typeface="Calibri" pitchFamily="34" charset="0"/>
                        </a:rPr>
                        <a:t>to go to a disco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+mj-lt"/>
                          <a:cs typeface="Calibri" pitchFamily="34" charset="0"/>
                        </a:rPr>
                        <a:t>visitar</a:t>
                      </a:r>
                      <a:r>
                        <a:rPr lang="en-GB" sz="2000" b="1" dirty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000" b="1" dirty="0" err="1">
                          <a:effectLst/>
                          <a:latin typeface="+mj-lt"/>
                          <a:cs typeface="Calibri" pitchFamily="34" charset="0"/>
                        </a:rPr>
                        <a:t>monumentos</a:t>
                      </a:r>
                      <a:r>
                        <a:rPr lang="en-GB" sz="2000" b="1" dirty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+mj-lt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j-lt"/>
                          <a:cs typeface="Calibri" pitchFamily="34" charset="0"/>
                        </a:rPr>
                        <a:t>to visit monuments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+mj-lt"/>
                          <a:cs typeface="Calibri" pitchFamily="34" charset="0"/>
                        </a:rPr>
                        <a:t>ir</a:t>
                      </a:r>
                      <a:r>
                        <a:rPr lang="en-GB" sz="2000" b="1" dirty="0">
                          <a:effectLst/>
                          <a:latin typeface="+mj-lt"/>
                          <a:cs typeface="Calibri" pitchFamily="34" charset="0"/>
                        </a:rPr>
                        <a:t> de </a:t>
                      </a:r>
                      <a:r>
                        <a:rPr lang="en-GB" sz="2000" b="1" dirty="0" err="1">
                          <a:effectLst/>
                          <a:latin typeface="+mj-lt"/>
                          <a:cs typeface="Calibri" pitchFamily="34" charset="0"/>
                        </a:rPr>
                        <a:t>compras</a:t>
                      </a:r>
                      <a:r>
                        <a:rPr lang="en-GB" sz="2000" b="1" dirty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+mj-lt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j-lt"/>
                          <a:cs typeface="Calibri" pitchFamily="34" charset="0"/>
                        </a:rPr>
                        <a:t>to go shopping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effectLst/>
                          <a:latin typeface="+mj-lt"/>
                          <a:cs typeface="Calibri" pitchFamily="34" charset="0"/>
                        </a:rPr>
                        <a:t>tomar</a:t>
                      </a:r>
                      <a:r>
                        <a:rPr lang="en-GB" sz="2000" b="1" dirty="0" smtClean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000" b="1" dirty="0">
                          <a:effectLst/>
                          <a:latin typeface="+mj-lt"/>
                          <a:cs typeface="Calibri" pitchFamily="34" charset="0"/>
                        </a:rPr>
                        <a:t>el sol </a:t>
                      </a:r>
                      <a:r>
                        <a:rPr lang="en-GB" sz="2000" dirty="0">
                          <a:effectLst/>
                          <a:latin typeface="+mj-lt"/>
                          <a:cs typeface="Calibri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j-lt"/>
                          <a:cs typeface="Calibri" pitchFamily="34" charset="0"/>
                        </a:rPr>
                        <a:t>to sunbathe</a:t>
                      </a:r>
                      <a:endParaRPr lang="en-GB" sz="20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60289" marR="60289" marT="0" marB="0">
                    <a:solidFill>
                      <a:schemeClr val="bg1"/>
                    </a:solidFill>
                  </a:tcPr>
                </a:tc>
              </a:tr>
              <a:tr h="2884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effectLst/>
                          <a:latin typeface="+mj-lt"/>
                          <a:cs typeface="Calibri" pitchFamily="34" charset="0"/>
                        </a:rPr>
                        <a:t>no </a:t>
                      </a:r>
                      <a:r>
                        <a:rPr lang="en-GB" sz="2800" b="1" dirty="0">
                          <a:effectLst/>
                          <a:latin typeface="+mj-lt"/>
                          <a:cs typeface="Calibri" pitchFamily="34" charset="0"/>
                        </a:rPr>
                        <a:t>me </a:t>
                      </a:r>
                      <a:r>
                        <a:rPr lang="en-GB" sz="2800" b="1" dirty="0" err="1">
                          <a:effectLst/>
                          <a:latin typeface="+mj-lt"/>
                          <a:cs typeface="Calibri" pitchFamily="34" charset="0"/>
                        </a:rPr>
                        <a:t>gusta</a:t>
                      </a:r>
                      <a:r>
                        <a:rPr lang="en-GB" sz="2800" b="1" dirty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800" dirty="0">
                          <a:effectLst/>
                          <a:latin typeface="+mj-lt"/>
                          <a:cs typeface="Calibri" pitchFamily="34" charset="0"/>
                        </a:rPr>
                        <a:t>– I don’t </a:t>
                      </a:r>
                      <a:r>
                        <a:rPr lang="en-GB" sz="2800" dirty="0" smtClean="0">
                          <a:effectLst/>
                          <a:latin typeface="+mj-lt"/>
                          <a:cs typeface="Calibri" pitchFamily="34" charset="0"/>
                        </a:rPr>
                        <a:t>like  </a:t>
                      </a:r>
                      <a:r>
                        <a:rPr lang="en-GB" sz="2800" dirty="0" smtClean="0">
                          <a:effectLst/>
                          <a:latin typeface="+mj-lt"/>
                          <a:cs typeface="Calibri" pitchFamily="34" charset="0"/>
                          <a:sym typeface="Wingdings" pitchFamily="2" charset="2"/>
                        </a:rPr>
                        <a:t></a:t>
                      </a:r>
                      <a:endParaRPr lang="en-GB" sz="2800" dirty="0">
                        <a:effectLst/>
                        <a:latin typeface="+mj-lt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j-lt"/>
                          <a:cs typeface="Calibri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err="1" smtClean="0">
                          <a:effectLst/>
                          <a:latin typeface="+mj-lt"/>
                          <a:cs typeface="Calibri" pitchFamily="34" charset="0"/>
                        </a:rPr>
                        <a:t>odio</a:t>
                      </a:r>
                      <a:r>
                        <a:rPr lang="en-GB" sz="2800" dirty="0" smtClean="0"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en-GB" sz="2800" dirty="0">
                          <a:effectLst/>
                          <a:latin typeface="+mj-lt"/>
                          <a:cs typeface="Calibri" pitchFamily="34" charset="0"/>
                        </a:rPr>
                        <a:t>– I </a:t>
                      </a:r>
                      <a:r>
                        <a:rPr lang="en-GB" sz="2800" dirty="0" smtClean="0">
                          <a:effectLst/>
                          <a:latin typeface="+mj-lt"/>
                          <a:cs typeface="Calibri" pitchFamily="34" charset="0"/>
                        </a:rPr>
                        <a:t>hate  </a:t>
                      </a:r>
                      <a:r>
                        <a:rPr lang="en-GB" sz="2800" dirty="0" smtClean="0">
                          <a:effectLst/>
                          <a:latin typeface="+mj-lt"/>
                          <a:cs typeface="Calibri" pitchFamily="34" charset="0"/>
                          <a:sym typeface="Wingdings" pitchFamily="2" charset="2"/>
                        </a:rPr>
                        <a:t></a:t>
                      </a:r>
                      <a:endParaRPr lang="en-GB" sz="28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60289" marR="6028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48064" y="5707509"/>
            <a:ext cx="338437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CAN YOU GIVE EXTRA DETAILS?</a:t>
            </a:r>
          </a:p>
          <a:p>
            <a:pPr algn="ctr"/>
            <a:r>
              <a:rPr lang="en-GB" b="1" dirty="0" smtClean="0"/>
              <a:t> E.G REASONS WHY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39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Group 3"/>
          <p:cNvGraphicFramePr>
            <a:graphicFrameLocks noGrp="1"/>
          </p:cNvGraphicFramePr>
          <p:nvPr>
            <p:ph idx="1"/>
          </p:nvPr>
        </p:nvGraphicFramePr>
        <p:xfrm>
          <a:off x="468313" y="1268413"/>
          <a:ext cx="8229600" cy="4525963"/>
        </p:xfrm>
        <a:graphic>
          <a:graphicData uri="http://schemas.openxmlformats.org/drawingml/2006/table">
            <a:tbl>
              <a:tblPr/>
              <a:tblGrid>
                <a:gridCol w="1150937"/>
                <a:gridCol w="1200150"/>
                <a:gridCol w="1176338"/>
                <a:gridCol w="1174750"/>
                <a:gridCol w="1176337"/>
                <a:gridCol w="1174750"/>
                <a:gridCol w="1176338"/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Extra Q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Free Go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28" name="Oval 156"/>
          <p:cNvSpPr>
            <a:spLocks noChangeArrowheads="1"/>
          </p:cNvSpPr>
          <p:nvPr/>
        </p:nvSpPr>
        <p:spPr bwMode="auto">
          <a:xfrm>
            <a:off x="755650" y="1412875"/>
            <a:ext cx="647700" cy="576263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29" name="Oval 157"/>
          <p:cNvSpPr>
            <a:spLocks noChangeArrowheads="1"/>
          </p:cNvSpPr>
          <p:nvPr/>
        </p:nvSpPr>
        <p:spPr bwMode="auto">
          <a:xfrm>
            <a:off x="3132138" y="2060575"/>
            <a:ext cx="647700" cy="576263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30" name="Oval 158"/>
          <p:cNvSpPr>
            <a:spLocks noChangeArrowheads="1"/>
          </p:cNvSpPr>
          <p:nvPr/>
        </p:nvSpPr>
        <p:spPr bwMode="auto">
          <a:xfrm>
            <a:off x="684213" y="3573463"/>
            <a:ext cx="647700" cy="576262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31" name="Oval 159"/>
          <p:cNvSpPr>
            <a:spLocks noChangeArrowheads="1"/>
          </p:cNvSpPr>
          <p:nvPr/>
        </p:nvSpPr>
        <p:spPr bwMode="auto">
          <a:xfrm>
            <a:off x="6588125" y="3573463"/>
            <a:ext cx="647700" cy="576262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32" name="Oval 160"/>
          <p:cNvSpPr>
            <a:spLocks noChangeArrowheads="1"/>
          </p:cNvSpPr>
          <p:nvPr/>
        </p:nvSpPr>
        <p:spPr bwMode="auto">
          <a:xfrm>
            <a:off x="3059113" y="4365625"/>
            <a:ext cx="647700" cy="576263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33" name="Oval 161"/>
          <p:cNvSpPr>
            <a:spLocks noChangeArrowheads="1"/>
          </p:cNvSpPr>
          <p:nvPr/>
        </p:nvSpPr>
        <p:spPr bwMode="auto">
          <a:xfrm>
            <a:off x="6588125" y="2133600"/>
            <a:ext cx="647700" cy="576263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34" name="Oval 162"/>
          <p:cNvSpPr>
            <a:spLocks noChangeArrowheads="1"/>
          </p:cNvSpPr>
          <p:nvPr/>
        </p:nvSpPr>
        <p:spPr bwMode="auto">
          <a:xfrm>
            <a:off x="7740650" y="5084763"/>
            <a:ext cx="647700" cy="576262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35" name="Oval 163"/>
          <p:cNvSpPr>
            <a:spLocks noChangeArrowheads="1"/>
          </p:cNvSpPr>
          <p:nvPr/>
        </p:nvSpPr>
        <p:spPr bwMode="auto">
          <a:xfrm>
            <a:off x="5364163" y="5157788"/>
            <a:ext cx="647700" cy="576262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36" name="Oval 164"/>
          <p:cNvSpPr>
            <a:spLocks noChangeArrowheads="1"/>
          </p:cNvSpPr>
          <p:nvPr/>
        </p:nvSpPr>
        <p:spPr bwMode="auto">
          <a:xfrm>
            <a:off x="684213" y="5084763"/>
            <a:ext cx="647700" cy="576262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37" name="Oval 165"/>
          <p:cNvSpPr>
            <a:spLocks noChangeArrowheads="1"/>
          </p:cNvSpPr>
          <p:nvPr/>
        </p:nvSpPr>
        <p:spPr bwMode="auto">
          <a:xfrm>
            <a:off x="1908175" y="4365625"/>
            <a:ext cx="647700" cy="576263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38" name="Oval 166"/>
          <p:cNvSpPr>
            <a:spLocks noChangeArrowheads="1"/>
          </p:cNvSpPr>
          <p:nvPr/>
        </p:nvSpPr>
        <p:spPr bwMode="auto">
          <a:xfrm>
            <a:off x="1835150" y="2852738"/>
            <a:ext cx="647700" cy="576262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39" name="Oval 167"/>
          <p:cNvSpPr>
            <a:spLocks noChangeArrowheads="1"/>
          </p:cNvSpPr>
          <p:nvPr/>
        </p:nvSpPr>
        <p:spPr bwMode="auto">
          <a:xfrm>
            <a:off x="7740650" y="1412875"/>
            <a:ext cx="647700" cy="576263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0" name="Oval 168"/>
          <p:cNvSpPr>
            <a:spLocks noChangeArrowheads="1"/>
          </p:cNvSpPr>
          <p:nvPr/>
        </p:nvSpPr>
        <p:spPr bwMode="auto">
          <a:xfrm>
            <a:off x="7740650" y="3644900"/>
            <a:ext cx="647700" cy="576263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1" name="Oval 169"/>
          <p:cNvSpPr>
            <a:spLocks noChangeArrowheads="1"/>
          </p:cNvSpPr>
          <p:nvPr/>
        </p:nvSpPr>
        <p:spPr bwMode="auto">
          <a:xfrm>
            <a:off x="3132138" y="1341438"/>
            <a:ext cx="647700" cy="576262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2" name="Oval 170"/>
          <p:cNvSpPr>
            <a:spLocks noChangeArrowheads="1"/>
          </p:cNvSpPr>
          <p:nvPr/>
        </p:nvSpPr>
        <p:spPr bwMode="auto">
          <a:xfrm>
            <a:off x="3059113" y="5157788"/>
            <a:ext cx="647700" cy="576262"/>
          </a:xfrm>
          <a:prstGeom prst="ellipse">
            <a:avLst/>
          </a:prstGeom>
          <a:solidFill>
            <a:srgbClr val="F3F73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3" name="Rectangle 171"/>
          <p:cNvSpPr>
            <a:spLocks noChangeArrowheads="1"/>
          </p:cNvSpPr>
          <p:nvPr/>
        </p:nvSpPr>
        <p:spPr bwMode="auto">
          <a:xfrm>
            <a:off x="468313" y="5013325"/>
            <a:ext cx="11509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4" name="Rectangle 172"/>
          <p:cNvSpPr>
            <a:spLocks noChangeArrowheads="1"/>
          </p:cNvSpPr>
          <p:nvPr/>
        </p:nvSpPr>
        <p:spPr bwMode="auto">
          <a:xfrm>
            <a:off x="1619250" y="5013325"/>
            <a:ext cx="122396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5" name="Rectangle 173"/>
          <p:cNvSpPr>
            <a:spLocks noChangeArrowheads="1"/>
          </p:cNvSpPr>
          <p:nvPr/>
        </p:nvSpPr>
        <p:spPr bwMode="auto">
          <a:xfrm>
            <a:off x="468313" y="4292600"/>
            <a:ext cx="115093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" name="Rectangle 174"/>
          <p:cNvSpPr>
            <a:spLocks noChangeArrowheads="1"/>
          </p:cNvSpPr>
          <p:nvPr/>
        </p:nvSpPr>
        <p:spPr bwMode="auto">
          <a:xfrm>
            <a:off x="2843213" y="5013325"/>
            <a:ext cx="11509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7" name="Rectangle 175"/>
          <p:cNvSpPr>
            <a:spLocks noChangeArrowheads="1"/>
          </p:cNvSpPr>
          <p:nvPr/>
        </p:nvSpPr>
        <p:spPr bwMode="auto">
          <a:xfrm>
            <a:off x="468313" y="3500438"/>
            <a:ext cx="11509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8" name="Rectangle 176"/>
          <p:cNvSpPr>
            <a:spLocks noChangeArrowheads="1"/>
          </p:cNvSpPr>
          <p:nvPr/>
        </p:nvSpPr>
        <p:spPr bwMode="auto">
          <a:xfrm>
            <a:off x="1619250" y="1989138"/>
            <a:ext cx="1223963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9" name="Rectangle 177"/>
          <p:cNvSpPr>
            <a:spLocks noChangeArrowheads="1"/>
          </p:cNvSpPr>
          <p:nvPr/>
        </p:nvSpPr>
        <p:spPr bwMode="auto">
          <a:xfrm>
            <a:off x="1619250" y="1268413"/>
            <a:ext cx="12239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0" name="Rectangle 178"/>
          <p:cNvSpPr>
            <a:spLocks noChangeArrowheads="1"/>
          </p:cNvSpPr>
          <p:nvPr/>
        </p:nvSpPr>
        <p:spPr bwMode="auto">
          <a:xfrm>
            <a:off x="468313" y="1268413"/>
            <a:ext cx="11509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1" name="Rectangle 179"/>
          <p:cNvSpPr>
            <a:spLocks noChangeArrowheads="1"/>
          </p:cNvSpPr>
          <p:nvPr/>
        </p:nvSpPr>
        <p:spPr bwMode="auto">
          <a:xfrm>
            <a:off x="468313" y="1989138"/>
            <a:ext cx="11509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2" name="Rectangle 180"/>
          <p:cNvSpPr>
            <a:spLocks noChangeArrowheads="1"/>
          </p:cNvSpPr>
          <p:nvPr/>
        </p:nvSpPr>
        <p:spPr bwMode="auto">
          <a:xfrm>
            <a:off x="468313" y="2708275"/>
            <a:ext cx="11509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3" name="Rectangle 181"/>
          <p:cNvSpPr>
            <a:spLocks noChangeArrowheads="1"/>
          </p:cNvSpPr>
          <p:nvPr/>
        </p:nvSpPr>
        <p:spPr bwMode="auto">
          <a:xfrm>
            <a:off x="1619250" y="3500438"/>
            <a:ext cx="1223963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4" name="Rectangle 182"/>
          <p:cNvSpPr>
            <a:spLocks noChangeArrowheads="1"/>
          </p:cNvSpPr>
          <p:nvPr/>
        </p:nvSpPr>
        <p:spPr bwMode="auto">
          <a:xfrm>
            <a:off x="2843213" y="4292600"/>
            <a:ext cx="115093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5" name="Rectangle 183"/>
          <p:cNvSpPr>
            <a:spLocks noChangeArrowheads="1"/>
          </p:cNvSpPr>
          <p:nvPr/>
        </p:nvSpPr>
        <p:spPr bwMode="auto">
          <a:xfrm>
            <a:off x="1619250" y="2708275"/>
            <a:ext cx="122396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" name="Rectangle 184"/>
          <p:cNvSpPr>
            <a:spLocks noChangeArrowheads="1"/>
          </p:cNvSpPr>
          <p:nvPr/>
        </p:nvSpPr>
        <p:spPr bwMode="auto">
          <a:xfrm>
            <a:off x="1619250" y="4292600"/>
            <a:ext cx="12239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7" name="Rectangle 185"/>
          <p:cNvSpPr>
            <a:spLocks noChangeArrowheads="1"/>
          </p:cNvSpPr>
          <p:nvPr/>
        </p:nvSpPr>
        <p:spPr bwMode="auto">
          <a:xfrm>
            <a:off x="2843213" y="2708275"/>
            <a:ext cx="11525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8" name="Rectangle 186"/>
          <p:cNvSpPr>
            <a:spLocks noChangeArrowheads="1"/>
          </p:cNvSpPr>
          <p:nvPr/>
        </p:nvSpPr>
        <p:spPr bwMode="auto">
          <a:xfrm>
            <a:off x="2843213" y="1989138"/>
            <a:ext cx="11525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9" name="Rectangle 187"/>
          <p:cNvSpPr>
            <a:spLocks noChangeArrowheads="1"/>
          </p:cNvSpPr>
          <p:nvPr/>
        </p:nvSpPr>
        <p:spPr bwMode="auto">
          <a:xfrm>
            <a:off x="2843213" y="1268413"/>
            <a:ext cx="11525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0" name="Rectangle 188"/>
          <p:cNvSpPr>
            <a:spLocks noChangeArrowheads="1"/>
          </p:cNvSpPr>
          <p:nvPr/>
        </p:nvSpPr>
        <p:spPr bwMode="auto">
          <a:xfrm>
            <a:off x="2843213" y="3500438"/>
            <a:ext cx="11525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1" name="Rectangle 189"/>
          <p:cNvSpPr>
            <a:spLocks noChangeArrowheads="1"/>
          </p:cNvSpPr>
          <p:nvPr/>
        </p:nvSpPr>
        <p:spPr bwMode="auto">
          <a:xfrm>
            <a:off x="3995738" y="1268413"/>
            <a:ext cx="12239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2" name="Rectangle 190"/>
          <p:cNvSpPr>
            <a:spLocks noChangeArrowheads="1"/>
          </p:cNvSpPr>
          <p:nvPr/>
        </p:nvSpPr>
        <p:spPr bwMode="auto">
          <a:xfrm>
            <a:off x="3995738" y="1989138"/>
            <a:ext cx="1223962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3" name="Rectangle 191"/>
          <p:cNvSpPr>
            <a:spLocks noChangeArrowheads="1"/>
          </p:cNvSpPr>
          <p:nvPr/>
        </p:nvSpPr>
        <p:spPr bwMode="auto">
          <a:xfrm>
            <a:off x="3995738" y="2708275"/>
            <a:ext cx="1223962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4" name="Rectangle 192"/>
          <p:cNvSpPr>
            <a:spLocks noChangeArrowheads="1"/>
          </p:cNvSpPr>
          <p:nvPr/>
        </p:nvSpPr>
        <p:spPr bwMode="auto">
          <a:xfrm>
            <a:off x="3995738" y="3500438"/>
            <a:ext cx="122396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5" name="Rectangle 193"/>
          <p:cNvSpPr>
            <a:spLocks noChangeArrowheads="1"/>
          </p:cNvSpPr>
          <p:nvPr/>
        </p:nvSpPr>
        <p:spPr bwMode="auto">
          <a:xfrm>
            <a:off x="3995738" y="4292600"/>
            <a:ext cx="12239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" name="Rectangle 194"/>
          <p:cNvSpPr>
            <a:spLocks noChangeArrowheads="1"/>
          </p:cNvSpPr>
          <p:nvPr/>
        </p:nvSpPr>
        <p:spPr bwMode="auto">
          <a:xfrm>
            <a:off x="3995738" y="5013325"/>
            <a:ext cx="1223962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7" name="Rectangle 195"/>
          <p:cNvSpPr>
            <a:spLocks noChangeArrowheads="1"/>
          </p:cNvSpPr>
          <p:nvPr/>
        </p:nvSpPr>
        <p:spPr bwMode="auto">
          <a:xfrm>
            <a:off x="5219700" y="1268413"/>
            <a:ext cx="11525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8" name="Rectangle 196"/>
          <p:cNvSpPr>
            <a:spLocks noChangeArrowheads="1"/>
          </p:cNvSpPr>
          <p:nvPr/>
        </p:nvSpPr>
        <p:spPr bwMode="auto">
          <a:xfrm>
            <a:off x="5219700" y="1989138"/>
            <a:ext cx="11525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9" name="Rectangle 197"/>
          <p:cNvSpPr>
            <a:spLocks noChangeArrowheads="1"/>
          </p:cNvSpPr>
          <p:nvPr/>
        </p:nvSpPr>
        <p:spPr bwMode="auto">
          <a:xfrm>
            <a:off x="5219700" y="2708275"/>
            <a:ext cx="11525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0" name="Rectangle 198"/>
          <p:cNvSpPr>
            <a:spLocks noChangeArrowheads="1"/>
          </p:cNvSpPr>
          <p:nvPr/>
        </p:nvSpPr>
        <p:spPr bwMode="auto">
          <a:xfrm>
            <a:off x="5219700" y="3500438"/>
            <a:ext cx="11525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1" name="Rectangle 199"/>
          <p:cNvSpPr>
            <a:spLocks noChangeArrowheads="1"/>
          </p:cNvSpPr>
          <p:nvPr/>
        </p:nvSpPr>
        <p:spPr bwMode="auto">
          <a:xfrm>
            <a:off x="5219700" y="4292600"/>
            <a:ext cx="11525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2" name="Rectangle 200"/>
          <p:cNvSpPr>
            <a:spLocks noChangeArrowheads="1"/>
          </p:cNvSpPr>
          <p:nvPr/>
        </p:nvSpPr>
        <p:spPr bwMode="auto">
          <a:xfrm>
            <a:off x="5219700" y="5013325"/>
            <a:ext cx="11525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3" name="Rectangle 201"/>
          <p:cNvSpPr>
            <a:spLocks noChangeArrowheads="1"/>
          </p:cNvSpPr>
          <p:nvPr/>
        </p:nvSpPr>
        <p:spPr bwMode="auto">
          <a:xfrm>
            <a:off x="6372225" y="1268413"/>
            <a:ext cx="11525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4" name="Rectangle 202"/>
          <p:cNvSpPr>
            <a:spLocks noChangeArrowheads="1"/>
          </p:cNvSpPr>
          <p:nvPr/>
        </p:nvSpPr>
        <p:spPr bwMode="auto">
          <a:xfrm>
            <a:off x="6372225" y="1989138"/>
            <a:ext cx="11525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5" name="Rectangle 203"/>
          <p:cNvSpPr>
            <a:spLocks noChangeArrowheads="1"/>
          </p:cNvSpPr>
          <p:nvPr/>
        </p:nvSpPr>
        <p:spPr bwMode="auto">
          <a:xfrm>
            <a:off x="6372225" y="2708275"/>
            <a:ext cx="11525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" name="Rectangle 204"/>
          <p:cNvSpPr>
            <a:spLocks noChangeArrowheads="1"/>
          </p:cNvSpPr>
          <p:nvPr/>
        </p:nvSpPr>
        <p:spPr bwMode="auto">
          <a:xfrm>
            <a:off x="6372225" y="3500438"/>
            <a:ext cx="11525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" name="Rectangle 205"/>
          <p:cNvSpPr>
            <a:spLocks noChangeArrowheads="1"/>
          </p:cNvSpPr>
          <p:nvPr/>
        </p:nvSpPr>
        <p:spPr bwMode="auto">
          <a:xfrm>
            <a:off x="6372225" y="4292600"/>
            <a:ext cx="11525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" name="Rectangle 206"/>
          <p:cNvSpPr>
            <a:spLocks noChangeArrowheads="1"/>
          </p:cNvSpPr>
          <p:nvPr/>
        </p:nvSpPr>
        <p:spPr bwMode="auto">
          <a:xfrm>
            <a:off x="6372225" y="5013325"/>
            <a:ext cx="11525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9" name="Rectangle 207"/>
          <p:cNvSpPr>
            <a:spLocks noChangeArrowheads="1"/>
          </p:cNvSpPr>
          <p:nvPr/>
        </p:nvSpPr>
        <p:spPr bwMode="auto">
          <a:xfrm>
            <a:off x="7524750" y="1268413"/>
            <a:ext cx="12239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0" name="Rectangle 208"/>
          <p:cNvSpPr>
            <a:spLocks noChangeArrowheads="1"/>
          </p:cNvSpPr>
          <p:nvPr/>
        </p:nvSpPr>
        <p:spPr bwMode="auto">
          <a:xfrm>
            <a:off x="7524750" y="1989138"/>
            <a:ext cx="1223963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1" name="Rectangle 209"/>
          <p:cNvSpPr>
            <a:spLocks noChangeArrowheads="1"/>
          </p:cNvSpPr>
          <p:nvPr/>
        </p:nvSpPr>
        <p:spPr bwMode="auto">
          <a:xfrm>
            <a:off x="7524750" y="2708275"/>
            <a:ext cx="122396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2" name="Rectangle 210"/>
          <p:cNvSpPr>
            <a:spLocks noChangeArrowheads="1"/>
          </p:cNvSpPr>
          <p:nvPr/>
        </p:nvSpPr>
        <p:spPr bwMode="auto">
          <a:xfrm>
            <a:off x="7524750" y="3500438"/>
            <a:ext cx="1223963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3" name="Rectangle 211"/>
          <p:cNvSpPr>
            <a:spLocks noChangeArrowheads="1"/>
          </p:cNvSpPr>
          <p:nvPr/>
        </p:nvSpPr>
        <p:spPr bwMode="auto">
          <a:xfrm>
            <a:off x="7524750" y="4292600"/>
            <a:ext cx="12239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4" name="Rectangle 212"/>
          <p:cNvSpPr>
            <a:spLocks noChangeArrowheads="1"/>
          </p:cNvSpPr>
          <p:nvPr/>
        </p:nvSpPr>
        <p:spPr bwMode="auto">
          <a:xfrm>
            <a:off x="7524750" y="5013325"/>
            <a:ext cx="122396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266" name="Picture 2" descr="C:\Users\Danni\AppData\Local\Microsoft\Windows\Temporary Internet Files\Content.IE5\95BE1G35\MC9004359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04" y="77123"/>
            <a:ext cx="1218109" cy="118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3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3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3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3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3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3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3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3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3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3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4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5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3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3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7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 nodeType="clickPar">
                      <p:stCondLst>
                        <p:cond delay="0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55" dur="2000"/>
                                        <p:tgtEl>
                                          <p:spTgt spid="3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3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 nodeType="clickPar">
                      <p:stCondLst>
                        <p:cond delay="0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3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 nodeType="clickPar">
                      <p:stCondLst>
                        <p:cond delay="0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3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6" dur="500"/>
                                        <p:tgtEl>
                                          <p:spTgt spid="3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3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 nodeType="clickPar">
                      <p:stCondLst>
                        <p:cond delay="0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3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 nodeType="clickPar">
                      <p:stCondLst>
                        <p:cond delay="0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3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 nodeType="clickPar">
                      <p:stCondLst>
                        <p:cond delay="0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3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6" dur="500"/>
                                        <p:tgtEl>
                                          <p:spTgt spid="3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3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0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3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 nodeType="clickPar">
                      <p:stCondLst>
                        <p:cond delay="0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3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1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3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 nodeType="clickPar">
                      <p:stCondLst>
                        <p:cond delay="0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4" dur="500"/>
                                        <p:tgtEl>
                                          <p:spTgt spid="3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0" dur="500"/>
                                        <p:tgtEl>
                                          <p:spTgt spid="3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6" dur="500"/>
                                        <p:tgtEl>
                                          <p:spTgt spid="3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 nodeType="clickPar">
                      <p:stCondLst>
                        <p:cond delay="0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3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4"/>
                  </p:tgtEl>
                </p:cond>
              </p:nextCondLst>
            </p:seq>
          </p:childTnLst>
        </p:cTn>
      </p:par>
    </p:tnLst>
    <p:bldLst>
      <p:bldP spid="3243" grpId="0" animBg="1"/>
      <p:bldP spid="3244" grpId="0" animBg="1"/>
      <p:bldP spid="3245" grpId="0" animBg="1"/>
      <p:bldP spid="3246" grpId="0" animBg="1"/>
      <p:bldP spid="3247" grpId="0" animBg="1"/>
      <p:bldP spid="3248" grpId="0" animBg="1"/>
      <p:bldP spid="3249" grpId="0" animBg="1"/>
      <p:bldP spid="3250" grpId="0" animBg="1"/>
      <p:bldP spid="3251" grpId="0" animBg="1"/>
      <p:bldP spid="3252" grpId="0" animBg="1"/>
      <p:bldP spid="3253" grpId="0" animBg="1"/>
      <p:bldP spid="3254" grpId="0" animBg="1"/>
      <p:bldP spid="3255" grpId="0" animBg="1"/>
      <p:bldP spid="3256" grpId="0" animBg="1"/>
      <p:bldP spid="3257" grpId="0" animBg="1"/>
      <p:bldP spid="3258" grpId="0" animBg="1"/>
      <p:bldP spid="3259" grpId="0" animBg="1"/>
      <p:bldP spid="3260" grpId="0" animBg="1"/>
      <p:bldP spid="3261" grpId="0" animBg="1"/>
      <p:bldP spid="3262" grpId="0" animBg="1"/>
      <p:bldP spid="3263" grpId="0" animBg="1"/>
      <p:bldP spid="3264" grpId="0" animBg="1"/>
      <p:bldP spid="3265" grpId="0" animBg="1"/>
      <p:bldP spid="3266" grpId="0" animBg="1"/>
      <p:bldP spid="3267" grpId="0" animBg="1"/>
      <p:bldP spid="3268" grpId="0" animBg="1"/>
      <p:bldP spid="3269" grpId="0" animBg="1"/>
      <p:bldP spid="3270" grpId="0" animBg="1"/>
      <p:bldP spid="3271" grpId="0" animBg="1"/>
      <p:bldP spid="3272" grpId="0" animBg="1"/>
      <p:bldP spid="3273" grpId="0" animBg="1"/>
      <p:bldP spid="3274" grpId="0" animBg="1"/>
      <p:bldP spid="3275" grpId="0" animBg="1"/>
      <p:bldP spid="3276" grpId="0" animBg="1"/>
      <p:bldP spid="3277" grpId="0" animBg="1"/>
      <p:bldP spid="3278" grpId="0" animBg="1"/>
      <p:bldP spid="3279" grpId="0" animBg="1"/>
      <p:bldP spid="3280" grpId="0" animBg="1"/>
      <p:bldP spid="3281" grpId="0" animBg="1"/>
      <p:bldP spid="3282" grpId="0" animBg="1"/>
      <p:bldP spid="3283" grpId="0" animBg="1"/>
      <p:bldP spid="32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22" y="332656"/>
            <a:ext cx="8748464" cy="125272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Discuss these questions with your partner.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122" y="2564904"/>
            <a:ext cx="8748464" cy="35394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itchFamily="34" charset="0"/>
                <a:cs typeface="Calibri" pitchFamily="34" charset="0"/>
              </a:rPr>
              <a:t>What have you found easy in this lesson?</a:t>
            </a:r>
          </a:p>
          <a:p>
            <a:endParaRPr lang="en-GB" sz="2800" dirty="0">
              <a:latin typeface="Calibri" pitchFamily="34" charset="0"/>
              <a:cs typeface="Calibri" pitchFamily="34" charset="0"/>
            </a:endParaRPr>
          </a:p>
          <a:p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800" dirty="0" smtClean="0">
                <a:latin typeface="Calibri" pitchFamily="34" charset="0"/>
                <a:cs typeface="Calibri" pitchFamily="34" charset="0"/>
              </a:rPr>
              <a:t>What have you found challenging in this lesson?</a:t>
            </a:r>
          </a:p>
          <a:p>
            <a:endParaRPr lang="en-GB" sz="2800" dirty="0">
              <a:latin typeface="Calibri" pitchFamily="34" charset="0"/>
              <a:cs typeface="Calibri" pitchFamily="34" charset="0"/>
            </a:endParaRPr>
          </a:p>
          <a:p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800" dirty="0" smtClean="0">
                <a:latin typeface="Calibri" pitchFamily="34" charset="0"/>
                <a:cs typeface="Calibri" pitchFamily="34" charset="0"/>
              </a:rPr>
              <a:t>What other vocabulary do you think you would need to learn to be able to talk about your  holidays?</a:t>
            </a:r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1149737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4797152"/>
            <a:ext cx="396044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+mj-lt"/>
                <a:cs typeface="Calibri" pitchFamily="34" charset="0"/>
              </a:rPr>
              <a:t>Me </a:t>
            </a:r>
            <a:r>
              <a:rPr lang="en-GB" sz="5400" dirty="0" err="1" smtClean="0">
                <a:latin typeface="+mj-lt"/>
                <a:cs typeface="Calibri" pitchFamily="34" charset="0"/>
              </a:rPr>
              <a:t>encanta</a:t>
            </a:r>
            <a:r>
              <a:rPr lang="en-GB" sz="5400" dirty="0" smtClean="0">
                <a:latin typeface="+mj-lt"/>
                <a:cs typeface="Calibri" pitchFamily="34" charset="0"/>
              </a:rPr>
              <a:t> </a:t>
            </a:r>
            <a:endParaRPr lang="en-GB" sz="5400" dirty="0">
              <a:latin typeface="+mj-lt"/>
              <a:cs typeface="Calibri" pitchFamily="34" charset="0"/>
            </a:endParaRPr>
          </a:p>
        </p:txBody>
      </p:sp>
      <p:sp>
        <p:nvSpPr>
          <p:cNvPr id="2" name="Smiley Face 1"/>
          <p:cNvSpPr/>
          <p:nvPr/>
        </p:nvSpPr>
        <p:spPr>
          <a:xfrm>
            <a:off x="1979712" y="2317157"/>
            <a:ext cx="2340260" cy="2160240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796136" y="15137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Likes/dislikes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626006" y="2329555"/>
            <a:ext cx="2340260" cy="2160240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354207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6136" y="15137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Likes/dislikes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97152"/>
            <a:ext cx="3744416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alibri" pitchFamily="34" charset="0"/>
                <a:cs typeface="Calibri" pitchFamily="34" charset="0"/>
              </a:rPr>
              <a:t>Me </a:t>
            </a:r>
            <a:r>
              <a:rPr lang="en-GB" sz="5400" dirty="0" err="1" smtClean="0">
                <a:latin typeface="Calibri" pitchFamily="34" charset="0"/>
                <a:cs typeface="Calibri" pitchFamily="34" charset="0"/>
              </a:rPr>
              <a:t>gusta</a:t>
            </a:r>
            <a:r>
              <a:rPr lang="en-GB" sz="5400" dirty="0" smtClean="0">
                <a:latin typeface="Calibri" pitchFamily="34" charset="0"/>
                <a:cs typeface="Calibri" pitchFamily="34" charset="0"/>
              </a:rPr>
              <a:t> </a:t>
            </a:r>
            <a:endParaRPr lang="en-GB" sz="5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3329862" y="2317157"/>
            <a:ext cx="2340260" cy="2160240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6381328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4033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6136" y="15137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Likes/dislikes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3170058" y="2321527"/>
            <a:ext cx="2340260" cy="2160240"/>
          </a:xfrm>
          <a:prstGeom prst="smileyFace">
            <a:avLst>
              <a:gd name="adj" fmla="val -465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627784" y="4797152"/>
            <a:ext cx="3744416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alibri" pitchFamily="34" charset="0"/>
                <a:cs typeface="Calibri" pitchFamily="34" charset="0"/>
              </a:rPr>
              <a:t>No me </a:t>
            </a:r>
            <a:r>
              <a:rPr lang="en-GB" sz="5400" dirty="0" err="1" smtClean="0">
                <a:latin typeface="Calibri" pitchFamily="34" charset="0"/>
                <a:cs typeface="Calibri" pitchFamily="34" charset="0"/>
              </a:rPr>
              <a:t>gusta</a:t>
            </a:r>
            <a:r>
              <a:rPr lang="en-GB" sz="5400" dirty="0" smtClean="0">
                <a:latin typeface="Calibri" pitchFamily="34" charset="0"/>
                <a:cs typeface="Calibri" pitchFamily="34" charset="0"/>
              </a:rPr>
              <a:t> </a:t>
            </a:r>
            <a:endParaRPr lang="en-GB" sz="5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18108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6136" y="15137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Likes/dislikes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981316" y="2492896"/>
            <a:ext cx="2340260" cy="2160240"/>
          </a:xfrm>
          <a:prstGeom prst="smileyFace">
            <a:avLst>
              <a:gd name="adj" fmla="val -465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4782807" y="2492896"/>
            <a:ext cx="2340260" cy="2160240"/>
          </a:xfrm>
          <a:prstGeom prst="smileyFace">
            <a:avLst>
              <a:gd name="adj" fmla="val -465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621957" y="5013176"/>
            <a:ext cx="3744416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dirty="0" err="1" smtClean="0">
                <a:latin typeface="Calibri" pitchFamily="34" charset="0"/>
                <a:cs typeface="Calibri" pitchFamily="34" charset="0"/>
              </a:rPr>
              <a:t>Odio</a:t>
            </a:r>
            <a:endParaRPr lang="en-GB" sz="5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18108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548" y="1353003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atin typeface="Calibri" pitchFamily="34" charset="0"/>
                <a:cs typeface="Calibri" pitchFamily="34" charset="0"/>
              </a:rPr>
              <a:t>¿</a:t>
            </a:r>
            <a:r>
              <a:rPr lang="en-GB" sz="6000" b="1" dirty="0" err="1" smtClean="0">
                <a:latin typeface="Calibri" pitchFamily="34" charset="0"/>
                <a:cs typeface="Calibri" pitchFamily="34" charset="0"/>
              </a:rPr>
              <a:t>Te</a:t>
            </a:r>
            <a:r>
              <a:rPr lang="en-GB" sz="6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6000" b="1" dirty="0" err="1" smtClean="0">
                <a:latin typeface="Calibri" pitchFamily="34" charset="0"/>
                <a:cs typeface="Calibri" pitchFamily="34" charset="0"/>
              </a:rPr>
              <a:t>gusta</a:t>
            </a:r>
            <a:r>
              <a:rPr lang="en-GB" sz="6000" b="1" dirty="0" smtClean="0">
                <a:latin typeface="Calibri" pitchFamily="34" charset="0"/>
                <a:cs typeface="Calibri" pitchFamily="34" charset="0"/>
              </a:rPr>
              <a:t>…?</a:t>
            </a:r>
          </a:p>
          <a:p>
            <a:pPr algn="ctr"/>
            <a:endParaRPr lang="en-GB" sz="44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 </a:t>
            </a:r>
            <a:r>
              <a:rPr lang="en-GB" sz="4400" dirty="0" smtClean="0">
                <a:latin typeface="Calibri" pitchFamily="34" charset="0"/>
                <a:cs typeface="Calibri" pitchFamily="34" charset="0"/>
              </a:rPr>
              <a:t>Me </a:t>
            </a:r>
            <a:r>
              <a:rPr lang="en-GB" sz="4400" dirty="0" err="1" smtClean="0">
                <a:latin typeface="Calibri" pitchFamily="34" charset="0"/>
                <a:cs typeface="Calibri" pitchFamily="34" charset="0"/>
              </a:rPr>
              <a:t>encanta</a:t>
            </a:r>
            <a:r>
              <a:rPr lang="en-GB" sz="4400" dirty="0" smtClean="0">
                <a:latin typeface="Calibri" pitchFamily="34" charset="0"/>
                <a:cs typeface="Calibri" pitchFamily="34" charset="0"/>
              </a:rPr>
              <a:t>…</a:t>
            </a:r>
          </a:p>
          <a:p>
            <a:pPr marL="571500" indent="-571500" algn="ctr">
              <a:buFont typeface="Wingdings"/>
              <a:buChar char="J"/>
            </a:pPr>
            <a:r>
              <a:rPr lang="en-GB" sz="4400" dirty="0" smtClean="0">
                <a:latin typeface="Calibri" pitchFamily="34" charset="0"/>
                <a:cs typeface="Calibri" pitchFamily="34" charset="0"/>
              </a:rPr>
              <a:t>Me </a:t>
            </a:r>
            <a:r>
              <a:rPr lang="en-GB" sz="4400" dirty="0" err="1" smtClean="0">
                <a:latin typeface="Calibri" pitchFamily="34" charset="0"/>
                <a:cs typeface="Calibri" pitchFamily="34" charset="0"/>
              </a:rPr>
              <a:t>gusta</a:t>
            </a:r>
            <a:r>
              <a:rPr lang="en-GB" sz="4400" dirty="0" smtClean="0">
                <a:latin typeface="Calibri" pitchFamily="34" charset="0"/>
                <a:cs typeface="Calibri" pitchFamily="34" charset="0"/>
              </a:rPr>
              <a:t>…</a:t>
            </a:r>
          </a:p>
          <a:p>
            <a:pPr algn="ctr"/>
            <a:endParaRPr lang="en-GB" sz="44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 </a:t>
            </a:r>
            <a:r>
              <a:rPr lang="en-GB" sz="4400" dirty="0" smtClean="0">
                <a:latin typeface="Calibri" pitchFamily="34" charset="0"/>
                <a:cs typeface="Calibri" pitchFamily="34" charset="0"/>
              </a:rPr>
              <a:t>No me </a:t>
            </a:r>
            <a:r>
              <a:rPr lang="en-GB" sz="4400" dirty="0" err="1" smtClean="0">
                <a:latin typeface="Calibri" pitchFamily="34" charset="0"/>
                <a:cs typeface="Calibri" pitchFamily="34" charset="0"/>
              </a:rPr>
              <a:t>gusta</a:t>
            </a:r>
            <a:r>
              <a:rPr lang="en-GB" sz="4400" dirty="0" smtClean="0">
                <a:latin typeface="Calibri" pitchFamily="34" charset="0"/>
                <a:cs typeface="Calibri" pitchFamily="34" charset="0"/>
              </a:rPr>
              <a:t>…</a:t>
            </a:r>
          </a:p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 </a:t>
            </a:r>
            <a:r>
              <a:rPr lang="en-GB" sz="4400" dirty="0" err="1" smtClean="0">
                <a:latin typeface="Calibri" pitchFamily="34" charset="0"/>
                <a:cs typeface="Calibri" pitchFamily="34" charset="0"/>
              </a:rPr>
              <a:t>Odio</a:t>
            </a:r>
            <a:r>
              <a:rPr lang="en-GB" sz="44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GB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15137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Likes/dislikes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16134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s://encrypted-tbn1.google.com/images?q=tbn:ANd9GcQ_qDtWUkUVKTx3wKY39TPNlz4Y-sA0dlm3C9fVSuXFBTbCSCO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427" y="2060848"/>
            <a:ext cx="2952328" cy="32868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012516" y="15560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gusta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…?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9945" y="5113295"/>
            <a:ext cx="2160239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nadar</a:t>
            </a:r>
            <a:endParaRPr lang="en-GB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33382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2516" y="15560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gusta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…?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4869160"/>
            <a:ext cx="3672407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jugar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al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vóleibol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en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la playa</a:t>
            </a:r>
            <a:endParaRPr lang="en-GB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37355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  <p:sp>
        <p:nvSpPr>
          <p:cNvPr id="4" name="AutoShape 2" descr="Image result for beach volleyb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228" y="1868092"/>
            <a:ext cx="3883582" cy="274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0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Program Files (x86)\Microsoft Office\MEDIA\CAGCAT10\j0157763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465" y="1916832"/>
            <a:ext cx="2880320" cy="26776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012516" y="15560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gusta</a:t>
            </a:r>
            <a:r>
              <a:rPr lang="en-GB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…?</a:t>
            </a:r>
            <a:endParaRPr lang="en-GB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0372" y="5088675"/>
            <a:ext cx="4536505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visitar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monumentos</a:t>
            </a:r>
            <a:endParaRPr lang="en-GB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81328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itchFamily="34" charset="0"/>
                <a:cs typeface="Calibri" pitchFamily="34" charset="0"/>
              </a:rPr>
              <a:t>El </a:t>
            </a:r>
            <a:r>
              <a:rPr lang="en-GB" b="1" u="sng" dirty="0" err="1">
                <a:latin typeface="Calibri" pitchFamily="34" charset="0"/>
                <a:cs typeface="Calibri" pitchFamily="34" charset="0"/>
              </a:rPr>
              <a:t>objetivo</a:t>
            </a:r>
            <a:r>
              <a:rPr lang="en-GB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learn how to talk about holidays and activities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41948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</TotalTime>
  <Words>600</Words>
  <Application>Microsoft Office PowerPoint</Application>
  <PresentationFormat>On-screen Show (4:3)</PresentationFormat>
  <Paragraphs>120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 these questions with your partner.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Vacaciones</dc:title>
  <dc:creator>D Morgan</dc:creator>
  <cp:lastModifiedBy>DMORGAN6</cp:lastModifiedBy>
  <cp:revision>27</cp:revision>
  <dcterms:created xsi:type="dcterms:W3CDTF">2012-05-10T09:53:49Z</dcterms:created>
  <dcterms:modified xsi:type="dcterms:W3CDTF">2017-05-12T13:10:37Z</dcterms:modified>
</cp:coreProperties>
</file>