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5" r:id="rId3"/>
    <p:sldId id="308" r:id="rId4"/>
    <p:sldId id="306" r:id="rId5"/>
    <p:sldId id="309" r:id="rId6"/>
    <p:sldId id="314" r:id="rId7"/>
    <p:sldId id="316" r:id="rId8"/>
    <p:sldId id="310" r:id="rId9"/>
    <p:sldId id="317" r:id="rId10"/>
    <p:sldId id="315" r:id="rId11"/>
    <p:sldId id="318" r:id="rId12"/>
    <p:sldId id="322" r:id="rId13"/>
    <p:sldId id="312" r:id="rId14"/>
    <p:sldId id="311" r:id="rId15"/>
    <p:sldId id="319" r:id="rId16"/>
    <p:sldId id="320" r:id="rId17"/>
    <p:sldId id="284" r:id="rId18"/>
    <p:sldId id="313" r:id="rId19"/>
    <p:sldId id="327" r:id="rId20"/>
    <p:sldId id="325" r:id="rId21"/>
    <p:sldId id="324" r:id="rId22"/>
    <p:sldId id="323" r:id="rId23"/>
    <p:sldId id="321" r:id="rId24"/>
    <p:sldId id="32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99CC"/>
    <a:srgbClr val="FFFF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0" autoAdjust="0"/>
    <p:restoredTop sz="53203" autoAdjust="0"/>
  </p:normalViewPr>
  <p:slideViewPr>
    <p:cSldViewPr>
      <p:cViewPr varScale="1">
        <p:scale>
          <a:sx n="37" d="100"/>
          <a:sy n="37" d="100"/>
        </p:scale>
        <p:origin x="-20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A2024-161A-4114-9598-60920169170D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FFEDD4E-20ED-4972-BFEF-20C1B18B71CA}">
      <dgm:prSet phldrT="[Text]" custT="1"/>
      <dgm:spPr/>
      <dgm:t>
        <a:bodyPr anchor="t"/>
        <a:lstStyle/>
        <a:p>
          <a:pPr algn="l"/>
          <a:r>
            <a:rPr lang="es-ES" sz="1800" noProof="0" dirty="0" smtClean="0"/>
            <a:t>1. Hace dos años fui a ________ con mi familia y viajamos en avión. Nos alojamos en un hotel de cinco estrellas situado en un pueblo cerca de la _________. Lo pasé genial porque había una piscina enorme.</a:t>
          </a:r>
        </a:p>
        <a:p>
          <a:pPr algn="l"/>
          <a:endParaRPr lang="es-ES" sz="1800" noProof="0" dirty="0" smtClean="0"/>
        </a:p>
        <a:p>
          <a:pPr algn="l"/>
          <a:r>
            <a:rPr lang="es-ES" sz="1800" noProof="0" dirty="0" smtClean="0"/>
            <a:t>2. El año pasado fui a _________ con mis tíos y viajamos en coche. Nos alojamos en una pensión pequeña y preciosa situada en las montañas lejos de la __________. Lo pasé genial porque había una piscina.</a:t>
          </a:r>
        </a:p>
        <a:p>
          <a:pPr algn="l"/>
          <a:endParaRPr lang="es-ES" sz="1800" noProof="0" dirty="0" smtClean="0"/>
        </a:p>
        <a:p>
          <a:pPr algn="l"/>
          <a:r>
            <a:rPr lang="es-ES" sz="1800" noProof="0" dirty="0" smtClean="0"/>
            <a:t>3. Cuando era más joven fui a _________ con mis abuelos y viajamos en tren. Nos alojamos en un hotel caro situado en las ___________. Lo pasé muy mal porque el hotel estaba sucio.</a:t>
          </a:r>
        </a:p>
        <a:p>
          <a:pPr algn="l"/>
          <a:endParaRPr lang="es-ES" sz="1200" noProof="0" dirty="0" smtClean="0"/>
        </a:p>
        <a:p>
          <a:pPr algn="l"/>
          <a:endParaRPr lang="es-ES" sz="1200" noProof="0" dirty="0" smtClean="0"/>
        </a:p>
        <a:p>
          <a:pPr algn="l"/>
          <a:endParaRPr lang="es-ES" sz="1200" noProof="0" dirty="0" smtClean="0"/>
        </a:p>
        <a:p>
          <a:pPr algn="l"/>
          <a:endParaRPr lang="es-ES" sz="1200" noProof="0" dirty="0"/>
        </a:p>
      </dgm:t>
    </dgm:pt>
    <dgm:pt modelId="{53309206-4050-4160-B655-756072267683}" type="parTrans" cxnId="{397DA311-BDC1-4246-BE14-C41A9F95C350}">
      <dgm:prSet/>
      <dgm:spPr/>
      <dgm:t>
        <a:bodyPr/>
        <a:lstStyle/>
        <a:p>
          <a:endParaRPr lang="en-GB"/>
        </a:p>
      </dgm:t>
    </dgm:pt>
    <dgm:pt modelId="{B1321993-1E3F-49BB-88B9-5A9765AC2060}" type="sibTrans" cxnId="{397DA311-BDC1-4246-BE14-C41A9F95C350}">
      <dgm:prSet/>
      <dgm:spPr/>
      <dgm:t>
        <a:bodyPr/>
        <a:lstStyle/>
        <a:p>
          <a:endParaRPr lang="en-GB"/>
        </a:p>
      </dgm:t>
    </dgm:pt>
    <dgm:pt modelId="{188AC3B5-B70D-4D14-A395-1EBEF46D6644}">
      <dgm:prSet phldrT="[Text]" custT="1"/>
      <dgm:spPr/>
      <dgm:t>
        <a:bodyPr/>
        <a:lstStyle/>
        <a:p>
          <a:pPr algn="l"/>
          <a:r>
            <a:rPr lang="es-ES" sz="1800" noProof="0" dirty="0" smtClean="0"/>
            <a:t>1. Hace dos años fui a Italia con mi familia y viajamos en avión. Nos alojamos en un hotel de cinco estrellas situado en un pueblo cerca de la playa. Lo pasé __________porque había una piscina ___________.</a:t>
          </a:r>
        </a:p>
        <a:p>
          <a:pPr algn="l"/>
          <a:endParaRPr lang="es-ES" sz="1800" noProof="0" dirty="0" smtClean="0"/>
        </a:p>
        <a:p>
          <a:pPr algn="l"/>
          <a:r>
            <a:rPr lang="es-ES" sz="1800" noProof="0" dirty="0" smtClean="0"/>
            <a:t>2. El año pasado fui a Turquía con mis tíos y viajamos en coche. Nos alojamos en una pensión __________ y ___________ situada en las montañas lejos de la ciudad. Lo pasé genial porque había una piscina.</a:t>
          </a:r>
        </a:p>
        <a:p>
          <a:pPr algn="l"/>
          <a:endParaRPr lang="es-ES" sz="1800" noProof="0" dirty="0" smtClean="0"/>
        </a:p>
        <a:p>
          <a:pPr algn="l"/>
          <a:r>
            <a:rPr lang="es-ES" sz="1800" noProof="0" dirty="0" smtClean="0"/>
            <a:t>3. Cuando era más joven fui a Londres con mis abuelos y viajamos en tren. Nos alojamos en un hotel __________ situado en las afueras. Lo pasé muy mal porque el hotel estaba ______.</a:t>
          </a:r>
          <a:endParaRPr lang="en-GB" sz="1800" dirty="0"/>
        </a:p>
      </dgm:t>
    </dgm:pt>
    <dgm:pt modelId="{55E58B59-C1C6-49F8-B17D-244259298C10}" type="parTrans" cxnId="{6AFA7661-EBD5-4178-916E-248A3ECCC4C2}">
      <dgm:prSet/>
      <dgm:spPr/>
      <dgm:t>
        <a:bodyPr/>
        <a:lstStyle/>
        <a:p>
          <a:endParaRPr lang="en-GB"/>
        </a:p>
      </dgm:t>
    </dgm:pt>
    <dgm:pt modelId="{4C8A23B6-9113-4496-A369-59B6F29B6F85}" type="sibTrans" cxnId="{6AFA7661-EBD5-4178-916E-248A3ECCC4C2}">
      <dgm:prSet/>
      <dgm:spPr/>
      <dgm:t>
        <a:bodyPr/>
        <a:lstStyle/>
        <a:p>
          <a:endParaRPr lang="en-GB"/>
        </a:p>
      </dgm:t>
    </dgm:pt>
    <dgm:pt modelId="{B7FFAEAA-58BE-436B-B295-92430B1F3F50}" type="pres">
      <dgm:prSet presAssocID="{605A2024-161A-4114-9598-6092016917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44144DA-58FA-4F25-8EAC-DF72F7C875F1}" type="pres">
      <dgm:prSet presAssocID="{AFFEDD4E-20ED-4972-BFEF-20C1B18B71CA}" presName="node" presStyleLbl="node1" presStyleIdx="0" presStyleCnt="2" custScaleX="1828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81C9EB-F98A-4072-B9B4-59B853DCAF2F}" type="pres">
      <dgm:prSet presAssocID="{B1321993-1E3F-49BB-88B9-5A9765AC2060}" presName="sibTrans" presStyleCnt="0"/>
      <dgm:spPr/>
    </dgm:pt>
    <dgm:pt modelId="{BE839074-6258-4FFA-AC64-564873B4714E}" type="pres">
      <dgm:prSet presAssocID="{188AC3B5-B70D-4D14-A395-1EBEF46D6644}" presName="node" presStyleLbl="node1" presStyleIdx="1" presStyleCnt="2" custScaleX="1828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C0B4E2-08F1-4AA0-B1FD-3F3D6EDE84AB}" type="presOf" srcId="{AFFEDD4E-20ED-4972-BFEF-20C1B18B71CA}" destId="{044144DA-58FA-4F25-8EAC-DF72F7C875F1}" srcOrd="0" destOrd="0" presId="urn:microsoft.com/office/officeart/2005/8/layout/default"/>
    <dgm:cxn modelId="{BF26180A-147E-4C0C-9C3A-ECB50B528639}" type="presOf" srcId="{605A2024-161A-4114-9598-60920169170D}" destId="{B7FFAEAA-58BE-436B-B295-92430B1F3F50}" srcOrd="0" destOrd="0" presId="urn:microsoft.com/office/officeart/2005/8/layout/default"/>
    <dgm:cxn modelId="{397DA311-BDC1-4246-BE14-C41A9F95C350}" srcId="{605A2024-161A-4114-9598-60920169170D}" destId="{AFFEDD4E-20ED-4972-BFEF-20C1B18B71CA}" srcOrd="0" destOrd="0" parTransId="{53309206-4050-4160-B655-756072267683}" sibTransId="{B1321993-1E3F-49BB-88B9-5A9765AC2060}"/>
    <dgm:cxn modelId="{6AFA7661-EBD5-4178-916E-248A3ECCC4C2}" srcId="{605A2024-161A-4114-9598-60920169170D}" destId="{188AC3B5-B70D-4D14-A395-1EBEF46D6644}" srcOrd="1" destOrd="0" parTransId="{55E58B59-C1C6-49F8-B17D-244259298C10}" sibTransId="{4C8A23B6-9113-4496-A369-59B6F29B6F85}"/>
    <dgm:cxn modelId="{96AAA049-FFCB-4EA0-87AF-D85D28A328A6}" type="presOf" srcId="{188AC3B5-B70D-4D14-A395-1EBEF46D6644}" destId="{BE839074-6258-4FFA-AC64-564873B4714E}" srcOrd="0" destOrd="0" presId="urn:microsoft.com/office/officeart/2005/8/layout/default"/>
    <dgm:cxn modelId="{4076BB84-2132-459D-8C97-5CE70F2A3733}" type="presParOf" srcId="{B7FFAEAA-58BE-436B-B295-92430B1F3F50}" destId="{044144DA-58FA-4F25-8EAC-DF72F7C875F1}" srcOrd="0" destOrd="0" presId="urn:microsoft.com/office/officeart/2005/8/layout/default"/>
    <dgm:cxn modelId="{91972508-4030-440E-8B5E-BFF3EA9E7311}" type="presParOf" srcId="{B7FFAEAA-58BE-436B-B295-92430B1F3F50}" destId="{D281C9EB-F98A-4072-B9B4-59B853DCAF2F}" srcOrd="1" destOrd="0" presId="urn:microsoft.com/office/officeart/2005/8/layout/default"/>
    <dgm:cxn modelId="{F14B0872-3178-4782-BA2E-5EDA96663793}" type="presParOf" srcId="{B7FFAEAA-58BE-436B-B295-92430B1F3F50}" destId="{BE839074-6258-4FFA-AC64-564873B4714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144DA-58FA-4F25-8EAC-DF72F7C875F1}">
      <dsp:nvSpPr>
        <dsp:cNvPr id="0" name=""/>
        <dsp:cNvSpPr/>
      </dsp:nvSpPr>
      <dsp:spPr>
        <a:xfrm>
          <a:off x="73482" y="2232"/>
          <a:ext cx="8997035" cy="29521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/>
            <a:t>1. Hace dos años fui a ________ con mi familia y viajamos en avión. Nos alojamos en un hotel de cinco estrellas situado en un pueblo cerca de la _________. Lo pasé genial porque había una piscina enorme.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/>
            <a:t>2. El año pasado fui a _________ con mis tíos y viajamos en coche. Nos alojamos en una pensión pequeña y preciosa situada en las montañas lejos de la __________. Lo pasé genial porque había una piscina.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/>
            <a:t>3. Cuando era más joven fui a _________ con mis abuelos y viajamos en tren. Nos alojamos en un hotel caro situado en las ___________. Lo pasé muy mal porque el hotel estaba sucio.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noProof="0" dirty="0"/>
        </a:p>
      </dsp:txBody>
      <dsp:txXfrm>
        <a:off x="73482" y="2232"/>
        <a:ext cx="8997035" cy="2952154"/>
      </dsp:txXfrm>
    </dsp:sp>
    <dsp:sp modelId="{BE839074-6258-4FFA-AC64-564873B4714E}">
      <dsp:nvSpPr>
        <dsp:cNvPr id="0" name=""/>
        <dsp:cNvSpPr/>
      </dsp:nvSpPr>
      <dsp:spPr>
        <a:xfrm>
          <a:off x="73482" y="3446412"/>
          <a:ext cx="8997035" cy="29521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/>
            <a:t>1. Hace dos años fui a Italia con mi familia y viajamos en avión. Nos alojamos en un hotel de cinco estrellas situado en un pueblo cerca de la playa. Lo pasé __________porque había una piscina ___________.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/>
            <a:t>2. El año pasado fui a Turquía con mis tíos y viajamos en coche. Nos alojamos en una pensión __________ y ___________ situada en las montañas lejos de la ciudad. Lo pasé genial porque había una piscina.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 smtClean="0"/>
            <a:t>3. Cuando era más joven fui a Londres con mis abuelos y viajamos en tren. Nos alojamos en un hotel __________ situado en las afueras. Lo pasé muy mal porque el hotel estaba ______.</a:t>
          </a:r>
          <a:endParaRPr lang="en-GB" sz="1800" kern="1200" dirty="0"/>
        </a:p>
      </dsp:txBody>
      <dsp:txXfrm>
        <a:off x="73482" y="3446412"/>
        <a:ext cx="8997035" cy="295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0986B-D456-4F34-AD40-3152068FEF6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83BB8-501A-4837-B168-2353D7DCE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nchteachernet.blogspot.com/2019/02/sentence-stealers-with-twist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Activity</a:t>
            </a:r>
            <a:r>
              <a:rPr lang="en-US" b="1" u="sng" baseline="0" dirty="0" smtClean="0"/>
              <a:t> Ideas:</a:t>
            </a:r>
          </a:p>
          <a:p>
            <a:r>
              <a:rPr lang="en-US" b="0" u="none" baseline="0" dirty="0" smtClean="0"/>
              <a:t>Print out copies for all students.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Look at pronunciation – get students to focus on ‘e’ sound (they could underline all the instances) e.g. </a:t>
            </a:r>
            <a:r>
              <a:rPr lang="en-US" b="1" u="none" baseline="0" dirty="0" smtClean="0"/>
              <a:t>me </a:t>
            </a:r>
            <a:r>
              <a:rPr lang="en-US" b="0" u="none" baseline="0" dirty="0" err="1" smtClean="0"/>
              <a:t>gusta</a:t>
            </a:r>
            <a:endParaRPr lang="en-US" b="0" u="none" baseline="0" dirty="0" smtClean="0"/>
          </a:p>
          <a:p>
            <a:r>
              <a:rPr lang="en-US" b="0" u="none" baseline="0" dirty="0" smtClean="0"/>
              <a:t>Choral repetition of any tricky vocab</a:t>
            </a:r>
          </a:p>
          <a:p>
            <a:pPr marL="0" indent="0">
              <a:buNone/>
            </a:pPr>
            <a:endParaRPr lang="en-US" b="0" u="none" baseline="0" dirty="0" smtClean="0"/>
          </a:p>
          <a:p>
            <a:pPr marL="0" indent="0">
              <a:buNone/>
            </a:pPr>
            <a:r>
              <a:rPr lang="en-US" b="0" u="none" baseline="0" dirty="0" smtClean="0"/>
              <a:t>Dictation: Read out sentences from the grids above – students highlight the answers then feed back in L1 or L2</a:t>
            </a:r>
          </a:p>
          <a:p>
            <a:pPr marL="0" indent="0">
              <a:buNone/>
            </a:pPr>
            <a:r>
              <a:rPr lang="en-US" b="0" u="none" baseline="0" dirty="0" smtClean="0"/>
              <a:t>Delayed Dictation (Conti &amp; Smith): Read out sentences from the grids above – students hold the sentence in their heads for 10 secs, then write it down.</a:t>
            </a:r>
          </a:p>
          <a:p>
            <a:endParaRPr lang="en-US" dirty="0" smtClean="0"/>
          </a:p>
          <a:p>
            <a:r>
              <a:rPr lang="en-US" dirty="0" smtClean="0"/>
              <a:t>These activities could then be done in pairs.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06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Activity Ideas:</a:t>
            </a:r>
          </a:p>
          <a:p>
            <a:r>
              <a:rPr lang="en-US" b="0" u="sng" dirty="0" smtClean="0"/>
              <a:t>Sentence</a:t>
            </a:r>
            <a:r>
              <a:rPr lang="en-US" b="0" u="sng" baseline="0" dirty="0" smtClean="0"/>
              <a:t> Chaos (Conti &amp; Smith): </a:t>
            </a:r>
          </a:p>
          <a:p>
            <a:r>
              <a:rPr lang="en-US" b="0" u="none" baseline="0" dirty="0" smtClean="0"/>
              <a:t>2 players, 1 reader/referee. </a:t>
            </a:r>
          </a:p>
          <a:p>
            <a:r>
              <a:rPr lang="en-US" b="0" u="none" baseline="0" dirty="0" smtClean="0"/>
              <a:t>Referee decides on order different to order on board. </a:t>
            </a:r>
          </a:p>
          <a:p>
            <a:r>
              <a:rPr lang="en-US" b="0" u="none" baseline="0" dirty="0" smtClean="0"/>
              <a:t>Reads out the order twice. </a:t>
            </a:r>
          </a:p>
          <a:p>
            <a:r>
              <a:rPr lang="en-US" b="0" u="none" baseline="0" dirty="0" smtClean="0"/>
              <a:t>Plays repeat sentences in same order. </a:t>
            </a:r>
          </a:p>
          <a:p>
            <a:r>
              <a:rPr lang="en-US" b="0" u="none" baseline="0" dirty="0" smtClean="0"/>
              <a:t>Players have five lives.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Students could then translate into L1.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Teacher to read out sentences in L1 and students should out the number in matches to in L2.</a:t>
            </a:r>
          </a:p>
          <a:p>
            <a:endParaRPr lang="en-US" b="0" u="none" baseline="0" dirty="0" smtClean="0"/>
          </a:p>
          <a:p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9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AQA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2018 Foundation</a:t>
            </a:r>
            <a:r>
              <a:rPr lang="en-US" b="1" u="sng" baseline="0" dirty="0" smtClean="0"/>
              <a:t> Listening: 20 minutes in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52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Photocard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95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AQA Foundation Spanish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34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u="none" baseline="0" dirty="0" smtClean="0"/>
          </a:p>
          <a:p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Idea from Gianfranco Conti (@GianfrancoCont9) - Sentence</a:t>
            </a:r>
            <a:r>
              <a:rPr lang="en-GB" baseline="0" dirty="0" smtClean="0"/>
              <a:t> Stealers</a:t>
            </a:r>
          </a:p>
          <a:p>
            <a:r>
              <a:rPr lang="en-GB" baseline="0" dirty="0" smtClean="0"/>
              <a:t>Feel free to use this example if relevant or add your own sentences.</a:t>
            </a:r>
          </a:p>
          <a:p>
            <a:r>
              <a:rPr lang="en-GB" baseline="0" dirty="0" smtClean="0"/>
              <a:t>Students are each given 3 pieces of paper and write 3 sentences from the board in TL.</a:t>
            </a:r>
          </a:p>
          <a:p>
            <a:r>
              <a:rPr lang="en-GB" baseline="0" dirty="0" smtClean="0"/>
              <a:t>Students walk around and try to guess another student’s cards by reading a sentence from the board. If correct they steal their card. </a:t>
            </a:r>
          </a:p>
          <a:p>
            <a:r>
              <a:rPr lang="en-GB" baseline="0" dirty="0" smtClean="0"/>
              <a:t>Aim is to be student with most cards.</a:t>
            </a:r>
          </a:p>
          <a:p>
            <a:r>
              <a:rPr lang="en-GB" baseline="0" dirty="0" smtClean="0"/>
              <a:t>Steve Smith (@spsmith45) explains it better here on his blog: </a:t>
            </a:r>
            <a:r>
              <a:rPr lang="en-GB" dirty="0" smtClean="0">
                <a:hlinkClick r:id="rId3"/>
              </a:rPr>
              <a:t>https://frenchteachernet.blogspot.com/2019/02/sentence-stealers-with-twist.html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D5BC0-45A8-4DF8-B452-6DBE54E63B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442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Activity</a:t>
            </a:r>
            <a:r>
              <a:rPr lang="en-US" b="1" u="sng" baseline="0" dirty="0" smtClean="0"/>
              <a:t> Ideas:</a:t>
            </a:r>
          </a:p>
          <a:p>
            <a:r>
              <a:rPr lang="en-US" b="0" u="none" baseline="0" dirty="0" smtClean="0"/>
              <a:t>Say a sentence in L2, students write down L1 translation.</a:t>
            </a:r>
          </a:p>
          <a:p>
            <a:r>
              <a:rPr lang="en-US" b="0" u="none" baseline="0" dirty="0" smtClean="0"/>
              <a:t>Say a sentence in L1, students highlight the L2 translation on the grid.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Students take it in turn to ask each other and answer the questions in L2.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Plenary: Students write down their answer for both questions of the grid.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Challenge: Could they add another tense?</a:t>
            </a:r>
          </a:p>
          <a:p>
            <a:endParaRPr lang="en-US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98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6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Activity</a:t>
            </a:r>
            <a:r>
              <a:rPr lang="en-US" b="1" u="sng" baseline="0" dirty="0" smtClean="0"/>
              <a:t> Ideas:</a:t>
            </a:r>
          </a:p>
          <a:p>
            <a:r>
              <a:rPr lang="en-US" b="0" u="none" baseline="0" dirty="0" smtClean="0"/>
              <a:t>Print off a sentence builder sheet per student.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Choral repetition of tricky vocab. </a:t>
            </a:r>
          </a:p>
          <a:p>
            <a:r>
              <a:rPr lang="en-US" b="0" u="none" baseline="0" dirty="0" smtClean="0"/>
              <a:t>Focus on ‘e’ sound again. Students find all instances in grid and underline.</a:t>
            </a:r>
          </a:p>
          <a:p>
            <a:r>
              <a:rPr lang="en-US" b="0" u="none" baseline="0" dirty="0" smtClean="0"/>
              <a:t>Discuss ways to remember new vocab.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Read sentences in L1 and students translate into L2 or vice versa</a:t>
            </a:r>
          </a:p>
          <a:p>
            <a:r>
              <a:rPr lang="en-US" b="0" u="none" baseline="0" dirty="0" smtClean="0"/>
              <a:t>Delayed dictation (Conti and Smith)</a:t>
            </a:r>
          </a:p>
          <a:p>
            <a:r>
              <a:rPr lang="en-US" b="0" u="none" baseline="0" dirty="0" smtClean="0"/>
              <a:t>Students could do this in pairs.</a:t>
            </a:r>
          </a:p>
          <a:p>
            <a:r>
              <a:rPr lang="en-US" b="0" u="none" baseline="0" dirty="0" smtClean="0"/>
              <a:t>Students write out their own answers and partner translates.</a:t>
            </a:r>
            <a:endParaRPr lang="en-GB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756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Paired /</a:t>
            </a:r>
            <a:r>
              <a:rPr lang="en-US" baseline="0" dirty="0" smtClean="0"/>
              <a:t> The ‘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’ game (Smith &amp; Conti)</a:t>
            </a:r>
          </a:p>
          <a:p>
            <a:r>
              <a:rPr lang="en-US" baseline="0" dirty="0" smtClean="0"/>
              <a:t>Students take it in turns to read out their sentences, saying “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” when they get to a space. Their partner fills in the gaps.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Challenge: What type of words are missing from each?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60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Plenary:</a:t>
            </a:r>
            <a:r>
              <a:rPr lang="en-US" b="1" u="sng" baseline="0" dirty="0" smtClean="0"/>
              <a:t> </a:t>
            </a:r>
            <a:r>
              <a:rPr lang="en-US" baseline="0" dirty="0" smtClean="0"/>
              <a:t>Students to answer the questions in their books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10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Activity</a:t>
            </a:r>
            <a:r>
              <a:rPr lang="en-US" b="1" u="sng" baseline="0" dirty="0" smtClean="0"/>
              <a:t> Ideas:</a:t>
            </a:r>
          </a:p>
          <a:p>
            <a:r>
              <a:rPr lang="en-US" b="0" u="none" baseline="0" dirty="0" smtClean="0"/>
              <a:t>Print off a sentence builder sheet per student.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Choral repetition of tricky vocab. </a:t>
            </a:r>
          </a:p>
          <a:p>
            <a:r>
              <a:rPr lang="en-US" b="0" u="none" baseline="0" dirty="0" smtClean="0"/>
              <a:t>Focus on ‘v’ sound. Students find all instances in grid and underline.</a:t>
            </a:r>
          </a:p>
          <a:p>
            <a:r>
              <a:rPr lang="en-US" b="0" u="none" baseline="0" dirty="0" smtClean="0"/>
              <a:t>Discuss ways to remember new vocab e.g. </a:t>
            </a:r>
            <a:r>
              <a:rPr lang="en-US" b="0" u="none" baseline="0" dirty="0" err="1" smtClean="0"/>
              <a:t>viento</a:t>
            </a:r>
            <a:r>
              <a:rPr lang="en-US" b="0" u="none" baseline="0" dirty="0" smtClean="0"/>
              <a:t> - vent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Read sentences in L1 and students translate into L2 or vice versa</a:t>
            </a:r>
          </a:p>
          <a:p>
            <a:r>
              <a:rPr lang="en-US" b="0" u="none" baseline="0" dirty="0" smtClean="0"/>
              <a:t>Delayed dictation (Conti and Smith)</a:t>
            </a:r>
          </a:p>
          <a:p>
            <a:r>
              <a:rPr lang="en-US" b="0" u="none" baseline="0" dirty="0" smtClean="0"/>
              <a:t>Students could do this in pairs.</a:t>
            </a:r>
          </a:p>
          <a:p>
            <a:r>
              <a:rPr lang="en-US" b="0" u="none" baseline="0" dirty="0" smtClean="0"/>
              <a:t>Students write out their own answers and partner translates.</a:t>
            </a:r>
            <a:endParaRPr lang="en-GB" b="0" u="none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3BB8-501A-4837-B168-2353D7DCE2E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5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5B11-735D-4AC2-A609-3544C544A8B4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26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6A56-6D82-4B9D-9255-C146808FB1BB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2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9FD1-2D73-49CB-90EA-511C8ADA320E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5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8888-CB47-48CF-9CB3-7AD4085EECA5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5460-5F3E-4DF8-BF36-69506558FC90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3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DF54-7027-4FA4-8FE7-1AD5B2A32591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31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42CB-8BDA-44F6-AABB-209474FCEC54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2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AF39-A6F1-42EE-A536-6341F8666EBC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6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18F-4059-4163-87C3-1EB4BD288B1C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8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4A2-35E5-4234-AF09-47A33BA2E9BB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7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E81-3E53-4237-B42A-C3C029BB783C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635F-7F65-4989-A687-F171D5CC631A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EEC3-8B40-49D0-98E6-E7240E6C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6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microsoft.com/office/2007/relationships/hdphoto" Target="../media/hdphoto2.wd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31.jpeg"/><Relationship Id="rId4" Type="http://schemas.openxmlformats.org/officeDocument/2006/relationships/image" Target="../media/image30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microsoft.com/office/2007/relationships/hdphoto" Target="../media/hdphoto2.wd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30.png"/><Relationship Id="rId9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png"/><Relationship Id="rId7" Type="http://schemas.openxmlformats.org/officeDocument/2006/relationships/image" Target="../media/image7.png"/><Relationship Id="rId12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microsoft.com/office/2007/relationships/hdphoto" Target="../media/hdphoto1.wdp"/><Relationship Id="rId4" Type="http://schemas.openxmlformats.org/officeDocument/2006/relationships/image" Target="../media/image15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21.png"/><Relationship Id="rId5" Type="http://schemas.openxmlformats.org/officeDocument/2006/relationships/image" Target="../media/image9.png"/><Relationship Id="rId10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B0-230D-477C-8541-EA39715AD0D3}" type="datetime2">
              <a:rPr lang="es-ES_tradnl" smtClean="0"/>
              <a:t>jueves, 23 de abril de 2020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829646"/>
            <a:ext cx="7772400" cy="2065954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en-GB" sz="2000" dirty="0" smtClean="0"/>
              <a:t>Foundation Spanish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Unit 8: </a:t>
            </a:r>
            <a:r>
              <a:rPr lang="en-GB" b="1" u="sng" dirty="0" smtClean="0"/>
              <a:t>Las </a:t>
            </a:r>
            <a:r>
              <a:rPr lang="en-GB" b="1" u="sng" dirty="0" err="1" smtClean="0"/>
              <a:t>Vacaciones</a:t>
            </a:r>
            <a:r>
              <a:rPr lang="en-GB" b="1" u="sng" dirty="0" smtClean="0"/>
              <a:t> </a:t>
            </a:r>
            <a:br>
              <a:rPr lang="en-GB" b="1" u="sng" dirty="0" smtClean="0"/>
            </a:br>
            <a:r>
              <a:rPr lang="en-GB" sz="2800" b="1" i="1" u="sng" dirty="0" smtClean="0"/>
              <a:t>– Holidays</a:t>
            </a:r>
            <a:endParaRPr lang="en-GB" sz="2800" b="1" i="1" u="sng" dirty="0"/>
          </a:p>
        </p:txBody>
      </p:sp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54412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16337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28992650"/>
              </p:ext>
            </p:extLst>
          </p:nvPr>
        </p:nvGraphicFramePr>
        <p:xfrm>
          <a:off x="0" y="160108"/>
          <a:ext cx="9144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128" y="3136408"/>
            <a:ext cx="495483" cy="495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15866"/>
            <a:ext cx="489284" cy="489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6200"/>
            <a:ext cx="9144000" cy="3060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99535"/>
            <a:ext cx="9144000" cy="3060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4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818F-4059-4163-87C3-1EB4BD288B1C}" type="datetime2">
              <a:rPr lang="es-ES_tradnl" smtClean="0"/>
              <a:t>jueves, 23 de abril de 2020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143000" y="1447800"/>
            <a:ext cx="685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1. Hace dos años fui a Italia con mi familia y viajamos en avión. Nos alojamos en un hotel de cinco estrellas situado en un pueblo cerca de la playa. Lo pasé genial porque había una piscina enorme.</a:t>
            </a:r>
          </a:p>
          <a:p>
            <a:pPr lvl="0"/>
            <a:endParaRPr lang="es-ES" dirty="0"/>
          </a:p>
          <a:p>
            <a:pPr lvl="0"/>
            <a:r>
              <a:rPr lang="es-ES" dirty="0"/>
              <a:t>2. El año pasado fui a Turquía con mis tíos y viajamos en coche. Nos alojamos en una pensión pequeña y preciosa situada en las montañas lejos de la ciudad. Lo pasé genial porque había una piscina.</a:t>
            </a:r>
          </a:p>
          <a:p>
            <a:pPr lvl="0"/>
            <a:endParaRPr lang="es-ES" dirty="0"/>
          </a:p>
          <a:p>
            <a:pPr lvl="0"/>
            <a:r>
              <a:rPr lang="es-ES" dirty="0"/>
              <a:t>3. Cuando era más joven fui a Londres con mis abuelos y viajamos en tren. Nos alojamos en un hotel caro situado en las afueras. Lo pasé muy mal porque el hotel estaba sucio.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5" name="Picture 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811" y="5018068"/>
            <a:ext cx="1086377" cy="84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-2" y="-13436"/>
            <a:ext cx="8682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1" y="745112"/>
          <a:ext cx="9145728" cy="61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962"/>
                <a:gridCol w="525516"/>
                <a:gridCol w="1501478"/>
                <a:gridCol w="1501478"/>
                <a:gridCol w="397118"/>
                <a:gridCol w="855887"/>
                <a:gridCol w="385333"/>
                <a:gridCol w="1201183"/>
                <a:gridCol w="300295"/>
                <a:gridCol w="1501478"/>
              </a:tblGrid>
              <a:tr h="289475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¿Adonde fuiste de vacaciones?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Where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did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you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go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on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holiday</a:t>
                      </a:r>
                      <a:r>
                        <a:rPr lang="es-ES" sz="1200" b="0" noProof="0" dirty="0" smtClean="0"/>
                        <a:t>?)</a:t>
                      </a:r>
                      <a:endParaRPr lang="es-ES" sz="1200" b="0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219312"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Hace dos años </a:t>
                      </a:r>
                    </a:p>
                    <a:p>
                      <a:r>
                        <a:rPr lang="es-ES" sz="1200" b="1" noProof="0" dirty="0" smtClean="0"/>
                        <a:t>El</a:t>
                      </a:r>
                      <a:r>
                        <a:rPr lang="es-ES" sz="1200" b="1" baseline="0" noProof="0" dirty="0" smtClean="0"/>
                        <a:t> año pasado</a:t>
                      </a:r>
                    </a:p>
                    <a:p>
                      <a:r>
                        <a:rPr lang="es-ES" sz="1200" b="1" baseline="0" noProof="0" dirty="0" smtClean="0"/>
                        <a:t>Cuando era más joven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fui a</a:t>
                      </a:r>
                      <a:endParaRPr lang="es-E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Londres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los</a:t>
                      </a:r>
                      <a:r>
                        <a:rPr lang="es-ES" sz="1200" b="1" baseline="0" noProof="0" dirty="0" smtClean="0"/>
                        <a:t> Estados Unidos </a:t>
                      </a:r>
                    </a:p>
                    <a:p>
                      <a:r>
                        <a:rPr lang="es-ES" sz="1200" b="1" noProof="0" dirty="0" smtClean="0"/>
                        <a:t>Escocia </a:t>
                      </a:r>
                    </a:p>
                    <a:p>
                      <a:r>
                        <a:rPr lang="es-ES" sz="1200" b="1" noProof="0" dirty="0" smtClean="0"/>
                        <a:t>Gales </a:t>
                      </a:r>
                    </a:p>
                    <a:p>
                      <a:r>
                        <a:rPr lang="es-ES" sz="1200" b="1" noProof="0" dirty="0" smtClean="0"/>
                        <a:t>Irlanda </a:t>
                      </a:r>
                    </a:p>
                    <a:p>
                      <a:r>
                        <a:rPr lang="es-ES" sz="1200" b="1" noProof="0" dirty="0" smtClean="0"/>
                        <a:t>Francia </a:t>
                      </a:r>
                    </a:p>
                    <a:p>
                      <a:r>
                        <a:rPr lang="es-ES" sz="1200" b="1" noProof="0" dirty="0" smtClean="0"/>
                        <a:t>España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Alemania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Grecia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Italia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Turquía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con mi familia</a:t>
                      </a:r>
                    </a:p>
                    <a:p>
                      <a:r>
                        <a:rPr lang="es-ES" sz="1200" b="1" noProof="0" dirty="0" smtClean="0"/>
                        <a:t>con mi padre</a:t>
                      </a:r>
                    </a:p>
                    <a:p>
                      <a:r>
                        <a:rPr lang="es-ES" sz="1200" b="1" noProof="0" dirty="0" smtClean="0"/>
                        <a:t>con mis padres</a:t>
                      </a:r>
                    </a:p>
                    <a:p>
                      <a:r>
                        <a:rPr lang="es-ES" sz="1200" b="1" noProof="0" dirty="0" smtClean="0"/>
                        <a:t>con mis abuelos</a:t>
                      </a:r>
                    </a:p>
                    <a:p>
                      <a:r>
                        <a:rPr lang="es-ES" sz="1200" b="1" noProof="0" dirty="0" smtClean="0"/>
                        <a:t>con mis amigos</a:t>
                      </a:r>
                    </a:p>
                    <a:p>
                      <a:r>
                        <a:rPr lang="es-ES" sz="1200" b="1" noProof="0" dirty="0" smtClean="0"/>
                        <a:t>con mis tíos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y viajamos 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coche.</a:t>
                      </a:r>
                    </a:p>
                    <a:p>
                      <a:r>
                        <a:rPr lang="es-ES" sz="1200" b="1" baseline="0" noProof="0" dirty="0" smtClean="0"/>
                        <a:t>avión.</a:t>
                      </a:r>
                    </a:p>
                    <a:p>
                      <a:r>
                        <a:rPr lang="es-ES" sz="1200" b="1" baseline="0" noProof="0" dirty="0" smtClean="0"/>
                        <a:t>barco.</a:t>
                      </a:r>
                    </a:p>
                    <a:p>
                      <a:r>
                        <a:rPr lang="es-ES" sz="1200" b="1" baseline="0" noProof="0" dirty="0" smtClean="0"/>
                        <a:t>tren.</a:t>
                      </a:r>
                    </a:p>
                    <a:p>
                      <a:r>
                        <a:rPr lang="es-ES" sz="1200" b="1" baseline="0" noProof="0" dirty="0" smtClean="0"/>
                        <a:t>autocar</a:t>
                      </a:r>
                    </a:p>
                    <a:p>
                      <a:endParaRPr lang="es-ES" sz="1200" b="1" noProof="0" dirty="0"/>
                    </a:p>
                  </a:txBody>
                  <a:tcPr/>
                </a:tc>
              </a:tr>
              <a:tr h="323378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¿Donde te alojaste? </a:t>
                      </a:r>
                      <a:r>
                        <a:rPr lang="es-ES" sz="1200" noProof="0" dirty="0" smtClean="0"/>
                        <a:t>(</a:t>
                      </a:r>
                      <a:r>
                        <a:rPr lang="es-ES" sz="1200" noProof="0" dirty="0" err="1" smtClean="0"/>
                        <a:t>Where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did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you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stay</a:t>
                      </a:r>
                      <a:r>
                        <a:rPr lang="es-ES" sz="1200" noProof="0" dirty="0" smtClean="0"/>
                        <a:t>?)</a:t>
                      </a:r>
                      <a:endParaRPr lang="es-ES" sz="1200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2026328"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Me alojé en Nos alojamos en </a:t>
                      </a:r>
                      <a:endParaRPr lang="es-ES" sz="1200" b="1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un hotel </a:t>
                      </a:r>
                    </a:p>
                    <a:p>
                      <a:r>
                        <a:rPr lang="es-ES" sz="1200" b="1" noProof="0" dirty="0" smtClean="0"/>
                        <a:t>una (</a:t>
                      </a:r>
                      <a:r>
                        <a:rPr lang="es-ES" sz="1200" b="1" baseline="0" noProof="0" dirty="0" smtClean="0"/>
                        <a:t>una tienda </a:t>
                      </a:r>
                      <a:r>
                        <a:rPr lang="es-ES" sz="1200" b="1" noProof="0" dirty="0" smtClean="0"/>
                        <a:t>en) un</a:t>
                      </a:r>
                      <a:r>
                        <a:rPr lang="es-ES" sz="1200" b="1" baseline="0" noProof="0" dirty="0" smtClean="0"/>
                        <a:t> camping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baseline="0" noProof="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de cinco estrellas </a:t>
                      </a:r>
                    </a:p>
                    <a:p>
                      <a:r>
                        <a:rPr lang="es-ES" sz="1200" b="1" dirty="0" smtClean="0"/>
                        <a:t>con vistas al mar </a:t>
                      </a:r>
                    </a:p>
                    <a:p>
                      <a:r>
                        <a:rPr lang="es-ES" sz="1200" b="1" noProof="0" dirty="0" smtClean="0"/>
                        <a:t>grande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pequeño/a</a:t>
                      </a:r>
                    </a:p>
                    <a:p>
                      <a:r>
                        <a:rPr lang="es-ES" sz="1200" b="1" noProof="0" dirty="0" smtClean="0"/>
                        <a:t>barato/a </a:t>
                      </a:r>
                      <a:endParaRPr lang="es-ES" sz="1200" b="0" noProof="0" dirty="0" smtClean="0"/>
                    </a:p>
                    <a:p>
                      <a:r>
                        <a:rPr lang="es-ES" sz="1200" b="1" noProof="0" dirty="0" smtClean="0"/>
                        <a:t>caro/a </a:t>
                      </a:r>
                    </a:p>
                    <a:p>
                      <a:r>
                        <a:rPr lang="es-ES" sz="1200" b="1" noProof="0" dirty="0" smtClean="0"/>
                        <a:t>limpio/a </a:t>
                      </a:r>
                      <a:endParaRPr lang="es-ES" sz="1200" b="0" noProof="0" dirty="0" smtClean="0"/>
                    </a:p>
                    <a:p>
                      <a:r>
                        <a:rPr lang="es-ES" sz="1200" b="1" noProof="0" dirty="0" smtClean="0"/>
                        <a:t>sucio/a</a:t>
                      </a:r>
                      <a:r>
                        <a:rPr lang="es-ES" sz="1200" b="1" baseline="0" noProof="0" dirty="0" smtClean="0"/>
                        <a:t> </a:t>
                      </a:r>
                      <a:endParaRPr lang="es-ES" sz="12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precioso/a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situado/a</a:t>
                      </a:r>
                      <a:endParaRPr lang="es-ES" sz="1200" b="1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dirty="0" smtClean="0"/>
                        <a:t>en</a:t>
                      </a:r>
                      <a:r>
                        <a:rPr lang="es-ES" sz="1200" b="1" baseline="0" dirty="0" smtClean="0"/>
                        <a:t> la ciudad </a:t>
                      </a:r>
                    </a:p>
                    <a:p>
                      <a:r>
                        <a:rPr lang="es-ES" sz="1200" b="1" baseline="0" dirty="0" smtClean="0"/>
                        <a:t>en un pueblo </a:t>
                      </a:r>
                    </a:p>
                    <a:p>
                      <a:r>
                        <a:rPr lang="es-ES" sz="1200" b="1" baseline="0" dirty="0" smtClean="0"/>
                        <a:t>en el campo</a:t>
                      </a:r>
                    </a:p>
                    <a:p>
                      <a:r>
                        <a:rPr lang="es-ES" sz="1200" b="1" baseline="0" dirty="0" smtClean="0"/>
                        <a:t>en las afueras </a:t>
                      </a:r>
                    </a:p>
                    <a:p>
                      <a:r>
                        <a:rPr lang="es-ES" sz="1200" b="1" baseline="0" dirty="0" smtClean="0"/>
                        <a:t>en la costa</a:t>
                      </a:r>
                    </a:p>
                    <a:p>
                      <a:r>
                        <a:rPr lang="es-ES" sz="1200" b="1" baseline="0" dirty="0" smtClean="0"/>
                        <a:t>en las montañas</a:t>
                      </a:r>
                    </a:p>
                    <a:p>
                      <a:r>
                        <a:rPr lang="es-ES" sz="1200" b="1" baseline="0" dirty="0" smtClean="0"/>
                        <a:t>en el bosque </a:t>
                      </a:r>
                    </a:p>
                    <a:p>
                      <a:endParaRPr lang="es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smtClean="0"/>
                        <a:t>cerca de la playa.</a:t>
                      </a:r>
                    </a:p>
                    <a:p>
                      <a:r>
                        <a:rPr lang="es-ES" sz="1200" b="1" dirty="0" smtClean="0"/>
                        <a:t>lejos</a:t>
                      </a:r>
                      <a:r>
                        <a:rPr lang="es-ES" sz="1200" b="1" baseline="0" dirty="0" smtClean="0"/>
                        <a:t> del centro.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noProof="0" dirty="0"/>
                    </a:p>
                  </a:txBody>
                  <a:tcPr/>
                </a:tc>
              </a:tr>
              <a:tr h="289475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¿Como fueron</a:t>
                      </a:r>
                      <a:r>
                        <a:rPr lang="es-ES" sz="1200" b="1" baseline="0" noProof="0" dirty="0" smtClean="0"/>
                        <a:t> las vacaciones? </a:t>
                      </a:r>
                      <a:r>
                        <a:rPr lang="es-ES" sz="1200" b="0" baseline="0" noProof="0" dirty="0" smtClean="0"/>
                        <a:t>(</a:t>
                      </a:r>
                      <a:r>
                        <a:rPr lang="es-ES" sz="1200" b="0" baseline="0" noProof="0" dirty="0" err="1" smtClean="0"/>
                        <a:t>How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was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the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holiday</a:t>
                      </a:r>
                      <a:r>
                        <a:rPr lang="es-ES" sz="1200" b="0" baseline="0" noProof="0" dirty="0" smtClean="0"/>
                        <a:t>?)</a:t>
                      </a:r>
                      <a:endParaRPr lang="es-ES" sz="1200" b="1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482459">
                <a:tc gridSpan="3">
                  <a:txBody>
                    <a:bodyPr/>
                    <a:lstStyle/>
                    <a:p>
                      <a:r>
                        <a:rPr lang="es-ES" sz="1200" b="1" noProof="0" dirty="0" smtClean="0"/>
                        <a:t>Lo</a:t>
                      </a:r>
                      <a:r>
                        <a:rPr lang="es-ES" sz="1200" b="1" baseline="0" noProof="0" dirty="0" smtClean="0"/>
                        <a:t> pasé genial</a:t>
                      </a:r>
                    </a:p>
                    <a:p>
                      <a:endParaRPr lang="es-ES" sz="1200" b="0" baseline="0" noProof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s-ES" sz="1200" b="1" noProof="0" dirty="0" smtClean="0"/>
                        <a:t>porque había una piscina enorme. </a:t>
                      </a:r>
                    </a:p>
                    <a:p>
                      <a:r>
                        <a:rPr lang="es-ES" sz="1200" b="1" noProof="0" dirty="0" smtClean="0"/>
                        <a:t>ya que el hotel tenía</a:t>
                      </a:r>
                      <a:r>
                        <a:rPr lang="es-ES" sz="1200" b="1" baseline="0" noProof="0" dirty="0" smtClean="0"/>
                        <a:t> un bar. 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482459">
                <a:tc gridSpan="3">
                  <a:txBody>
                    <a:bodyPr/>
                    <a:lstStyle/>
                    <a:p>
                      <a:r>
                        <a:rPr lang="es-ES" sz="1200" b="1" noProof="0" dirty="0" smtClean="0"/>
                        <a:t>Lo pasé muy</a:t>
                      </a:r>
                      <a:r>
                        <a:rPr lang="es-ES" sz="1200" b="1" baseline="0" noProof="0" dirty="0" smtClean="0"/>
                        <a:t> mal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s-ES" sz="1200" b="1" noProof="0" dirty="0" smtClean="0"/>
                        <a:t>dado que el hotel estaba sucio. </a:t>
                      </a:r>
                    </a:p>
                    <a:p>
                      <a:r>
                        <a:rPr lang="es-ES" sz="1200" b="1" noProof="0" dirty="0" smtClean="0"/>
                        <a:t>porque no había nada que hacer. 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703153"/>
            <a:ext cx="385762" cy="3624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743200"/>
            <a:ext cx="377138" cy="3771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96" y="2694567"/>
            <a:ext cx="486704" cy="3796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917" r="95833">
                        <a14:foregroundMark x1="37417" y1="25238" x2="36750" y2="24762"/>
                        <a14:foregroundMark x1="49583" y1="31905" x2="50333" y2="51270"/>
                        <a14:foregroundMark x1="50333" y1="85873" x2="49917" y2="84921"/>
                        <a14:foregroundMark x1="37000" y1="75873" x2="36917" y2="73651"/>
                        <a14:foregroundMark x1="30917" y1="49206" x2="31833" y2="50159"/>
                        <a14:foregroundMark x1="50000" y1="16825" x2="49667" y2="15079"/>
                        <a14:foregroundMark x1="63417" y1="26349" x2="62917" y2="24762"/>
                        <a14:foregroundMark x1="69250" y1="50952" x2="64250" y2="46667"/>
                        <a14:foregroundMark x1="66000" y1="46667" x2="55917" y2="30000"/>
                        <a14:foregroundMark x1="37000" y1="88254" x2="52083" y2="9683"/>
                        <a14:foregroundMark x1="61417" y1="87937" x2="34333" y2="284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8" y="2713433"/>
            <a:ext cx="609600" cy="3200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97484" y="2667000"/>
            <a:ext cx="385763" cy="3857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031" y="2722893"/>
            <a:ext cx="486704" cy="3796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52" y="5085518"/>
            <a:ext cx="507841" cy="5078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54" y="5213730"/>
            <a:ext cx="486704" cy="3796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31" y="5182530"/>
            <a:ext cx="486704" cy="3796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02133" y="5146558"/>
            <a:ext cx="385763" cy="3857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84095" y="5166248"/>
            <a:ext cx="385763" cy="3857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247" y="5182530"/>
            <a:ext cx="381000" cy="381000"/>
          </a:xfrm>
          <a:prstGeom prst="rect">
            <a:avLst/>
          </a:prstGeom>
        </p:spPr>
      </p:pic>
      <p:pic>
        <p:nvPicPr>
          <p:cNvPr id="25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03" y="5981395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eason Icon at GetDrawings | Free downloa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585" y="6016973"/>
            <a:ext cx="280781" cy="2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ason Icon at GetDrawings | Free downloa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481" y="6526912"/>
            <a:ext cx="280781" cy="2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04" y="6439149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8682938" y="-230833"/>
            <a:ext cx="486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</a:rPr>
              <a:t>e</a:t>
            </a:r>
            <a:endParaRPr lang="en-US" sz="5400" b="1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B0-230D-477C-8541-EA39715AD0D3}" type="datetime2">
              <a:rPr lang="es-ES_tradnl" smtClean="0"/>
              <a:t>jueves, 23 de abril de 2020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371952"/>
            <a:ext cx="7772400" cy="1523647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es-ES" sz="2000" dirty="0" err="1" smtClean="0"/>
              <a:t>Foundation</a:t>
            </a:r>
            <a:r>
              <a:rPr lang="es-ES" sz="2000" dirty="0" smtClean="0"/>
              <a:t> </a:t>
            </a:r>
            <a:r>
              <a:rPr lang="es-ES" sz="2000" dirty="0" err="1" smtClean="0"/>
              <a:t>Spanish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Unit</a:t>
            </a:r>
            <a:r>
              <a:rPr lang="es-ES" dirty="0" smtClean="0"/>
              <a:t> 8:</a:t>
            </a:r>
            <a:r>
              <a:rPr lang="es-ES" b="1" dirty="0" smtClean="0"/>
              <a:t> ¿</a:t>
            </a:r>
            <a:r>
              <a:rPr lang="es-ES" b="1" u="sng" dirty="0" smtClean="0"/>
              <a:t>Qué tiempo hace? </a:t>
            </a:r>
            <a:br>
              <a:rPr lang="es-ES" b="1" u="sng" dirty="0" smtClean="0"/>
            </a:br>
            <a:r>
              <a:rPr lang="es-ES" sz="2800" b="1" i="1" u="sng" dirty="0" smtClean="0"/>
              <a:t>– </a:t>
            </a:r>
            <a:r>
              <a:rPr lang="es-ES" sz="2800" b="1" i="1" u="sng" dirty="0" err="1" smtClean="0"/>
              <a:t>What’s</a:t>
            </a:r>
            <a:r>
              <a:rPr lang="es-ES" sz="2800" b="1" i="1" u="sng" dirty="0" smtClean="0"/>
              <a:t> </a:t>
            </a:r>
            <a:r>
              <a:rPr lang="es-ES" sz="2800" b="1" i="1" u="sng" dirty="0" err="1" smtClean="0"/>
              <a:t>the</a:t>
            </a:r>
            <a:r>
              <a:rPr lang="es-ES" sz="2800" b="1" i="1" u="sng" dirty="0" smtClean="0"/>
              <a:t> </a:t>
            </a:r>
            <a:r>
              <a:rPr lang="es-ES" sz="2800" b="1" i="1" u="sng" dirty="0" err="1" smtClean="0"/>
              <a:t>weather</a:t>
            </a:r>
            <a:r>
              <a:rPr lang="es-ES" sz="2800" b="1" i="1" u="sng" dirty="0" smtClean="0"/>
              <a:t> </a:t>
            </a:r>
            <a:r>
              <a:rPr lang="es-ES" sz="2800" b="1" i="1" u="sng" dirty="0" err="1" smtClean="0"/>
              <a:t>like</a:t>
            </a:r>
            <a:r>
              <a:rPr lang="es-ES" sz="2800" b="1" i="1" u="sng" dirty="0" smtClean="0"/>
              <a:t>?</a:t>
            </a:r>
            <a:endParaRPr lang="es-ES" sz="2800" b="1" i="1" u="sng" dirty="0"/>
          </a:p>
        </p:txBody>
      </p:sp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433494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590800"/>
            <a:ext cx="2546703" cy="254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9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587999"/>
            <a:ext cx="6473825" cy="60939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Decides </a:t>
            </a:r>
            <a:r>
              <a:rPr lang="es-ES" dirty="0"/>
              <a:t>enviar esta foto por WhatsApp a un amigo </a:t>
            </a:r>
            <a:r>
              <a:rPr lang="es-ES" dirty="0" smtClean="0"/>
              <a:t>español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sz="1200" dirty="0" smtClean="0"/>
          </a:p>
          <a:p>
            <a:r>
              <a:rPr lang="es-ES" dirty="0"/>
              <a:t>¿Qué hay en la foto? Escribe cuatro frases en español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2050" name="Picture 2" descr="Top 10 family beaches in the 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922338"/>
            <a:ext cx="5057816" cy="336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575" y="4599808"/>
            <a:ext cx="6394450" cy="203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_____________________________________ (2)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_____________________________________ (2)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_____________________________________ (2)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_____________________________________ (2)        </a:t>
            </a:r>
            <a:r>
              <a:rPr lang="en-US" b="1" dirty="0" smtClean="0"/>
              <a:t>Total:  /8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42112" y="4045810"/>
            <a:ext cx="2209800" cy="258532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Some suggestions:</a:t>
            </a:r>
          </a:p>
          <a:p>
            <a:r>
              <a:rPr lang="en-US" dirty="0" smtClean="0"/>
              <a:t>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sol.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Hay el mar.</a:t>
            </a:r>
          </a:p>
          <a:p>
            <a:r>
              <a:rPr lang="en-US" dirty="0" smtClean="0"/>
              <a:t>Hay </a:t>
            </a:r>
            <a:r>
              <a:rPr lang="en-US" dirty="0" err="1" smtClean="0"/>
              <a:t>una</a:t>
            </a:r>
            <a:r>
              <a:rPr lang="en-US" dirty="0" smtClean="0"/>
              <a:t> playa.</a:t>
            </a:r>
          </a:p>
          <a:p>
            <a:r>
              <a:rPr lang="en-US" dirty="0" smtClean="0"/>
              <a:t>Hay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chicas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Hay dos </a:t>
            </a:r>
            <a:r>
              <a:rPr lang="en-US" dirty="0" err="1" smtClean="0"/>
              <a:t>chicos</a:t>
            </a:r>
            <a:r>
              <a:rPr lang="en-US" dirty="0" smtClean="0"/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003" y="1326255"/>
            <a:ext cx="1986011" cy="19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7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49345"/>
              </p:ext>
            </p:extLst>
          </p:nvPr>
        </p:nvGraphicFramePr>
        <p:xfrm>
          <a:off x="0" y="786411"/>
          <a:ext cx="9144000" cy="593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4495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¿</a:t>
                      </a:r>
                      <a:r>
                        <a:rPr lang="en-US" dirty="0" err="1" smtClean="0"/>
                        <a:t>Qué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haces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cuando</a:t>
                      </a:r>
                      <a:r>
                        <a:rPr lang="en-US" baseline="0" dirty="0" smtClean="0"/>
                        <a:t>…? </a:t>
                      </a:r>
                      <a:r>
                        <a:rPr lang="en-US" b="0" baseline="0" dirty="0" smtClean="0"/>
                        <a:t>(What do you do when…?)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s-ES_tradnl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está nublado</a:t>
                      </a:r>
                      <a:r>
                        <a:rPr lang="es-ES_tradnl" sz="1660" b="0" i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_tradnl" sz="1660" b="0" i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i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i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es-ES_tradnl" sz="1660" b="0" i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i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foggy</a:t>
                      </a:r>
                      <a:r>
                        <a:rPr lang="es-ES_tradnl" sz="1660" b="0" i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660" b="0" i="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s-ES_tradnl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 sol 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sunny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660" b="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viento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windy)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tormenta</a:t>
                      </a:r>
                      <a:r>
                        <a:rPr lang="en-GB" sz="1660" b="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are thunderstorms)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llueve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raining)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nieva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snowing)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s-ES_tradnl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 calor 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660" b="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s-ES_tradnl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 frío 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cold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660" b="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mal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bad weather)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Cuando</a:t>
                      </a:r>
                      <a:r>
                        <a:rPr lang="en-US" sz="1660" b="1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60" b="1" baseline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está</a:t>
                      </a:r>
                      <a:r>
                        <a:rPr lang="en-US" sz="1660" b="1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60" b="1" baseline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despejado</a:t>
                      </a:r>
                      <a:r>
                        <a:rPr lang="en-US" sz="1660" b="1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60" b="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(When it’s clear)</a:t>
                      </a:r>
                      <a:endParaRPr lang="en-GB" sz="1660" b="1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60" b="1" dirty="0" err="1" smtClean="0"/>
                        <a:t>Cuando</a:t>
                      </a:r>
                      <a:r>
                        <a:rPr lang="en-US" sz="1660" b="1" dirty="0" smtClean="0"/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buen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</a:t>
                      </a:r>
                      <a:r>
                        <a:rPr lang="en-GB" sz="166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_tradnl" sz="1660" b="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es-ES_tradnl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6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good weather)</a:t>
                      </a:r>
                      <a:endParaRPr lang="en-GB" sz="1660" b="1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6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60" b="1" dirty="0" err="1" smtClean="0"/>
                        <a:t>voy</a:t>
                      </a:r>
                      <a:r>
                        <a:rPr lang="en-US" sz="1660" b="1" baseline="0" dirty="0" smtClean="0"/>
                        <a:t> al </a:t>
                      </a:r>
                      <a:r>
                        <a:rPr lang="en-US" sz="1660" b="1" baseline="0" dirty="0" err="1" smtClean="0"/>
                        <a:t>museo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go to the museum)</a:t>
                      </a:r>
                    </a:p>
                    <a:p>
                      <a:r>
                        <a:rPr lang="en-US" sz="1660" b="1" baseline="0" dirty="0" err="1" smtClean="0"/>
                        <a:t>voy</a:t>
                      </a:r>
                      <a:r>
                        <a:rPr lang="en-US" sz="1660" b="1" baseline="0" dirty="0" smtClean="0"/>
                        <a:t> de </a:t>
                      </a:r>
                      <a:r>
                        <a:rPr lang="en-US" sz="1660" b="1" baseline="0" dirty="0" err="1" smtClean="0"/>
                        <a:t>compras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go shopping)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tomo</a:t>
                      </a:r>
                      <a:r>
                        <a:rPr lang="en-US" sz="1660" b="1" baseline="0" dirty="0" smtClean="0"/>
                        <a:t> el sol </a:t>
                      </a:r>
                      <a:r>
                        <a:rPr lang="en-US" sz="1660" b="0" baseline="0" dirty="0" smtClean="0"/>
                        <a:t>(I sunbathe)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descanso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1" baseline="0" dirty="0" err="1" smtClean="0"/>
                        <a:t>en</a:t>
                      </a:r>
                      <a:r>
                        <a:rPr lang="en-US" sz="1660" b="1" baseline="0" dirty="0" smtClean="0"/>
                        <a:t> la playa </a:t>
                      </a:r>
                      <a:r>
                        <a:rPr lang="en-US" sz="1660" b="0" baseline="0" dirty="0" smtClean="0"/>
                        <a:t>(I rest on the beach)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visito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1" baseline="0" dirty="0" err="1" smtClean="0"/>
                        <a:t>los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1" baseline="0" dirty="0" err="1" smtClean="0"/>
                        <a:t>monumentos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visit the monuments)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nado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1" baseline="0" dirty="0" err="1" smtClean="0"/>
                        <a:t>en</a:t>
                      </a:r>
                      <a:r>
                        <a:rPr lang="en-US" sz="1660" b="1" baseline="0" dirty="0" smtClean="0"/>
                        <a:t> la </a:t>
                      </a:r>
                      <a:r>
                        <a:rPr lang="en-US" sz="1660" b="1" baseline="0" dirty="0" err="1" smtClean="0"/>
                        <a:t>piscina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swim in the pool)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voy</a:t>
                      </a:r>
                      <a:r>
                        <a:rPr lang="en-US" sz="1660" b="1" baseline="0" dirty="0" smtClean="0"/>
                        <a:t> al cine </a:t>
                      </a:r>
                      <a:r>
                        <a:rPr lang="en-US" sz="1660" b="0" baseline="0" dirty="0" smtClean="0"/>
                        <a:t>(I go to the cinema)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juego</a:t>
                      </a:r>
                      <a:r>
                        <a:rPr lang="en-US" sz="1660" b="1" baseline="0" dirty="0" smtClean="0"/>
                        <a:t> al </a:t>
                      </a:r>
                      <a:r>
                        <a:rPr lang="en-US" sz="1660" b="1" baseline="0" dirty="0" err="1" smtClean="0"/>
                        <a:t>fútbol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play football)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saco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1" baseline="0" dirty="0" err="1" smtClean="0"/>
                        <a:t>fotos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take photos)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hago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1" baseline="0" dirty="0" err="1" smtClean="0"/>
                        <a:t>esquí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go skiing)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leo</a:t>
                      </a:r>
                      <a:r>
                        <a:rPr lang="en-US" sz="1660" b="1" baseline="0" dirty="0" smtClean="0"/>
                        <a:t> un </a:t>
                      </a:r>
                      <a:r>
                        <a:rPr lang="en-US" sz="1660" b="1" baseline="0" dirty="0" err="1" smtClean="0"/>
                        <a:t>libro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read a book)</a:t>
                      </a:r>
                      <a:endParaRPr lang="en-US" sz="1660" b="1" baseline="0" dirty="0" smtClean="0"/>
                    </a:p>
                    <a:p>
                      <a:r>
                        <a:rPr lang="en-US" sz="1660" b="1" baseline="0" dirty="0" err="1" smtClean="0"/>
                        <a:t>descanso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1" baseline="0" dirty="0" err="1" smtClean="0"/>
                        <a:t>en</a:t>
                      </a:r>
                      <a:r>
                        <a:rPr lang="en-US" sz="1660" b="1" baseline="0" dirty="0" smtClean="0"/>
                        <a:t> el </a:t>
                      </a:r>
                      <a:r>
                        <a:rPr lang="en-US" sz="1660" b="1" baseline="0" dirty="0" err="1" smtClean="0"/>
                        <a:t>dormitorio</a:t>
                      </a:r>
                      <a:r>
                        <a:rPr lang="en-US" sz="1660" b="1" baseline="0" dirty="0" smtClean="0"/>
                        <a:t> </a:t>
                      </a:r>
                      <a:r>
                        <a:rPr lang="en-US" sz="1660" b="0" baseline="0" dirty="0" smtClean="0"/>
                        <a:t>(I rest in the bedroom)</a:t>
                      </a:r>
                      <a:endParaRPr lang="en-GB" sz="166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7937"/>
            <a:ext cx="8534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906750"/>
            <a:ext cx="870303" cy="8703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37567"/>
            <a:ext cx="780346" cy="6086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626715" y="-208582"/>
            <a:ext cx="486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</a:rPr>
              <a:t>v</a:t>
            </a:r>
            <a:endParaRPr lang="en-US" sz="5400" b="1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2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937"/>
            <a:ext cx="8534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82938" y="-230833"/>
            <a:ext cx="486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</a:rPr>
              <a:t>v</a:t>
            </a:r>
            <a:endParaRPr lang="en-US" sz="5400" b="1" cap="none" spc="0" dirty="0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43368"/>
              </p:ext>
            </p:extLst>
          </p:nvPr>
        </p:nvGraphicFramePr>
        <p:xfrm>
          <a:off x="-2" y="980728"/>
          <a:ext cx="914400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33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2400" b="1" dirty="0" err="1" smtClean="0">
                          <a:solidFill>
                            <a:schemeClr val="tx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llueve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voy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al cine. 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Cuando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GB" sz="240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</a:t>
                      </a:r>
                      <a:r>
                        <a:rPr lang="en-GB" sz="24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viento</a:t>
                      </a:r>
                      <a:r>
                        <a:rPr lang="en-GB" sz="24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voy</a:t>
                      </a:r>
                      <a:r>
                        <a:rPr lang="en-GB" sz="24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</a:t>
                      </a:r>
                      <a:r>
                        <a:rPr lang="en-GB" sz="2400" b="1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museo</a:t>
                      </a:r>
                      <a:r>
                        <a:rPr lang="en-GB" sz="24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hay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tormenta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leo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un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libro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nieva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hago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u="none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esquí</a:t>
                      </a:r>
                      <a:r>
                        <a:rPr lang="en-US" sz="2400" b="1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GB" sz="2400" b="1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hace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buen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tiempo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juego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al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fútbol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hace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sol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descanso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la playa.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hace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calor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nado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la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piscina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hace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mal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tiempo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visito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los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monumentos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está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despejado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saco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fotos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3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Cuando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hace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frío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voy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compras</a:t>
                      </a:r>
                      <a:endParaRPr lang="en-GB" sz="2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128" y="5989540"/>
            <a:ext cx="495483" cy="4954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968998"/>
            <a:ext cx="489284" cy="48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237B-E65D-491A-A582-6FACA1FAAC9B}" type="datetime2">
              <a:rPr lang="es-ES_tradnl" smtClean="0"/>
              <a:t>jueves, 23 de abril de 2020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36"/>
            <a:ext cx="6184669" cy="55334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914400"/>
            <a:ext cx="1346233" cy="13462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48400" y="3962400"/>
            <a:ext cx="2573358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nublado - </a:t>
            </a:r>
            <a:r>
              <a:rPr lang="es-ES" dirty="0" err="1" smtClean="0"/>
              <a:t>cloudy</a:t>
            </a:r>
            <a:endParaRPr lang="es-ES" dirty="0" smtClean="0"/>
          </a:p>
          <a:p>
            <a:r>
              <a:rPr lang="es-ES" dirty="0" err="1" smtClean="0"/>
              <a:t>sera</a:t>
            </a:r>
            <a:r>
              <a:rPr lang="es-ES" dirty="0" smtClean="0"/>
              <a:t> un día perfecto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 a </a:t>
            </a:r>
            <a:r>
              <a:rPr lang="es-ES" dirty="0" err="1" smtClean="0"/>
              <a:t>perfect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smtClean="0"/>
              <a:t>para visitar el castillo </a:t>
            </a:r>
          </a:p>
          <a:p>
            <a:r>
              <a:rPr lang="es-ES" dirty="0" smtClean="0"/>
              <a:t>- to </a:t>
            </a:r>
            <a:r>
              <a:rPr lang="es-ES" dirty="0" err="1" smtClean="0"/>
              <a:t>visit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castle</a:t>
            </a:r>
            <a:endParaRPr lang="es-ES" dirty="0" smtClean="0"/>
          </a:p>
          <a:p>
            <a:r>
              <a:rPr lang="es-ES" dirty="0" smtClean="0"/>
              <a:t>alto/a - </a:t>
            </a:r>
            <a:r>
              <a:rPr lang="es-ES" dirty="0" err="1" smtClean="0"/>
              <a:t>high</a:t>
            </a:r>
            <a:endParaRPr lang="es-ES" dirty="0" smtClean="0"/>
          </a:p>
          <a:p>
            <a:r>
              <a:rPr lang="es-ES" dirty="0" smtClean="0"/>
              <a:t>montana - </a:t>
            </a:r>
            <a:r>
              <a:rPr lang="es-ES" dirty="0" err="1" smtClean="0"/>
              <a:t>mountain</a:t>
            </a:r>
            <a:endParaRPr lang="es-ES" dirty="0" smtClean="0"/>
          </a:p>
          <a:p>
            <a:r>
              <a:rPr lang="es-ES" dirty="0" smtClean="0"/>
              <a:t>habrá –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3129057" y="3481061"/>
            <a:ext cx="28956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castle</a:t>
            </a:r>
          </a:p>
          <a:p>
            <a:endParaRPr lang="en-US" sz="7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cloudy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mountain</a:t>
            </a:r>
          </a:p>
          <a:p>
            <a:endParaRPr lang="en-US" sz="12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hot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2511352"/>
            <a:ext cx="2590800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Read the question carefully. What type of phrases do you need to listen out for?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476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B0-230D-477C-8541-EA39715AD0D3}" type="datetime2">
              <a:rPr lang="es-ES_tradnl" smtClean="0"/>
              <a:t>jueves, 23 de abril de 2020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829646"/>
            <a:ext cx="7772400" cy="2065954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es-ES" sz="2000" dirty="0" err="1" smtClean="0"/>
              <a:t>Foundation</a:t>
            </a:r>
            <a:r>
              <a:rPr lang="es-ES" sz="2000" dirty="0" smtClean="0"/>
              <a:t> </a:t>
            </a:r>
            <a:r>
              <a:rPr lang="es-ES" sz="2000" dirty="0" err="1" smtClean="0"/>
              <a:t>Spanish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Unit</a:t>
            </a:r>
            <a:r>
              <a:rPr lang="es-ES" dirty="0" smtClean="0"/>
              <a:t> 8:</a:t>
            </a:r>
            <a:r>
              <a:rPr lang="es-ES" b="1" dirty="0" smtClean="0"/>
              <a:t> </a:t>
            </a:r>
            <a:r>
              <a:rPr lang="es-ES" b="1" u="sng" dirty="0" smtClean="0"/>
              <a:t>El Turismo</a:t>
            </a:r>
            <a:br>
              <a:rPr lang="es-ES" b="1" u="sng" dirty="0" smtClean="0"/>
            </a:br>
            <a:r>
              <a:rPr lang="es-ES" u="sng" dirty="0" smtClean="0"/>
              <a:t>- </a:t>
            </a:r>
            <a:r>
              <a:rPr lang="es-ES" u="sng" dirty="0" err="1" smtClean="0"/>
              <a:t>Tourism</a:t>
            </a:r>
            <a:endParaRPr lang="es-ES" sz="2800" b="1" i="1" u="sng" dirty="0"/>
          </a:p>
        </p:txBody>
      </p:sp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59" y="3581400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895" y="1369342"/>
            <a:ext cx="8991600" cy="10156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+mj-lt"/>
                <a:cs typeface="Arial" panose="020B0604020202020204" pitchFamily="34" charset="0"/>
              </a:rPr>
              <a:t>En</a:t>
            </a: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 la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</a:rPr>
              <a:t>foto</a:t>
            </a: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</a:rPr>
              <a:t>puedo</a:t>
            </a: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</a:rPr>
              <a:t>ver</a:t>
            </a: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…persona (s) que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</a:rPr>
              <a:t>está</a:t>
            </a: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(n)…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j-lt"/>
                <a:cs typeface="Arial" panose="020B0604020202020204" pitchFamily="34" charset="0"/>
              </a:rPr>
              <a:t>AR 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ando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e.g.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hablando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trabajando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estudiando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bailando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escuchando</a:t>
            </a:r>
            <a:endParaRPr lang="en-US" sz="2000" b="1" dirty="0" smtClean="0">
              <a:latin typeface="+mj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ER/IR 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iendo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e.g.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comiendo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bebiendo</a:t>
            </a:r>
            <a:r>
              <a:rPr lang="en-US" sz="2000" b="1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b="1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escribiendo</a:t>
            </a:r>
            <a:endParaRPr lang="en-GB" sz="20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774" y="2454762"/>
            <a:ext cx="22098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Diría</a:t>
            </a:r>
            <a:r>
              <a:rPr lang="en-US" sz="2000" b="1" dirty="0" smtClean="0"/>
              <a:t> que son amigos / </a:t>
            </a:r>
            <a:r>
              <a:rPr lang="en-US" sz="2000" b="1" dirty="0" err="1" smtClean="0"/>
              <a:t>familia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conocidos</a:t>
            </a:r>
            <a:r>
              <a:rPr lang="en-US" sz="2000" b="1" dirty="0" smtClean="0"/>
              <a:t>…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8619" y="3517478"/>
            <a:ext cx="2209800" cy="2862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Es</a:t>
            </a:r>
            <a:r>
              <a:rPr lang="en-US" sz="2000" b="1" dirty="0" smtClean="0"/>
              <a:t> probable que </a:t>
            </a:r>
          </a:p>
          <a:p>
            <a:r>
              <a:rPr lang="en-US" sz="2000" b="1" dirty="0" err="1" smtClean="0"/>
              <a:t>haga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calor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haga</a:t>
            </a:r>
            <a:r>
              <a:rPr lang="en-US" sz="2000" b="1" dirty="0" smtClean="0"/>
              <a:t> sol /  </a:t>
            </a:r>
            <a:r>
              <a:rPr lang="en-US" sz="2000" b="1" dirty="0" err="1" smtClean="0"/>
              <a:t>haga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frío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haga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tiempo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llueva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porque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lleva</a:t>
            </a:r>
            <a:r>
              <a:rPr lang="en-US" sz="2000" b="1" dirty="0" smtClean="0"/>
              <a:t>(n) </a:t>
            </a:r>
            <a:r>
              <a:rPr lang="en-US" sz="2000" b="1" dirty="0" err="1" smtClean="0"/>
              <a:t>camiseta</a:t>
            </a:r>
            <a:r>
              <a:rPr lang="en-US" sz="2000" b="1" dirty="0" smtClean="0"/>
              <a:t>(s) / jersey(s) / </a:t>
            </a:r>
            <a:r>
              <a:rPr lang="en-US" sz="2000" b="1" dirty="0" err="1" smtClean="0"/>
              <a:t>abrigo</a:t>
            </a:r>
            <a:r>
              <a:rPr lang="en-US" sz="2000" b="1" dirty="0" smtClean="0"/>
              <a:t>(s)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4561" y="6426853"/>
            <a:ext cx="897323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Supongo</a:t>
            </a:r>
            <a:r>
              <a:rPr lang="en-US" sz="2000" b="1" dirty="0" smtClean="0"/>
              <a:t> que </a:t>
            </a:r>
            <a:r>
              <a:rPr lang="en-US" sz="2000" b="1" dirty="0" err="1" smtClean="0"/>
              <a:t>están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una</a:t>
            </a:r>
            <a:r>
              <a:rPr lang="en-US" sz="2000" b="1" dirty="0" smtClean="0"/>
              <a:t> casa /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la ciudad /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el cine /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oficina</a:t>
            </a:r>
            <a:r>
              <a:rPr lang="en-US" sz="2000" b="1" dirty="0" smtClean="0"/>
              <a:t>…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36760" y="2530903"/>
            <a:ext cx="2514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En</a:t>
            </a:r>
            <a:r>
              <a:rPr lang="en-US" sz="2000" b="1" dirty="0" smtClean="0"/>
              <a:t> primer </a:t>
            </a:r>
            <a:r>
              <a:rPr lang="en-US" sz="2000" b="1" dirty="0" err="1" smtClean="0"/>
              <a:t>plano</a:t>
            </a:r>
            <a:r>
              <a:rPr lang="en-US" sz="2000" b="1" dirty="0" smtClean="0"/>
              <a:t> hay…</a:t>
            </a:r>
          </a:p>
          <a:p>
            <a:r>
              <a:rPr lang="en-US" sz="2000" b="1" dirty="0" smtClean="0"/>
              <a:t>Al </a:t>
            </a:r>
            <a:r>
              <a:rPr lang="en-US" sz="2000" b="1" dirty="0" err="1" smtClean="0"/>
              <a:t>fondo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puedo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</a:t>
            </a:r>
            <a:r>
              <a:rPr lang="en-US" sz="2000" b="1" dirty="0" smtClean="0"/>
              <a:t>…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36760" y="3492695"/>
            <a:ext cx="25146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Parece</a:t>
            </a:r>
            <a:r>
              <a:rPr lang="en-US" sz="2000" b="1" dirty="0" smtClean="0"/>
              <a:t>(n) </a:t>
            </a:r>
            <a:r>
              <a:rPr lang="en-US" sz="2000" b="1" dirty="0" err="1" smtClean="0"/>
              <a:t>contento</a:t>
            </a:r>
            <a:r>
              <a:rPr lang="en-US" sz="2000" b="1" dirty="0" smtClean="0"/>
              <a:t>/a(s) / triste(s)…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44721" y="4762264"/>
            <a:ext cx="2514600" cy="400110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esquina</a:t>
            </a:r>
            <a:r>
              <a:rPr lang="en-US" sz="2000" b="1" dirty="0" smtClean="0"/>
              <a:t> hay…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5448223"/>
            <a:ext cx="2514600" cy="70788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A la </a:t>
            </a:r>
            <a:r>
              <a:rPr lang="en-US" sz="2000" b="1" dirty="0" err="1" smtClean="0"/>
              <a:t>derecha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izquierda</a:t>
            </a:r>
            <a:r>
              <a:rPr lang="en-US" sz="2000" b="1" dirty="0" smtClean="0"/>
              <a:t>…</a:t>
            </a:r>
            <a:endParaRPr lang="en-GB" sz="20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92" y="2745081"/>
            <a:ext cx="3197634" cy="31976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3895" y="362935"/>
            <a:ext cx="3611943" cy="6463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rPr>
              <a:t>PHOTO CARD</a:t>
            </a:r>
            <a:endParaRPr lang="en-GB" sz="3600" dirty="0">
              <a:solidFill>
                <a:schemeClr val="bg1"/>
              </a:solidFill>
              <a:latin typeface="Broadway" panose="04040905080B02020502" pitchFamily="82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599" y="78607"/>
            <a:ext cx="4658599" cy="11918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5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first question is always: ¿</a:t>
            </a:r>
            <a:r>
              <a:rPr lang="en-US" sz="1600" dirty="0" err="1" smtClean="0"/>
              <a:t>Qué</a:t>
            </a:r>
            <a:r>
              <a:rPr lang="en-US" sz="1600" dirty="0" smtClean="0"/>
              <a:t> hay </a:t>
            </a:r>
            <a:r>
              <a:rPr lang="en-US" sz="1600" dirty="0" err="1" smtClean="0"/>
              <a:t>en</a:t>
            </a:r>
            <a:r>
              <a:rPr lang="en-US" sz="1600" dirty="0" smtClean="0"/>
              <a:t> la </a:t>
            </a:r>
            <a:r>
              <a:rPr lang="en-US" sz="1600" dirty="0" err="1" smtClean="0"/>
              <a:t>foto</a:t>
            </a:r>
            <a:r>
              <a:rPr lang="en-US" sz="16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? – Surprise question (x2)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Try to give 3 details per answer</a:t>
            </a:r>
            <a:endParaRPr lang="en-GB" sz="16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409" y="1833193"/>
            <a:ext cx="657591" cy="5129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821" y="5492589"/>
            <a:ext cx="638456" cy="6384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43" y="3037441"/>
            <a:ext cx="377138" cy="3771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65597" y="6434026"/>
            <a:ext cx="385763" cy="3857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060" y="5618198"/>
            <a:ext cx="381000" cy="381000"/>
          </a:xfrm>
          <a:prstGeom prst="rect">
            <a:avLst/>
          </a:prstGeom>
        </p:spPr>
      </p:pic>
      <p:pic>
        <p:nvPicPr>
          <p:cNvPr id="22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257" y="4087889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Top Long Haul Holiday Destinations For Families -The Travel Expe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32651"/>
            <a:ext cx="3926420" cy="301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1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68293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b="1" dirty="0" smtClean="0">
                <a:cs typeface="Calibri"/>
              </a:rPr>
              <a:t>LO:</a:t>
            </a:r>
            <a:r>
              <a:rPr lang="en-GB" sz="12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200" dirty="0" smtClean="0"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99493"/>
              </p:ext>
            </p:extLst>
          </p:nvPr>
        </p:nvGraphicFramePr>
        <p:xfrm>
          <a:off x="152400" y="533400"/>
          <a:ext cx="89154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875620"/>
                <a:gridCol w="2467655"/>
                <a:gridCol w="3343275"/>
              </a:tblGrid>
              <a:tr h="381000">
                <a:tc gridSpan="4">
                  <a:txBody>
                    <a:bodyPr/>
                    <a:lstStyle/>
                    <a:p>
                      <a:r>
                        <a:rPr lang="es-ES" sz="1400" noProof="0" dirty="0" smtClean="0"/>
                        <a:t>¿Adónde</a:t>
                      </a:r>
                      <a:r>
                        <a:rPr lang="es-ES" sz="1400" baseline="0" noProof="0" dirty="0" smtClean="0"/>
                        <a:t> vas de vacaciones? </a:t>
                      </a:r>
                      <a:r>
                        <a:rPr lang="es-ES" sz="1400" b="0" baseline="0" noProof="0" dirty="0" smtClean="0"/>
                        <a:t>(</a:t>
                      </a:r>
                      <a:r>
                        <a:rPr lang="es-ES" sz="1400" b="0" baseline="0" noProof="0" dirty="0" err="1" smtClean="0"/>
                        <a:t>Where</a:t>
                      </a:r>
                      <a:r>
                        <a:rPr lang="es-ES" sz="1400" b="0" baseline="0" noProof="0" dirty="0" smtClean="0"/>
                        <a:t> do </a:t>
                      </a:r>
                      <a:r>
                        <a:rPr lang="es-ES" sz="1400" b="0" baseline="0" noProof="0" dirty="0" err="1" smtClean="0"/>
                        <a:t>you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go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on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holiday</a:t>
                      </a:r>
                      <a:r>
                        <a:rPr lang="es-ES" sz="1400" b="0" baseline="0" noProof="0" dirty="0" smtClean="0"/>
                        <a:t>?)</a:t>
                      </a:r>
                      <a:endParaRPr lang="es-ES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s-ES" sz="1100" b="1" noProof="0" dirty="0" smtClean="0"/>
                        <a:t>Time </a:t>
                      </a:r>
                      <a:r>
                        <a:rPr lang="es-ES" sz="1100" b="1" noProof="0" dirty="0" err="1" smtClean="0"/>
                        <a:t>Phrase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Verb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smtClean="0"/>
                        <a:t>Place</a:t>
                      </a:r>
                      <a:r>
                        <a:rPr lang="es-ES" sz="1100" b="1" baseline="0" noProof="0" dirty="0" smtClean="0"/>
                        <a:t> 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Who</a:t>
                      </a:r>
                      <a:r>
                        <a:rPr lang="es-ES" sz="1100" b="1" noProof="0" dirty="0" smtClean="0"/>
                        <a:t> </a:t>
                      </a:r>
                      <a:r>
                        <a:rPr lang="es-ES" sz="1100" b="1" noProof="0" dirty="0" err="1" smtClean="0"/>
                        <a:t>with</a:t>
                      </a:r>
                      <a:r>
                        <a:rPr lang="es-ES" sz="1100" b="1" noProof="0" dirty="0" smtClean="0"/>
                        <a:t>?</a:t>
                      </a:r>
                      <a:endParaRPr lang="es-ES" sz="1100" b="1" noProof="0" dirty="0"/>
                    </a:p>
                  </a:txBody>
                  <a:tcPr anchor="ctr"/>
                </a:tc>
              </a:tr>
              <a:tr h="1876926"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En primavera </a:t>
                      </a:r>
                      <a:r>
                        <a:rPr lang="es-ES" sz="1400" b="0" noProof="0" dirty="0" smtClean="0"/>
                        <a:t>(in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spring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En verano </a:t>
                      </a:r>
                      <a:r>
                        <a:rPr lang="es-ES" sz="1400" b="0" noProof="0" dirty="0" smtClean="0"/>
                        <a:t>(in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summer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En otoño </a:t>
                      </a:r>
                      <a:r>
                        <a:rPr lang="es-ES" sz="1400" b="0" noProof="0" dirty="0" smtClean="0"/>
                        <a:t>(in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autumn</a:t>
                      </a:r>
                      <a:r>
                        <a:rPr lang="es-ES" sz="1400" b="0" baseline="0" noProof="0" dirty="0" smtClean="0"/>
                        <a:t>) 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En invierno </a:t>
                      </a:r>
                      <a:r>
                        <a:rPr lang="es-ES" sz="1400" b="0" noProof="0" dirty="0" smtClean="0"/>
                        <a:t>(in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winter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voy a </a:t>
                      </a:r>
                    </a:p>
                    <a:p>
                      <a:r>
                        <a:rPr lang="es-ES" sz="1400" b="0" noProof="0" dirty="0" smtClean="0"/>
                        <a:t>(I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go</a:t>
                      </a:r>
                      <a:r>
                        <a:rPr lang="es-ES" sz="1400" b="0" baseline="0" noProof="0" dirty="0" smtClean="0"/>
                        <a:t> to)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Londres </a:t>
                      </a:r>
                      <a:r>
                        <a:rPr lang="es-ES" sz="1400" b="0" noProof="0" dirty="0" smtClean="0"/>
                        <a:t>(London)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Escocia </a:t>
                      </a:r>
                      <a:r>
                        <a:rPr lang="es-ES" sz="1400" b="0" noProof="0" dirty="0" smtClean="0"/>
                        <a:t>(Scotland)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Gales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Wales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Irlanda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Ireland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Francia </a:t>
                      </a:r>
                      <a:r>
                        <a:rPr lang="es-ES" sz="1400" b="0" noProof="0" dirty="0" smtClean="0"/>
                        <a:t>(France)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España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Spain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Alemania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Germany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Grecia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Greece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Italia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Italy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Turquía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Turkey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los</a:t>
                      </a:r>
                      <a:r>
                        <a:rPr lang="es-ES" sz="1400" b="1" baseline="0" noProof="0" dirty="0" smtClean="0"/>
                        <a:t> Estados Unidos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the</a:t>
                      </a:r>
                      <a:r>
                        <a:rPr lang="es-ES" sz="1400" b="0" baseline="0" noProof="0" dirty="0" smtClean="0"/>
                        <a:t> USA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baseline="0" noProof="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con mi familia.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with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my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family</a:t>
                      </a:r>
                      <a:r>
                        <a:rPr lang="es-ES" sz="1400" b="0" baseline="0" noProof="0" dirty="0" smtClean="0"/>
                        <a:t>.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con mi padre.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with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my</a:t>
                      </a:r>
                      <a:r>
                        <a:rPr lang="es-ES" sz="1400" b="0" baseline="0" noProof="0" dirty="0" smtClean="0"/>
                        <a:t> dad.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con mis padres.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with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my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parents</a:t>
                      </a:r>
                      <a:r>
                        <a:rPr lang="es-ES" sz="1400" b="0" baseline="0" noProof="0" dirty="0" smtClean="0"/>
                        <a:t>.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con mis abuelos.</a:t>
                      </a:r>
                      <a:r>
                        <a:rPr lang="es-ES" sz="1400" b="0" noProof="0" dirty="0" smtClean="0"/>
                        <a:t> (</a:t>
                      </a:r>
                      <a:r>
                        <a:rPr lang="es-ES" sz="1400" b="0" noProof="0" dirty="0" err="1" smtClean="0"/>
                        <a:t>with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my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grandparents</a:t>
                      </a:r>
                      <a:r>
                        <a:rPr lang="es-ES" sz="1400" b="0" baseline="0" noProof="0" dirty="0" smtClean="0"/>
                        <a:t>.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con mis amigos.</a:t>
                      </a:r>
                      <a:r>
                        <a:rPr lang="es-ES" sz="1400" b="0" noProof="0" dirty="0" smtClean="0"/>
                        <a:t> (</a:t>
                      </a:r>
                      <a:r>
                        <a:rPr lang="es-ES" sz="1400" b="0" noProof="0" dirty="0" err="1" smtClean="0"/>
                        <a:t>with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my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friends</a:t>
                      </a:r>
                      <a:r>
                        <a:rPr lang="es-ES" sz="1400" b="0" baseline="0" noProof="0" dirty="0" smtClean="0"/>
                        <a:t>.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con mis tíos.</a:t>
                      </a:r>
                      <a:r>
                        <a:rPr lang="es-ES" sz="1400" b="0" noProof="0" dirty="0" smtClean="0"/>
                        <a:t> (</a:t>
                      </a:r>
                      <a:r>
                        <a:rPr lang="es-ES" sz="1400" b="0" noProof="0" dirty="0" err="1" smtClean="0"/>
                        <a:t>with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my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auntie</a:t>
                      </a:r>
                      <a:r>
                        <a:rPr lang="es-ES" sz="1400" b="0" baseline="0" noProof="0" dirty="0" smtClean="0"/>
                        <a:t> and </a:t>
                      </a:r>
                      <a:r>
                        <a:rPr lang="es-ES" sz="1400" b="0" baseline="0" noProof="0" dirty="0" err="1" smtClean="0"/>
                        <a:t>uncle</a:t>
                      </a:r>
                      <a:r>
                        <a:rPr lang="es-ES" sz="1400" b="0" baseline="0" noProof="0" dirty="0" smtClean="0"/>
                        <a:t>.</a:t>
                      </a:r>
                      <a:r>
                        <a:rPr lang="es-ES" sz="1400" b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208067"/>
              </p:ext>
            </p:extLst>
          </p:nvPr>
        </p:nvGraphicFramePr>
        <p:xfrm>
          <a:off x="152400" y="3810001"/>
          <a:ext cx="8915400" cy="307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841"/>
                <a:gridCol w="1194027"/>
                <a:gridCol w="1432832"/>
                <a:gridCol w="1353230"/>
                <a:gridCol w="3104470"/>
              </a:tblGrid>
              <a:tr h="327174">
                <a:tc gridSpan="5">
                  <a:txBody>
                    <a:bodyPr/>
                    <a:lstStyle/>
                    <a:p>
                      <a:r>
                        <a:rPr lang="es-ES" sz="1400" noProof="0" dirty="0" smtClean="0"/>
                        <a:t>¿Cómo</a:t>
                      </a:r>
                      <a:r>
                        <a:rPr lang="es-ES" sz="1400" baseline="0" noProof="0" dirty="0" smtClean="0"/>
                        <a:t> prefieres viajar? </a:t>
                      </a:r>
                      <a:r>
                        <a:rPr lang="es-ES" sz="1400" b="0" baseline="0" noProof="0" dirty="0" smtClean="0"/>
                        <a:t>(</a:t>
                      </a:r>
                      <a:r>
                        <a:rPr lang="es-ES" sz="1400" b="0" baseline="0" noProof="0" dirty="0" err="1" smtClean="0"/>
                        <a:t>How</a:t>
                      </a:r>
                      <a:r>
                        <a:rPr lang="es-ES" sz="1400" b="0" baseline="0" noProof="0" dirty="0" smtClean="0"/>
                        <a:t> do </a:t>
                      </a:r>
                      <a:r>
                        <a:rPr lang="es-ES" sz="1400" b="0" baseline="0" noProof="0" dirty="0" err="1" smtClean="0"/>
                        <a:t>you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prefer</a:t>
                      </a:r>
                      <a:r>
                        <a:rPr lang="es-ES" sz="1400" b="0" baseline="0" noProof="0" dirty="0" smtClean="0"/>
                        <a:t> to </a:t>
                      </a:r>
                      <a:r>
                        <a:rPr lang="es-ES" sz="1400" b="0" baseline="0" noProof="0" dirty="0" err="1" smtClean="0"/>
                        <a:t>travel</a:t>
                      </a:r>
                      <a:r>
                        <a:rPr lang="es-ES" sz="1400" b="0" baseline="0" noProof="0" dirty="0" smtClean="0"/>
                        <a:t>?)</a:t>
                      </a:r>
                      <a:endParaRPr lang="es-ES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4825"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Opinion</a:t>
                      </a:r>
                      <a:r>
                        <a:rPr lang="es-ES" sz="1100" b="1" baseline="0" noProof="0" dirty="0" smtClean="0"/>
                        <a:t> 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Infinitive</a:t>
                      </a:r>
                      <a:r>
                        <a:rPr lang="es-ES" sz="1100" b="1" noProof="0" dirty="0" smtClean="0"/>
                        <a:t> </a:t>
                      </a:r>
                    </a:p>
                    <a:p>
                      <a:r>
                        <a:rPr lang="es-ES" sz="1100" b="1" noProof="0" dirty="0" smtClean="0"/>
                        <a:t>(</a:t>
                      </a:r>
                      <a:r>
                        <a:rPr lang="es-ES" sz="1100" b="1" noProof="0" dirty="0" err="1" smtClean="0"/>
                        <a:t>verb</a:t>
                      </a:r>
                      <a:r>
                        <a:rPr lang="es-ES" sz="1100" b="1" noProof="0" dirty="0" smtClean="0"/>
                        <a:t>)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Transport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Connective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Reason</a:t>
                      </a:r>
                      <a:endParaRPr lang="es-ES" sz="1100" b="1" noProof="0" dirty="0"/>
                    </a:p>
                  </a:txBody>
                  <a:tcPr anchor="ctr"/>
                </a:tc>
              </a:tr>
              <a:tr h="1143316"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Prefiero </a:t>
                      </a:r>
                      <a:r>
                        <a:rPr lang="es-ES" sz="1400" b="0" noProof="0" dirty="0" smtClean="0"/>
                        <a:t>(I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prefer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Me gusta / Me</a:t>
                      </a:r>
                      <a:r>
                        <a:rPr lang="es-ES" sz="1400" b="1" baseline="0" noProof="0" dirty="0" smtClean="0"/>
                        <a:t> mola / Me chifla </a:t>
                      </a:r>
                      <a:r>
                        <a:rPr lang="es-ES" sz="1400" b="0" noProof="0" dirty="0" smtClean="0"/>
                        <a:t>(I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like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Me encanta </a:t>
                      </a:r>
                      <a:r>
                        <a:rPr lang="es-ES" sz="1400" b="0" noProof="0" dirty="0" smtClean="0"/>
                        <a:t>(I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love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1400" b="1" noProof="0" dirty="0" smtClean="0"/>
                        <a:t>viajar 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 smtClean="0"/>
                        <a:t>(to </a:t>
                      </a:r>
                      <a:r>
                        <a:rPr lang="es-ES" sz="1400" b="0" noProof="0" dirty="0" err="1" smtClean="0"/>
                        <a:t>travel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by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coche </a:t>
                      </a:r>
                      <a:r>
                        <a:rPr lang="es-ES" sz="1400" b="0" noProof="0" dirty="0" smtClean="0"/>
                        <a:t>(car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baseline="0" noProof="0" dirty="0" smtClean="0"/>
                        <a:t>avión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plane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baseline="0" noProof="0" dirty="0" smtClean="0"/>
                    </a:p>
                    <a:p>
                      <a:r>
                        <a:rPr lang="es-ES" sz="1400" b="1" baseline="0" noProof="0" dirty="0" smtClean="0"/>
                        <a:t>barco </a:t>
                      </a:r>
                      <a:r>
                        <a:rPr lang="es-ES" sz="1400" b="0" baseline="0" noProof="0" dirty="0" smtClean="0"/>
                        <a:t>(</a:t>
                      </a:r>
                      <a:r>
                        <a:rPr lang="es-ES" sz="1400" b="0" baseline="0" noProof="0" dirty="0" err="1" smtClean="0"/>
                        <a:t>boat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baseline="0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 smtClean="0"/>
                        <a:t>tren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train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baseline="0" noProof="0" dirty="0" smtClean="0"/>
                    </a:p>
                    <a:p>
                      <a:r>
                        <a:rPr lang="es-ES" sz="1400" b="1" baseline="0" noProof="0" dirty="0" smtClean="0"/>
                        <a:t>autocar </a:t>
                      </a:r>
                      <a:r>
                        <a:rPr lang="es-ES" sz="1400" b="0" noProof="0" dirty="0" smtClean="0"/>
                        <a:t>(coach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baseline="0" noProof="0" dirty="0" smtClean="0"/>
                    </a:p>
                    <a:p>
                      <a:endParaRPr lang="es-ES" sz="1400" b="1" baseline="0" noProof="0" dirty="0" smtClean="0"/>
                    </a:p>
                    <a:p>
                      <a:endParaRPr lang="es-ES" sz="1400" b="1" baseline="0" noProof="0" dirty="0" smtClean="0"/>
                    </a:p>
                    <a:p>
                      <a:endParaRPr lang="es-ES" sz="1400" b="1" baseline="0" noProof="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1400" b="1" noProof="0" dirty="0" smtClean="0"/>
                        <a:t>porque</a:t>
                      </a:r>
                      <a:r>
                        <a:rPr lang="es-ES" sz="1400" b="1" baseline="0" noProof="0" dirty="0" smtClean="0"/>
                        <a:t> / y</a:t>
                      </a:r>
                      <a:r>
                        <a:rPr lang="es-ES" sz="1400" b="1" noProof="0" dirty="0" smtClean="0"/>
                        <a:t>a que / dado que</a:t>
                      </a:r>
                    </a:p>
                    <a:p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because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endParaRPr lang="es-ES" sz="1400" b="1" noProof="0" dirty="0" smtClean="0"/>
                    </a:p>
                    <a:p>
                      <a:endParaRPr lang="es-ES" sz="1400" b="1" noProof="0" dirty="0" smtClean="0"/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es barato.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it’s</a:t>
                      </a:r>
                      <a:r>
                        <a:rPr lang="es-ES" sz="1400" b="0" noProof="0" dirty="0" smtClean="0"/>
                        <a:t> </a:t>
                      </a:r>
                      <a:r>
                        <a:rPr lang="es-ES" sz="1400" b="0" noProof="0" dirty="0" err="1" smtClean="0"/>
                        <a:t>cheap</a:t>
                      </a:r>
                      <a:r>
                        <a:rPr lang="es-ES" sz="1400" b="0" noProof="0" dirty="0" smtClean="0"/>
                        <a:t>.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es rápido.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it’s</a:t>
                      </a:r>
                      <a:r>
                        <a:rPr lang="es-ES" sz="1400" b="0" noProof="0" dirty="0" smtClean="0"/>
                        <a:t> </a:t>
                      </a:r>
                      <a:r>
                        <a:rPr lang="es-ES" sz="1400" b="0" noProof="0" dirty="0" err="1" smtClean="0"/>
                        <a:t>quick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me encanta</a:t>
                      </a:r>
                      <a:r>
                        <a:rPr lang="es-ES" sz="1400" b="1" baseline="0" noProof="0" dirty="0" smtClean="0"/>
                        <a:t> el mar. </a:t>
                      </a:r>
                      <a:r>
                        <a:rPr lang="es-ES" sz="1400" b="0" noProof="0" dirty="0" smtClean="0"/>
                        <a:t>(I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love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the</a:t>
                      </a:r>
                      <a:r>
                        <a:rPr lang="es-ES" sz="1400" b="0" baseline="0" noProof="0" dirty="0" smtClean="0"/>
                        <a:t> sea.)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los</a:t>
                      </a:r>
                      <a:r>
                        <a:rPr lang="es-ES" sz="1400" b="1" baseline="0" noProof="0" dirty="0" smtClean="0"/>
                        <a:t> asientos son cómodos. </a:t>
                      </a:r>
                    </a:p>
                    <a:p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the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seats</a:t>
                      </a:r>
                      <a:r>
                        <a:rPr lang="es-ES" sz="1400" b="0" baseline="0" noProof="0" dirty="0" smtClean="0"/>
                        <a:t> are </a:t>
                      </a:r>
                      <a:r>
                        <a:rPr lang="es-ES" sz="1400" b="0" baseline="0" noProof="0" dirty="0" err="1" smtClean="0"/>
                        <a:t>comfortable</a:t>
                      </a:r>
                      <a:r>
                        <a:rPr lang="es-ES" sz="1400" b="0" baseline="0" noProof="0" dirty="0" smtClean="0"/>
                        <a:t>.)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43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Odio </a:t>
                      </a:r>
                      <a:r>
                        <a:rPr lang="es-ES" sz="1400" b="0" noProof="0" dirty="0" smtClean="0"/>
                        <a:t>(I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hate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No</a:t>
                      </a:r>
                      <a:r>
                        <a:rPr lang="es-ES" sz="1400" b="1" baseline="0" noProof="0" dirty="0" smtClean="0"/>
                        <a:t> me gusta / No me mola / No me chifla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 smtClean="0"/>
                        <a:t>(I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don’t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like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noProof="0" dirty="0" smtClean="0"/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 smtClean="0"/>
                        <a:t>es lento.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it’s</a:t>
                      </a:r>
                      <a:r>
                        <a:rPr lang="es-ES" sz="1400" b="0" noProof="0" dirty="0" smtClean="0"/>
                        <a:t> </a:t>
                      </a:r>
                      <a:r>
                        <a:rPr lang="es-ES" sz="1400" b="0" noProof="0" dirty="0" err="1" smtClean="0"/>
                        <a:t>slow</a:t>
                      </a:r>
                      <a:r>
                        <a:rPr lang="es-ES" sz="1400" b="0" noProof="0" dirty="0" smtClean="0"/>
                        <a:t>.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baseline="0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 smtClean="0"/>
                        <a:t>me parece caro.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it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seems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expensive</a:t>
                      </a:r>
                      <a:r>
                        <a:rPr lang="es-ES" sz="1400" b="0" baseline="0" noProof="0" dirty="0" smtClean="0"/>
                        <a:t>.)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el viaje</a:t>
                      </a:r>
                      <a:r>
                        <a:rPr lang="es-ES" sz="1400" b="1" baseline="0" noProof="0" dirty="0" smtClean="0"/>
                        <a:t> es largo. </a:t>
                      </a:r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the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journey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is</a:t>
                      </a:r>
                      <a:r>
                        <a:rPr lang="es-ES" sz="1400" b="0" baseline="0" noProof="0" dirty="0" smtClean="0"/>
                        <a:t> </a:t>
                      </a:r>
                      <a:r>
                        <a:rPr lang="es-ES" sz="1400" b="0" baseline="0" noProof="0" dirty="0" err="1" smtClean="0"/>
                        <a:t>long</a:t>
                      </a:r>
                      <a:r>
                        <a:rPr lang="es-ES" sz="1400" b="0" baseline="0" noProof="0" dirty="0" smtClean="0"/>
                        <a:t>.)</a:t>
                      </a:r>
                      <a:endParaRPr lang="es-ES" sz="1400" b="1" baseline="0" noProof="0" dirty="0" smtClean="0"/>
                    </a:p>
                    <a:p>
                      <a:r>
                        <a:rPr lang="es-ES" sz="1400" b="1" baseline="0" noProof="0" dirty="0" smtClean="0"/>
                        <a:t>tengo miedo a las alturas. </a:t>
                      </a:r>
                    </a:p>
                    <a:p>
                      <a:r>
                        <a:rPr lang="es-ES" sz="1400" b="0" noProof="0" dirty="0" smtClean="0"/>
                        <a:t>(</a:t>
                      </a:r>
                      <a:r>
                        <a:rPr lang="es-ES" sz="1400" b="0" noProof="0" dirty="0" err="1" smtClean="0"/>
                        <a:t>I’m</a:t>
                      </a:r>
                      <a:r>
                        <a:rPr lang="es-ES" sz="1400" b="0" noProof="0" dirty="0" smtClean="0"/>
                        <a:t> </a:t>
                      </a:r>
                      <a:r>
                        <a:rPr lang="es-ES" sz="1400" b="0" noProof="0" dirty="0" err="1" smtClean="0"/>
                        <a:t>afraid</a:t>
                      </a:r>
                      <a:r>
                        <a:rPr lang="es-ES" sz="1400" b="0" noProof="0" dirty="0" smtClean="0"/>
                        <a:t> of </a:t>
                      </a:r>
                      <a:r>
                        <a:rPr lang="es-ES" sz="1400" b="0" noProof="0" dirty="0" err="1" smtClean="0"/>
                        <a:t>heights</a:t>
                      </a:r>
                      <a:r>
                        <a:rPr lang="es-ES" sz="1400" b="0" noProof="0" dirty="0" smtClean="0"/>
                        <a:t>.</a:t>
                      </a:r>
                      <a:r>
                        <a:rPr lang="es-ES" sz="1400" b="0" baseline="0" noProof="0" dirty="0" smtClean="0"/>
                        <a:t>)</a:t>
                      </a:r>
                      <a:endParaRPr lang="es-ES" sz="1400" b="1" baseline="0" noProof="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437" y="4180699"/>
            <a:ext cx="451255" cy="35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37" y="4180699"/>
            <a:ext cx="385762" cy="362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970" y="4163526"/>
            <a:ext cx="338652" cy="3556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725" y="4180699"/>
            <a:ext cx="486704" cy="3796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77298"/>
            <a:ext cx="486704" cy="379629"/>
          </a:xfrm>
          <a:prstGeom prst="rect">
            <a:avLst/>
          </a:prstGeom>
        </p:spPr>
      </p:pic>
      <p:pic>
        <p:nvPicPr>
          <p:cNvPr id="1030" name="Picture 6" descr="Reason Icon at GetDrawings | Free downloa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728" y="4180699"/>
            <a:ext cx="345281" cy="3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935513"/>
            <a:ext cx="377138" cy="3771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917" r="95833">
                        <a14:foregroundMark x1="37417" y1="25238" x2="36750" y2="24762"/>
                        <a14:foregroundMark x1="49583" y1="31905" x2="50333" y2="51270"/>
                        <a14:foregroundMark x1="50333" y1="85873" x2="49917" y2="84921"/>
                        <a14:foregroundMark x1="37000" y1="75873" x2="36917" y2="73651"/>
                        <a14:foregroundMark x1="30917" y1="49206" x2="31833" y2="50159"/>
                        <a14:foregroundMark x1="50000" y1="16825" x2="49667" y2="15079"/>
                        <a14:foregroundMark x1="63417" y1="26349" x2="62917" y2="24762"/>
                        <a14:foregroundMark x1="69250" y1="50952" x2="64250" y2="46667"/>
                        <a14:foregroundMark x1="66000" y1="46667" x2="55917" y2="30000"/>
                        <a14:foregroundMark x1="37000" y1="88254" x2="52083" y2="9683"/>
                        <a14:foregroundMark x1="61417" y1="87937" x2="34333" y2="284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51" y="989272"/>
            <a:ext cx="609600" cy="3200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89207" y="956410"/>
            <a:ext cx="385763" cy="38576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682938" y="-230833"/>
            <a:ext cx="486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</a:rPr>
              <a:t>e</a:t>
            </a:r>
            <a:endParaRPr lang="en-US" sz="5400" b="1" cap="none" spc="0" dirty="0">
              <a:ln w="0"/>
              <a:solidFill>
                <a:schemeClr val="accent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77611"/>
            <a:ext cx="486704" cy="3796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917" r="95833">
                        <a14:foregroundMark x1="37417" y1="25238" x2="36750" y2="24762"/>
                        <a14:foregroundMark x1="49583" y1="31905" x2="50333" y2="51270"/>
                        <a14:foregroundMark x1="50333" y1="85873" x2="49917" y2="84921"/>
                        <a14:foregroundMark x1="37000" y1="75873" x2="36917" y2="73651"/>
                        <a14:foregroundMark x1="30917" y1="49206" x2="31833" y2="50159"/>
                        <a14:foregroundMark x1="50000" y1="16825" x2="49667" y2="15079"/>
                        <a14:foregroundMark x1="63417" y1="26349" x2="62917" y2="24762"/>
                        <a14:foregroundMark x1="69250" y1="50952" x2="64250" y2="46667"/>
                        <a14:foregroundMark x1="66000" y1="46667" x2="55917" y2="30000"/>
                        <a14:foregroundMark x1="37000" y1="88254" x2="52083" y2="9683"/>
                        <a14:foregroundMark x1="61417" y1="87937" x2="34333" y2="284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51" y="989585"/>
            <a:ext cx="609600" cy="32004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89207" y="956723"/>
            <a:ext cx="385763" cy="38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895" y="1369342"/>
            <a:ext cx="8991600" cy="10156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En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foto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puedo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ver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…persona (s) que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</a:rPr>
              <a:t>está</a:t>
            </a:r>
            <a:r>
              <a:rPr lang="en-US" sz="2000" dirty="0" smtClean="0">
                <a:latin typeface="+mj-lt"/>
                <a:cs typeface="Arial" panose="020B0604020202020204" pitchFamily="34" charset="0"/>
              </a:rPr>
              <a:t>(n)…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  <a:cs typeface="Arial" panose="020B0604020202020204" pitchFamily="34" charset="0"/>
              </a:rPr>
              <a:t>AR 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ando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e.g.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hablando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trabajando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estudiando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bailando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escuchando</a:t>
            </a:r>
            <a:endParaRPr lang="en-US" sz="2000" dirty="0" smtClean="0">
              <a:latin typeface="+mj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ER/IR 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iendo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e.g.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comiendo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bebiendo</a:t>
            </a:r>
            <a:r>
              <a:rPr lang="en-US" sz="2000" dirty="0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/ </a:t>
            </a:r>
            <a:r>
              <a:rPr lang="en-US" sz="2000" dirty="0" err="1" smtClean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escribiendo</a:t>
            </a:r>
            <a:endParaRPr lang="en-GB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61" y="2467410"/>
            <a:ext cx="22098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Diría</a:t>
            </a:r>
            <a:r>
              <a:rPr lang="en-US" sz="2000" dirty="0" smtClean="0"/>
              <a:t> que son amigos / </a:t>
            </a:r>
            <a:r>
              <a:rPr lang="en-US" sz="2000" dirty="0" err="1" smtClean="0"/>
              <a:t>familia</a:t>
            </a:r>
            <a:r>
              <a:rPr lang="en-US" sz="2000" dirty="0" smtClean="0"/>
              <a:t> / </a:t>
            </a:r>
            <a:r>
              <a:rPr lang="en-US" sz="2000" dirty="0" err="1" smtClean="0"/>
              <a:t>conocidos</a:t>
            </a:r>
            <a:r>
              <a:rPr lang="en-US" sz="2000" dirty="0" smtClean="0"/>
              <a:t>…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7821" y="3633938"/>
            <a:ext cx="2209800" cy="25545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Es</a:t>
            </a:r>
            <a:r>
              <a:rPr lang="en-US" sz="2000" dirty="0" smtClean="0"/>
              <a:t> probable que </a:t>
            </a:r>
          </a:p>
          <a:p>
            <a:r>
              <a:rPr lang="en-US" sz="2000" dirty="0" err="1" smtClean="0"/>
              <a:t>haga</a:t>
            </a:r>
            <a:r>
              <a:rPr lang="en-US" sz="2000" dirty="0" smtClean="0"/>
              <a:t> </a:t>
            </a:r>
            <a:r>
              <a:rPr lang="en-US" sz="2000" dirty="0" err="1" smtClean="0"/>
              <a:t>calor</a:t>
            </a:r>
            <a:r>
              <a:rPr lang="en-US" sz="2000" dirty="0" smtClean="0"/>
              <a:t> / </a:t>
            </a:r>
            <a:r>
              <a:rPr lang="en-US" sz="2000" dirty="0" err="1" smtClean="0"/>
              <a:t>haga</a:t>
            </a:r>
            <a:r>
              <a:rPr lang="en-US" sz="2000" dirty="0" smtClean="0"/>
              <a:t> sol /  </a:t>
            </a:r>
            <a:r>
              <a:rPr lang="en-US" sz="2000" dirty="0" err="1" smtClean="0"/>
              <a:t>haga</a:t>
            </a:r>
            <a:r>
              <a:rPr lang="en-US" sz="2000" dirty="0" smtClean="0"/>
              <a:t> </a:t>
            </a:r>
            <a:r>
              <a:rPr lang="en-US" sz="2000" dirty="0" err="1" smtClean="0"/>
              <a:t>frío</a:t>
            </a:r>
            <a:r>
              <a:rPr lang="en-US" sz="2000" dirty="0" smtClean="0"/>
              <a:t> / </a:t>
            </a:r>
            <a:r>
              <a:rPr lang="en-US" sz="2000" dirty="0" err="1" smtClean="0"/>
              <a:t>haga</a:t>
            </a:r>
            <a:r>
              <a:rPr lang="en-US" sz="2000" dirty="0" smtClean="0"/>
              <a:t> </a:t>
            </a:r>
            <a:r>
              <a:rPr lang="en-US" sz="2000" dirty="0" err="1" smtClean="0"/>
              <a:t>buen</a:t>
            </a:r>
            <a:r>
              <a:rPr lang="en-US" sz="2000" dirty="0" smtClean="0"/>
              <a:t> </a:t>
            </a:r>
            <a:r>
              <a:rPr lang="en-US" sz="2000" dirty="0" err="1" smtClean="0"/>
              <a:t>tiempo</a:t>
            </a:r>
            <a:r>
              <a:rPr lang="en-US" sz="2000" dirty="0" smtClean="0"/>
              <a:t> / </a:t>
            </a:r>
            <a:r>
              <a:rPr lang="en-US" sz="2000" dirty="0" err="1" smtClean="0"/>
              <a:t>llueva</a:t>
            </a:r>
            <a:r>
              <a:rPr lang="en-US" sz="2000" dirty="0" smtClean="0"/>
              <a:t> </a:t>
            </a:r>
            <a:r>
              <a:rPr lang="en-US" sz="2000" dirty="0" err="1" smtClean="0"/>
              <a:t>porque</a:t>
            </a:r>
            <a:r>
              <a:rPr lang="en-US" sz="2000" dirty="0" smtClean="0"/>
              <a:t> </a:t>
            </a:r>
            <a:r>
              <a:rPr lang="en-US" sz="2000" dirty="0" err="1" smtClean="0"/>
              <a:t>lleva</a:t>
            </a:r>
            <a:r>
              <a:rPr lang="en-US" sz="2000" dirty="0" smtClean="0"/>
              <a:t>(n) </a:t>
            </a:r>
            <a:r>
              <a:rPr lang="en-US" sz="2000" dirty="0" err="1" smtClean="0"/>
              <a:t>camiseta</a:t>
            </a:r>
            <a:r>
              <a:rPr lang="en-US" sz="2000" dirty="0" smtClean="0"/>
              <a:t>(s) / jersey(s) / </a:t>
            </a:r>
            <a:r>
              <a:rPr lang="en-US" sz="2000" dirty="0" err="1" smtClean="0"/>
              <a:t>abrigo</a:t>
            </a:r>
            <a:r>
              <a:rPr lang="en-US" sz="2000" dirty="0" smtClean="0"/>
              <a:t>(s)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4561" y="6306974"/>
            <a:ext cx="897323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Supongo</a:t>
            </a:r>
            <a:r>
              <a:rPr lang="en-US" sz="2000" dirty="0" smtClean="0"/>
              <a:t> que </a:t>
            </a:r>
            <a:r>
              <a:rPr lang="en-US" sz="2000" dirty="0" err="1" smtClean="0"/>
              <a:t>están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casa / </a:t>
            </a:r>
            <a:r>
              <a:rPr lang="en-US" sz="2000" dirty="0" err="1" smtClean="0"/>
              <a:t>en</a:t>
            </a:r>
            <a:r>
              <a:rPr lang="en-US" sz="2000" dirty="0" smtClean="0"/>
              <a:t> la ciudad / </a:t>
            </a:r>
            <a:r>
              <a:rPr lang="en-US" sz="2000" dirty="0" err="1" smtClean="0"/>
              <a:t>en</a:t>
            </a:r>
            <a:r>
              <a:rPr lang="en-US" sz="2000" dirty="0" smtClean="0"/>
              <a:t> el cine /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oficina</a:t>
            </a:r>
            <a:r>
              <a:rPr lang="en-US" sz="2000" dirty="0" smtClean="0"/>
              <a:t>…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36760" y="2530903"/>
            <a:ext cx="2514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En</a:t>
            </a:r>
            <a:r>
              <a:rPr lang="en-US" sz="2000" dirty="0" smtClean="0"/>
              <a:t> primer </a:t>
            </a:r>
            <a:r>
              <a:rPr lang="en-US" sz="2000" dirty="0" err="1" smtClean="0"/>
              <a:t>plano</a:t>
            </a:r>
            <a:r>
              <a:rPr lang="en-US" sz="2000" dirty="0" smtClean="0"/>
              <a:t> hay…</a:t>
            </a:r>
          </a:p>
          <a:p>
            <a:r>
              <a:rPr lang="en-US" sz="2000" dirty="0" smtClean="0"/>
              <a:t>Al </a:t>
            </a:r>
            <a:r>
              <a:rPr lang="en-US" sz="2000" dirty="0" err="1" smtClean="0"/>
              <a:t>fondo</a:t>
            </a:r>
            <a:r>
              <a:rPr lang="en-US" sz="2000" dirty="0" smtClean="0"/>
              <a:t> </a:t>
            </a:r>
            <a:r>
              <a:rPr lang="en-US" sz="2000" dirty="0" err="1" smtClean="0"/>
              <a:t>puedo</a:t>
            </a:r>
            <a:r>
              <a:rPr lang="en-US" sz="2000" dirty="0" smtClean="0"/>
              <a:t> </a:t>
            </a:r>
            <a:r>
              <a:rPr lang="en-US" sz="2000" dirty="0" err="1" smtClean="0"/>
              <a:t>ver</a:t>
            </a:r>
            <a:r>
              <a:rPr lang="en-US" sz="2000" dirty="0" smtClean="0"/>
              <a:t>…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36760" y="3492695"/>
            <a:ext cx="25146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Parece</a:t>
            </a:r>
            <a:r>
              <a:rPr lang="en-US" sz="2000" dirty="0" smtClean="0"/>
              <a:t>(n) </a:t>
            </a:r>
            <a:r>
              <a:rPr lang="en-US" sz="2000" dirty="0" err="1" smtClean="0"/>
              <a:t>contento</a:t>
            </a:r>
            <a:r>
              <a:rPr lang="en-US" sz="2000" dirty="0" smtClean="0"/>
              <a:t>/a(s) / triste(s)…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44721" y="4762264"/>
            <a:ext cx="2514600" cy="400110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esquina</a:t>
            </a:r>
            <a:r>
              <a:rPr lang="en-US" sz="2000" dirty="0" smtClean="0"/>
              <a:t> hay…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5448223"/>
            <a:ext cx="2514600" cy="70788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 la </a:t>
            </a:r>
            <a:r>
              <a:rPr lang="en-US" sz="2000" dirty="0" err="1" smtClean="0"/>
              <a:t>derecha</a:t>
            </a:r>
            <a:r>
              <a:rPr lang="en-US" sz="2000" dirty="0" smtClean="0"/>
              <a:t> / </a:t>
            </a:r>
            <a:r>
              <a:rPr lang="en-US" sz="2000" dirty="0" err="1" smtClean="0"/>
              <a:t>izquierda</a:t>
            </a:r>
            <a:r>
              <a:rPr lang="en-US" sz="2000" dirty="0" smtClean="0"/>
              <a:t>…</a:t>
            </a:r>
            <a:endParaRPr lang="en-GB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689917"/>
            <a:ext cx="3197634" cy="31976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3895" y="362935"/>
            <a:ext cx="3611943" cy="6463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roadway" panose="04040905080B02020502" pitchFamily="82" charset="0"/>
                <a:cs typeface="Arial" panose="020B0604020202020204" pitchFamily="34" charset="0"/>
              </a:rPr>
              <a:t>PHOTO CARD</a:t>
            </a:r>
            <a:endParaRPr lang="en-GB" sz="3600" dirty="0">
              <a:solidFill>
                <a:schemeClr val="bg1"/>
              </a:solidFill>
              <a:latin typeface="Broadway" panose="04040905080B02020502" pitchFamily="82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599" y="78607"/>
            <a:ext cx="4658599" cy="11918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5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first question is always: ¿</a:t>
            </a:r>
            <a:r>
              <a:rPr lang="en-US" sz="1600" dirty="0" err="1" smtClean="0"/>
              <a:t>Qué</a:t>
            </a:r>
            <a:r>
              <a:rPr lang="en-US" sz="1600" dirty="0" smtClean="0"/>
              <a:t> hay </a:t>
            </a:r>
            <a:r>
              <a:rPr lang="en-US" sz="1600" dirty="0" err="1" smtClean="0"/>
              <a:t>en</a:t>
            </a:r>
            <a:r>
              <a:rPr lang="en-US" sz="1600" dirty="0" smtClean="0"/>
              <a:t> la </a:t>
            </a:r>
            <a:r>
              <a:rPr lang="en-US" sz="1600" dirty="0" err="1" smtClean="0"/>
              <a:t>foto</a:t>
            </a:r>
            <a:r>
              <a:rPr lang="en-US" sz="16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? – Surprise question (x2)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Try to give 3 details per answer</a:t>
            </a:r>
            <a:endParaRPr lang="en-GB" sz="16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731" y="1598953"/>
            <a:ext cx="780346" cy="6086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821" y="5492589"/>
            <a:ext cx="638456" cy="6384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43" y="3037441"/>
            <a:ext cx="377138" cy="3771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73558" y="6321321"/>
            <a:ext cx="385763" cy="3857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060" y="5618198"/>
            <a:ext cx="381000" cy="381000"/>
          </a:xfrm>
          <a:prstGeom prst="rect">
            <a:avLst/>
          </a:prstGeom>
        </p:spPr>
      </p:pic>
      <p:pic>
        <p:nvPicPr>
          <p:cNvPr id="22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257" y="4087889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8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8196" name="Picture 4" descr="Top Long Haul Holiday Destinations For Families -The Travel Expe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481" y="766599"/>
            <a:ext cx="4491038" cy="2869514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2321719" y="3636113"/>
            <a:ext cx="4495800" cy="2805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hay </a:t>
            </a:r>
            <a:r>
              <a:rPr lang="en-US" sz="2400" dirty="0" err="1" smtClean="0"/>
              <a:t>en</a:t>
            </a:r>
            <a:r>
              <a:rPr lang="en-US" sz="2400" dirty="0" smtClean="0"/>
              <a:t> la </a:t>
            </a:r>
            <a:r>
              <a:rPr lang="en-US" sz="2400" dirty="0" err="1" smtClean="0"/>
              <a:t>foto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¿</a:t>
            </a:r>
            <a:r>
              <a:rPr lang="en-US" sz="2400" dirty="0" err="1" smtClean="0"/>
              <a:t>Adonde</a:t>
            </a:r>
            <a:r>
              <a:rPr lang="en-US" sz="2400" dirty="0" smtClean="0"/>
              <a:t> vas de </a:t>
            </a:r>
            <a:r>
              <a:rPr lang="en-US" sz="2400" dirty="0" err="1" smtClean="0"/>
              <a:t>vacaciones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prefieres</a:t>
            </a:r>
            <a:r>
              <a:rPr lang="en-US" sz="2400" dirty="0" smtClean="0"/>
              <a:t> </a:t>
            </a:r>
            <a:r>
              <a:rPr lang="en-US" sz="2400" dirty="0" err="1" smtClean="0"/>
              <a:t>viajar</a:t>
            </a:r>
            <a:r>
              <a:rPr lang="en-US" sz="2400" dirty="0" smtClean="0"/>
              <a:t>?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¿</a:t>
            </a:r>
            <a:r>
              <a:rPr lang="en-US" sz="2400" dirty="0" err="1" smtClean="0"/>
              <a:t>Dónde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alojaste</a:t>
            </a:r>
            <a:r>
              <a:rPr lang="en-US" sz="2400" dirty="0" smtClean="0"/>
              <a:t> el </a:t>
            </a:r>
            <a:r>
              <a:rPr lang="es-ES" sz="2400" dirty="0" smtClean="0"/>
              <a:t>año</a:t>
            </a:r>
            <a:r>
              <a:rPr lang="en-US" sz="2400" dirty="0" smtClean="0"/>
              <a:t> </a:t>
            </a:r>
            <a:r>
              <a:rPr lang="en-US" sz="2400" dirty="0" err="1" smtClean="0"/>
              <a:t>pasado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fueron</a:t>
            </a:r>
            <a:r>
              <a:rPr lang="en-US" sz="2400" dirty="0" smtClean="0"/>
              <a:t> las </a:t>
            </a:r>
            <a:r>
              <a:rPr lang="en-US" sz="2400" dirty="0" err="1" smtClean="0"/>
              <a:t>vacaciones</a:t>
            </a:r>
            <a:r>
              <a:rPr lang="en-US" sz="2400" dirty="0" smtClean="0"/>
              <a:t>?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780034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609600"/>
            <a:ext cx="6019800" cy="6248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8194" name="Picture 2" descr="Role-playing as a way to expand your Chinese | Hacking Chine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117598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9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592712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r>
              <a:rPr lang="es-ES" dirty="0" smtClean="0"/>
              <a:t>Tu </a:t>
            </a:r>
            <a:r>
              <a:rPr lang="es-ES" dirty="0"/>
              <a:t>amiga argentina, Sofía, te ha preguntado sobre </a:t>
            </a:r>
            <a:r>
              <a:rPr lang="es-ES" dirty="0" smtClean="0"/>
              <a:t>tus vacaciones.</a:t>
            </a:r>
          </a:p>
          <a:p>
            <a:r>
              <a:rPr lang="es-ES" dirty="0" smtClean="0"/>
              <a:t>Escríbele </a:t>
            </a:r>
            <a:r>
              <a:rPr lang="es-ES" dirty="0"/>
              <a:t>un email.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Menciona</a:t>
            </a:r>
            <a:r>
              <a:rPr lang="es-ES" dirty="0"/>
              <a:t>: </a:t>
            </a:r>
            <a:endParaRPr lang="es-ES" dirty="0" smtClean="0"/>
          </a:p>
          <a:p>
            <a:r>
              <a:rPr lang="es-ES" dirty="0" smtClean="0"/>
              <a:t>• el viaje </a:t>
            </a:r>
            <a:endParaRPr lang="es-ES" dirty="0"/>
          </a:p>
          <a:p>
            <a:r>
              <a:rPr lang="es-ES" dirty="0" smtClean="0"/>
              <a:t>• el alojamiento </a:t>
            </a:r>
          </a:p>
          <a:p>
            <a:r>
              <a:rPr lang="es-ES" dirty="0" smtClean="0"/>
              <a:t>• las actividades</a:t>
            </a:r>
          </a:p>
          <a:p>
            <a:r>
              <a:rPr lang="es-ES" dirty="0" smtClean="0"/>
              <a:t>• el tiempo</a:t>
            </a:r>
          </a:p>
          <a:p>
            <a:r>
              <a:rPr lang="es-ES" dirty="0" smtClean="0"/>
              <a:t>Escribe </a:t>
            </a:r>
            <a:r>
              <a:rPr lang="es-ES" dirty="0"/>
              <a:t>aproximadamente 40 palabras en ESPAÑOL. [16 </a:t>
            </a:r>
            <a:r>
              <a:rPr lang="es-ES" dirty="0" err="1"/>
              <a:t>marks</a:t>
            </a:r>
            <a:r>
              <a:rPr lang="es-ES" dirty="0"/>
              <a:t>]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94" y="1066800"/>
            <a:ext cx="1986011" cy="19860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455034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__________________________________________________________________________________________________________________________________________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__________________________________________________________________________________________________________________________________________</a:t>
            </a:r>
          </a:p>
          <a:p>
            <a:endParaRPr lang="en-US" dirty="0" smtClean="0"/>
          </a:p>
          <a:p>
            <a:r>
              <a:rPr lang="en-US" dirty="0"/>
              <a:t>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7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3340"/>
            <a:ext cx="3799656" cy="45571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err="1" smtClean="0"/>
              <a:t>Robo</a:t>
            </a:r>
            <a:r>
              <a:rPr lang="en-GB" dirty="0" smtClean="0"/>
              <a:t> de </a:t>
            </a:r>
            <a:r>
              <a:rPr lang="en-GB" dirty="0" err="1" smtClean="0"/>
              <a:t>Tarjetas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38994"/>
              </p:ext>
            </p:extLst>
          </p:nvPr>
        </p:nvGraphicFramePr>
        <p:xfrm>
          <a:off x="0" y="980728"/>
          <a:ext cx="8915400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402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En primavera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voy a Escocia con mi padre.</a:t>
                      </a:r>
                      <a:endParaRPr lang="es-E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invierno voy a Grecia con mis tíos.</a:t>
                      </a:r>
                      <a:endParaRPr lang="es-E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En otoño voy a los Estados Unidos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con mis abuelos.</a:t>
                      </a:r>
                      <a:endParaRPr lang="es-E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952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En verano voy a Londres con mis padres.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En otoño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voy a Gales con mis amigos.</a:t>
                      </a:r>
                      <a:endParaRPr lang="es-E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En invierno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voy a Irlanda con mi padre.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En invierno voy a Turquía con mi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familia.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Prefiero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viajar en coche porque es barato.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Prefiero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viajar en coche porque es barato.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Prefiero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viajar en autocar porque es barato.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Me gusta viajar en avión porque los asientos son cómodos.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Me mola 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viajar en barco ya que me encanta el mar.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No me chifla viajar en barco dado que es lento.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No me mola viajar en tren porque el viaje es largo.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s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noProof="0" dirty="0" smtClean="0">
                          <a:solidFill>
                            <a:schemeClr val="tx1"/>
                          </a:solidFill>
                        </a:rPr>
                        <a:t>Odio</a:t>
                      </a:r>
                      <a:r>
                        <a:rPr lang="es-ES" b="0" baseline="0" noProof="0" dirty="0" smtClean="0">
                          <a:solidFill>
                            <a:schemeClr val="tx1"/>
                          </a:solidFill>
                        </a:rPr>
                        <a:t> viajar en avión ya que tengo miedo a las alturas.</a:t>
                      </a:r>
                      <a:endParaRPr lang="es-E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AutoShape 2" descr="Image result for sentence steal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55719"/>
            <a:ext cx="1872208" cy="182654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b="1" dirty="0" smtClean="0">
                <a:cs typeface="Calibri"/>
              </a:rPr>
              <a:t>LO:</a:t>
            </a:r>
            <a:r>
              <a:rPr lang="en-GB" sz="12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200" dirty="0" smtClean="0">
              <a:cs typeface="Calibri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517" y="493340"/>
            <a:ext cx="495483" cy="4954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789" y="472798"/>
            <a:ext cx="489284" cy="48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5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b="1" dirty="0" smtClean="0">
                <a:cs typeface="Calibri"/>
              </a:rPr>
              <a:t>LO:</a:t>
            </a:r>
            <a:r>
              <a:rPr lang="en-GB" sz="12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200" dirty="0" smtClean="0"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759670"/>
              </p:ext>
            </p:extLst>
          </p:nvPr>
        </p:nvGraphicFramePr>
        <p:xfrm>
          <a:off x="304800" y="533400"/>
          <a:ext cx="8534400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838200"/>
                <a:gridCol w="2895600"/>
                <a:gridCol w="2667000"/>
              </a:tblGrid>
              <a:tr h="381000">
                <a:tc gridSpan="4">
                  <a:txBody>
                    <a:bodyPr/>
                    <a:lstStyle/>
                    <a:p>
                      <a:r>
                        <a:rPr lang="es-ES" noProof="0" dirty="0" smtClean="0"/>
                        <a:t>¿Adónde</a:t>
                      </a:r>
                      <a:r>
                        <a:rPr lang="es-ES" baseline="0" noProof="0" dirty="0" smtClean="0"/>
                        <a:t> vas de vacaciones?</a:t>
                      </a:r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s-ES" sz="1100" b="1" noProof="0" dirty="0" smtClean="0"/>
                        <a:t>Time </a:t>
                      </a:r>
                      <a:r>
                        <a:rPr lang="es-ES" sz="1100" b="1" noProof="0" dirty="0" err="1" smtClean="0"/>
                        <a:t>Phrase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Verb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smtClean="0"/>
                        <a:t>Place</a:t>
                      </a:r>
                      <a:r>
                        <a:rPr lang="es-ES" sz="1100" b="1" baseline="0" noProof="0" dirty="0" smtClean="0"/>
                        <a:t> 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Who</a:t>
                      </a:r>
                      <a:r>
                        <a:rPr lang="es-ES" sz="1100" b="1" noProof="0" dirty="0" smtClean="0"/>
                        <a:t> </a:t>
                      </a:r>
                      <a:r>
                        <a:rPr lang="es-ES" sz="1100" b="1" noProof="0" dirty="0" err="1" smtClean="0"/>
                        <a:t>with</a:t>
                      </a:r>
                      <a:r>
                        <a:rPr lang="es-ES" sz="1100" b="1" noProof="0" dirty="0" smtClean="0"/>
                        <a:t>?</a:t>
                      </a:r>
                      <a:endParaRPr lang="es-ES" sz="1100" b="1" noProof="0" dirty="0"/>
                    </a:p>
                  </a:txBody>
                  <a:tcPr anchor="ctr"/>
                </a:tc>
              </a:tr>
              <a:tr h="1876926"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En primavera</a:t>
                      </a:r>
                    </a:p>
                    <a:p>
                      <a:r>
                        <a:rPr lang="es-ES" sz="1400" b="1" noProof="0" dirty="0" smtClean="0"/>
                        <a:t>En verano</a:t>
                      </a:r>
                    </a:p>
                    <a:p>
                      <a:r>
                        <a:rPr lang="es-ES" sz="1400" b="1" noProof="0" dirty="0" smtClean="0"/>
                        <a:t>En otoño </a:t>
                      </a:r>
                    </a:p>
                    <a:p>
                      <a:r>
                        <a:rPr lang="es-ES" sz="1400" b="1" noProof="0" dirty="0" smtClean="0"/>
                        <a:t>En invierno</a:t>
                      </a:r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voy a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Escocia</a:t>
                      </a:r>
                    </a:p>
                    <a:p>
                      <a:r>
                        <a:rPr lang="es-ES" sz="1400" b="1" noProof="0" dirty="0" smtClean="0"/>
                        <a:t>Gales</a:t>
                      </a:r>
                    </a:p>
                    <a:p>
                      <a:r>
                        <a:rPr lang="es-ES" sz="1400" b="1" noProof="0" dirty="0" smtClean="0"/>
                        <a:t>Irlanda</a:t>
                      </a:r>
                    </a:p>
                    <a:p>
                      <a:r>
                        <a:rPr lang="es-ES" sz="1400" b="1" noProof="0" dirty="0" smtClean="0"/>
                        <a:t>Francia</a:t>
                      </a:r>
                    </a:p>
                    <a:p>
                      <a:r>
                        <a:rPr lang="es-ES" sz="1400" b="1" noProof="0" dirty="0" smtClean="0"/>
                        <a:t>España</a:t>
                      </a:r>
                    </a:p>
                    <a:p>
                      <a:r>
                        <a:rPr lang="es-ES" sz="1400" b="1" noProof="0" dirty="0" smtClean="0"/>
                        <a:t>Alemania</a:t>
                      </a:r>
                    </a:p>
                    <a:p>
                      <a:r>
                        <a:rPr lang="es-ES" sz="1400" b="1" noProof="0" dirty="0" smtClean="0"/>
                        <a:t>Grecia</a:t>
                      </a:r>
                    </a:p>
                    <a:p>
                      <a:r>
                        <a:rPr lang="es-ES" sz="1400" b="1" noProof="0" dirty="0" smtClean="0"/>
                        <a:t>Italia</a:t>
                      </a:r>
                    </a:p>
                    <a:p>
                      <a:r>
                        <a:rPr lang="es-ES" sz="1400" b="1" noProof="0" dirty="0" smtClean="0"/>
                        <a:t>Turquía</a:t>
                      </a:r>
                    </a:p>
                    <a:p>
                      <a:r>
                        <a:rPr lang="es-ES" sz="1400" b="1" noProof="0" dirty="0" smtClean="0"/>
                        <a:t>los</a:t>
                      </a:r>
                      <a:r>
                        <a:rPr lang="es-ES" sz="1400" b="1" baseline="0" noProof="0" dirty="0" smtClean="0"/>
                        <a:t> Estados Unidos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 smtClean="0"/>
                        <a:t>con mi familia.</a:t>
                      </a:r>
                    </a:p>
                    <a:p>
                      <a:r>
                        <a:rPr lang="es-ES" sz="1400" b="1" noProof="0" dirty="0" smtClean="0"/>
                        <a:t>con mi padre.</a:t>
                      </a:r>
                    </a:p>
                    <a:p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con mis padres. </a:t>
                      </a:r>
                    </a:p>
                    <a:p>
                      <a:r>
                        <a:rPr lang="es-ES" sz="1400" b="1" noProof="0" dirty="0" smtClean="0"/>
                        <a:t>con mis abuelos.</a:t>
                      </a:r>
                    </a:p>
                    <a:p>
                      <a:r>
                        <a:rPr lang="es-ES" sz="1400" b="1" noProof="0" dirty="0" smtClean="0"/>
                        <a:t>con mis amigos.</a:t>
                      </a:r>
                    </a:p>
                    <a:p>
                      <a:r>
                        <a:rPr lang="es-ES" sz="1400" b="1" noProof="0" dirty="0" smtClean="0"/>
                        <a:t>con mis tíos.</a:t>
                      </a:r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19782"/>
              </p:ext>
            </p:extLst>
          </p:nvPr>
        </p:nvGraphicFramePr>
        <p:xfrm>
          <a:off x="286265" y="3668375"/>
          <a:ext cx="8534400" cy="3136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143000"/>
                <a:gridCol w="1219200"/>
                <a:gridCol w="1600200"/>
                <a:gridCol w="2819400"/>
              </a:tblGrid>
              <a:tr h="347855">
                <a:tc gridSpan="5">
                  <a:txBody>
                    <a:bodyPr/>
                    <a:lstStyle/>
                    <a:p>
                      <a:r>
                        <a:rPr lang="es-ES" noProof="0" dirty="0" smtClean="0"/>
                        <a:t>¿Cómo</a:t>
                      </a:r>
                      <a:r>
                        <a:rPr lang="es-ES" baseline="0" noProof="0" dirty="0" smtClean="0"/>
                        <a:t> prefieres viajar?</a:t>
                      </a:r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2655"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Opinion</a:t>
                      </a:r>
                      <a:r>
                        <a:rPr lang="es-ES" sz="1100" b="1" baseline="0" noProof="0" dirty="0" smtClean="0"/>
                        <a:t> 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Infinitive</a:t>
                      </a:r>
                      <a:r>
                        <a:rPr lang="es-ES" sz="1100" b="1" noProof="0" dirty="0" smtClean="0"/>
                        <a:t> </a:t>
                      </a:r>
                    </a:p>
                    <a:p>
                      <a:r>
                        <a:rPr lang="es-ES" sz="1100" b="1" noProof="0" dirty="0" smtClean="0"/>
                        <a:t>(</a:t>
                      </a:r>
                      <a:r>
                        <a:rPr lang="es-ES" sz="1100" b="1" noProof="0" dirty="0" err="1" smtClean="0"/>
                        <a:t>verb</a:t>
                      </a:r>
                      <a:r>
                        <a:rPr lang="es-ES" sz="1100" b="1" noProof="0" dirty="0" smtClean="0"/>
                        <a:t>)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Transport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Connective</a:t>
                      </a:r>
                      <a:endParaRPr lang="es-ES" sz="11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b="1" noProof="0" dirty="0" err="1" smtClean="0"/>
                        <a:t>Reason</a:t>
                      </a:r>
                      <a:endParaRPr lang="es-ES" sz="1100" b="1" noProof="0" dirty="0"/>
                    </a:p>
                  </a:txBody>
                  <a:tcPr anchor="ctr"/>
                </a:tc>
              </a:tr>
              <a:tr h="1054552">
                <a:tc rowSpan="2">
                  <a:txBody>
                    <a:bodyPr/>
                    <a:lstStyle/>
                    <a:p>
                      <a:r>
                        <a:rPr lang="es-ES" sz="1400" b="1" noProof="0" dirty="0" smtClean="0"/>
                        <a:t>Prefiero</a:t>
                      </a:r>
                    </a:p>
                    <a:p>
                      <a:r>
                        <a:rPr lang="es-ES" sz="1400" b="1" noProof="0" dirty="0" smtClean="0"/>
                        <a:t>Me gusta / me</a:t>
                      </a:r>
                      <a:r>
                        <a:rPr lang="es-ES" sz="1400" b="1" baseline="0" noProof="0" dirty="0" smtClean="0"/>
                        <a:t> mola / me chifla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Me encanta</a:t>
                      </a:r>
                    </a:p>
                    <a:p>
                      <a:endParaRPr lang="es-ES" sz="1400" b="1" noProof="0" dirty="0" smtClean="0"/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s-ES" sz="1400" b="1" noProof="0" dirty="0" smtClean="0"/>
                        <a:t>viajar en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s-ES" sz="1400" b="1" noProof="0" dirty="0" smtClean="0"/>
                        <a:t>coche</a:t>
                      </a:r>
                    </a:p>
                    <a:p>
                      <a:r>
                        <a:rPr lang="es-ES" sz="1400" b="1" baseline="0" noProof="0" dirty="0" smtClean="0"/>
                        <a:t>avión</a:t>
                      </a:r>
                    </a:p>
                    <a:p>
                      <a:r>
                        <a:rPr lang="es-ES" sz="1400" b="1" baseline="0" noProof="0" dirty="0" smtClean="0"/>
                        <a:t>barco</a:t>
                      </a:r>
                    </a:p>
                    <a:p>
                      <a:r>
                        <a:rPr lang="es-ES" sz="1400" b="1" baseline="0" noProof="0" dirty="0" smtClean="0"/>
                        <a:t>tren</a:t>
                      </a:r>
                    </a:p>
                    <a:p>
                      <a:endParaRPr lang="es-ES" sz="1400" b="1" baseline="0" noProof="0" dirty="0" smtClean="0"/>
                    </a:p>
                    <a:p>
                      <a:endParaRPr lang="es-ES" sz="1400" b="1" baseline="0" noProof="0" dirty="0" smtClean="0"/>
                    </a:p>
                    <a:p>
                      <a:endParaRPr lang="es-ES" sz="1400" b="1" baseline="0" noProof="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s-ES" sz="1400" b="1" noProof="0" dirty="0" smtClean="0"/>
                        <a:t>porque</a:t>
                      </a:r>
                      <a:r>
                        <a:rPr lang="es-ES" sz="1400" b="1" baseline="0" noProof="0" dirty="0" smtClean="0"/>
                        <a:t> / y</a:t>
                      </a:r>
                      <a:r>
                        <a:rPr lang="es-ES" sz="1400" b="1" noProof="0" dirty="0" smtClean="0"/>
                        <a:t>a que / dado que</a:t>
                      </a:r>
                    </a:p>
                    <a:p>
                      <a:endParaRPr lang="es-ES" sz="1400" b="1" noProof="0" dirty="0" smtClean="0"/>
                    </a:p>
                    <a:p>
                      <a:endParaRPr lang="es-ES" sz="1400" b="1" noProof="0" dirty="0" smtClean="0"/>
                    </a:p>
                    <a:p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es barato.</a:t>
                      </a:r>
                    </a:p>
                    <a:p>
                      <a:r>
                        <a:rPr lang="es-ES" sz="1400" b="1" noProof="0" dirty="0" smtClean="0"/>
                        <a:t>es rápido.</a:t>
                      </a:r>
                    </a:p>
                    <a:p>
                      <a:r>
                        <a:rPr lang="es-ES" sz="1400" b="1" noProof="0" dirty="0" smtClean="0"/>
                        <a:t>me encanta</a:t>
                      </a:r>
                      <a:r>
                        <a:rPr lang="es-ES" sz="1400" b="1" baseline="0" noProof="0" dirty="0" smtClean="0"/>
                        <a:t> el mar.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los</a:t>
                      </a:r>
                      <a:r>
                        <a:rPr lang="es-ES" sz="1400" b="1" baseline="0" noProof="0" dirty="0" smtClean="0"/>
                        <a:t> asientos son cómodos.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53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 smtClean="0"/>
                        <a:t>es lento.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noProof="0" dirty="0" smtClean="0"/>
                        <a:t>me parece caro.</a:t>
                      </a:r>
                      <a:endParaRPr lang="es-ES" sz="1400" b="1" noProof="0" dirty="0" smtClean="0"/>
                    </a:p>
                    <a:p>
                      <a:r>
                        <a:rPr lang="es-ES" sz="1400" b="1" noProof="0" dirty="0" smtClean="0"/>
                        <a:t>el viaje</a:t>
                      </a:r>
                      <a:r>
                        <a:rPr lang="es-ES" sz="1400" b="1" baseline="0" noProof="0" dirty="0" smtClean="0"/>
                        <a:t> es largo.</a:t>
                      </a:r>
                    </a:p>
                    <a:p>
                      <a:r>
                        <a:rPr lang="es-ES" sz="1400" b="1" baseline="0" noProof="0" dirty="0" smtClean="0"/>
                        <a:t>tengo miedo a las alturas.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56824">
                <a:tc>
                  <a:txBody>
                    <a:bodyPr/>
                    <a:lstStyle/>
                    <a:p>
                      <a:r>
                        <a:rPr lang="es-ES" sz="1400" b="1" noProof="0" dirty="0" smtClean="0"/>
                        <a:t>Odio</a:t>
                      </a:r>
                    </a:p>
                    <a:p>
                      <a:r>
                        <a:rPr lang="es-ES" sz="1400" b="1" noProof="0" dirty="0" smtClean="0"/>
                        <a:t>No</a:t>
                      </a:r>
                      <a:r>
                        <a:rPr lang="es-ES" sz="1400" b="1" baseline="0" noProof="0" dirty="0" smtClean="0"/>
                        <a:t> me gusta / no me mola / no me chifla</a:t>
                      </a:r>
                      <a:endParaRPr lang="es-ES" sz="1400" b="1" noProof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533400" cy="41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63526"/>
            <a:ext cx="385762" cy="385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35" y="4144199"/>
            <a:ext cx="338652" cy="3556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199" y="4163526"/>
            <a:ext cx="486704" cy="3796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77298"/>
            <a:ext cx="486704" cy="379629"/>
          </a:xfrm>
          <a:prstGeom prst="rect">
            <a:avLst/>
          </a:prstGeom>
        </p:spPr>
      </p:pic>
      <p:pic>
        <p:nvPicPr>
          <p:cNvPr id="1030" name="Picture 6" descr="Reason Icon at GetDrawings | Free downloa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154580"/>
            <a:ext cx="345281" cy="3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935513"/>
            <a:ext cx="377138" cy="3771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917" r="95833">
                        <a14:foregroundMark x1="37417" y1="25238" x2="36750" y2="24762"/>
                        <a14:foregroundMark x1="49583" y1="31905" x2="50333" y2="51270"/>
                        <a14:foregroundMark x1="50333" y1="85873" x2="49917" y2="84921"/>
                        <a14:foregroundMark x1="37000" y1="75873" x2="36917" y2="73651"/>
                        <a14:foregroundMark x1="30917" y1="49206" x2="31833" y2="50159"/>
                        <a14:foregroundMark x1="50000" y1="16825" x2="49667" y2="15079"/>
                        <a14:foregroundMark x1="63417" y1="26349" x2="62917" y2="24762"/>
                        <a14:foregroundMark x1="69250" y1="50952" x2="64250" y2="46667"/>
                        <a14:foregroundMark x1="66000" y1="46667" x2="55917" y2="30000"/>
                        <a14:foregroundMark x1="37000" y1="88254" x2="52083" y2="9683"/>
                        <a14:foregroundMark x1="61417" y1="87937" x2="34333" y2="284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14" y="987212"/>
            <a:ext cx="609600" cy="3200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95077" y="948262"/>
            <a:ext cx="385763" cy="38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74B0-230D-477C-8541-EA39715AD0D3}" type="datetime2">
              <a:rPr lang="es-ES_tradnl" smtClean="0"/>
              <a:t>jueves, 23 de abril de 2020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829646"/>
            <a:ext cx="7772400" cy="2065954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en-GB" sz="2000" dirty="0" smtClean="0"/>
              <a:t>Foundation Spanish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Unit 8: </a:t>
            </a:r>
            <a:r>
              <a:rPr lang="en-GB" b="1" u="sng" dirty="0" smtClean="0"/>
              <a:t>El </a:t>
            </a:r>
            <a:r>
              <a:rPr lang="en-GB" b="1" u="sng" dirty="0" err="1" smtClean="0"/>
              <a:t>Alojamiento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sz="2800" b="1" i="1" u="sng" dirty="0" smtClean="0"/>
              <a:t>– Accommodation</a:t>
            </a:r>
            <a:endParaRPr lang="en-GB" sz="2800" b="1" i="1" u="sng" dirty="0"/>
          </a:p>
        </p:txBody>
      </p:sp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7937"/>
            <a:ext cx="9144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59" y="3107708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b="1" dirty="0" smtClean="0">
                <a:cs typeface="Calibri"/>
              </a:rPr>
              <a:t>LO:</a:t>
            </a:r>
            <a:r>
              <a:rPr lang="en-GB" sz="12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200" dirty="0" smtClean="0"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265" y="685800"/>
            <a:ext cx="86291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Translation</a:t>
            </a:r>
          </a:p>
          <a:p>
            <a:r>
              <a:rPr lang="en-US" sz="2000" dirty="0" smtClean="0"/>
              <a:t>Your </a:t>
            </a:r>
            <a:r>
              <a:rPr lang="en-US" sz="2000" dirty="0"/>
              <a:t>Spanish exchange partner sends you this message. </a:t>
            </a:r>
            <a:endParaRPr lang="en-US" sz="2000" dirty="0" smtClean="0"/>
          </a:p>
          <a:p>
            <a:r>
              <a:rPr lang="en-US" sz="2000" dirty="0" smtClean="0"/>
              <a:t>Translate </a:t>
            </a:r>
            <a:r>
              <a:rPr lang="en-US" sz="2000" dirty="0"/>
              <a:t>it into English for a friend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b="1" dirty="0" err="1" smtClean="0"/>
              <a:t>En</a:t>
            </a:r>
            <a:r>
              <a:rPr lang="en-US" sz="2800" b="1" dirty="0" smtClean="0"/>
              <a:t> primavera </a:t>
            </a:r>
            <a:r>
              <a:rPr lang="en-US" sz="2800" b="1" dirty="0" err="1" smtClean="0"/>
              <a:t>voy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los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Estados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Unidos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mis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tíos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Prefiero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viajar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barco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porque</a:t>
            </a:r>
            <a:r>
              <a:rPr lang="en-US" sz="2800" b="1" dirty="0" smtClean="0"/>
              <a:t> me </a:t>
            </a:r>
            <a:r>
              <a:rPr lang="en-US" sz="2800" b="1" dirty="0" err="1" smtClean="0"/>
              <a:t>encanta</a:t>
            </a:r>
            <a:r>
              <a:rPr lang="en-US" sz="2800" b="1" dirty="0" smtClean="0"/>
              <a:t> el mar y me </a:t>
            </a:r>
            <a:r>
              <a:rPr lang="en-US" sz="2800" b="1" dirty="0" err="1" smtClean="0"/>
              <a:t>parece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barato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Odio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viajar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avión</a:t>
            </a:r>
            <a:r>
              <a:rPr lang="en-US" sz="2800" b="1" dirty="0" smtClean="0"/>
              <a:t> dado que </a:t>
            </a:r>
            <a:r>
              <a:rPr lang="en-US" sz="2800" b="1" dirty="0" err="1" smtClean="0"/>
              <a:t>tengo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miedo</a:t>
            </a:r>
            <a:r>
              <a:rPr lang="en-US" sz="2800" b="1" dirty="0" smtClean="0"/>
              <a:t> a las </a:t>
            </a:r>
            <a:r>
              <a:rPr lang="en-US" sz="2800" b="1" dirty="0" err="1" smtClean="0"/>
              <a:t>alturas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5122" name="Picture 2" descr="Google translate Icon of Line style - Available in SVG, PNG, EP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0"/>
            <a:ext cx="1066801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7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b="1" dirty="0" smtClean="0">
                <a:cs typeface="Calibri"/>
              </a:rPr>
              <a:t>LO:</a:t>
            </a:r>
            <a:r>
              <a:rPr lang="en-GB" sz="12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200" dirty="0" smtClean="0"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265" y="685800"/>
            <a:ext cx="862913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Translation</a:t>
            </a:r>
          </a:p>
          <a:p>
            <a:r>
              <a:rPr lang="en-US" sz="2000" dirty="0" smtClean="0"/>
              <a:t>Your </a:t>
            </a:r>
            <a:r>
              <a:rPr lang="en-US" sz="2000" dirty="0"/>
              <a:t>Spanish exchange partner sends you this message. </a:t>
            </a:r>
            <a:endParaRPr lang="en-US" sz="2000" dirty="0" smtClean="0"/>
          </a:p>
          <a:p>
            <a:r>
              <a:rPr lang="en-US" sz="2000" dirty="0" smtClean="0"/>
              <a:t>Translate </a:t>
            </a:r>
            <a:r>
              <a:rPr lang="en-US" sz="2000" dirty="0"/>
              <a:t>it into English for a friend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b="1" dirty="0" err="1" smtClean="0"/>
              <a:t>En</a:t>
            </a:r>
            <a:r>
              <a:rPr lang="en-US" sz="2800" b="1" dirty="0" smtClean="0"/>
              <a:t> primavera </a:t>
            </a:r>
            <a:r>
              <a:rPr lang="en-US" sz="2800" b="1" dirty="0" err="1" smtClean="0"/>
              <a:t>voy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los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Estados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Unidos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mis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tíos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Prefiero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viajar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barco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porque</a:t>
            </a:r>
            <a:r>
              <a:rPr lang="en-US" sz="2800" b="1" dirty="0" smtClean="0"/>
              <a:t> me </a:t>
            </a:r>
            <a:r>
              <a:rPr lang="en-US" sz="2800" b="1" dirty="0" err="1" smtClean="0"/>
              <a:t>encanta</a:t>
            </a:r>
            <a:r>
              <a:rPr lang="en-US" sz="2800" b="1" dirty="0" smtClean="0"/>
              <a:t> el mar y me </a:t>
            </a:r>
            <a:r>
              <a:rPr lang="en-US" sz="2800" b="1" dirty="0" err="1" smtClean="0"/>
              <a:t>parece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barato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Odio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viajar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avión</a:t>
            </a:r>
            <a:r>
              <a:rPr lang="en-US" sz="2800" b="1" dirty="0" smtClean="0"/>
              <a:t> dado que </a:t>
            </a:r>
            <a:r>
              <a:rPr lang="en-US" sz="2800" b="1" dirty="0" err="1" smtClean="0"/>
              <a:t>tengo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miedo</a:t>
            </a:r>
            <a:r>
              <a:rPr lang="en-US" sz="2800" b="1" dirty="0" smtClean="0"/>
              <a:t> a las </a:t>
            </a:r>
            <a:r>
              <a:rPr lang="en-US" sz="2800" b="1" dirty="0" err="1" smtClean="0"/>
              <a:t>alturas</a:t>
            </a:r>
            <a:r>
              <a:rPr lang="en-US" sz="2800" b="1" dirty="0" smtClean="0"/>
              <a:t>.</a:t>
            </a:r>
          </a:p>
          <a:p>
            <a:endParaRPr lang="en-US" sz="2800" b="1" dirty="0"/>
          </a:p>
          <a:p>
            <a:r>
              <a:rPr lang="en-US" sz="2800" i="1" dirty="0" smtClean="0"/>
              <a:t>In Spring I go to the USA with my auntie and uncle. I prefer to travel by boat because I love the sea and it seems cheap. I hate travelling by plane because I’m scared of heights.</a:t>
            </a:r>
            <a:endParaRPr lang="en-US" sz="2800" i="1" dirty="0"/>
          </a:p>
        </p:txBody>
      </p:sp>
      <p:pic>
        <p:nvPicPr>
          <p:cNvPr id="5122" name="Picture 2" descr="Google translate Icon of Line style - Available in SVG, PNG, EP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0"/>
            <a:ext cx="1066801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green 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832415"/>
            <a:ext cx="1086377" cy="84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8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7937"/>
            <a:ext cx="8682938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48558"/>
              </p:ext>
            </p:extLst>
          </p:nvPr>
        </p:nvGraphicFramePr>
        <p:xfrm>
          <a:off x="-1" y="745112"/>
          <a:ext cx="9145728" cy="61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962"/>
                <a:gridCol w="525516"/>
                <a:gridCol w="1501478"/>
                <a:gridCol w="1501478"/>
                <a:gridCol w="397118"/>
                <a:gridCol w="855887"/>
                <a:gridCol w="385333"/>
                <a:gridCol w="1201183"/>
                <a:gridCol w="300295"/>
                <a:gridCol w="1501478"/>
              </a:tblGrid>
              <a:tr h="289475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¿Adonde fuiste de vacaciones?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Where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did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you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go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on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holiday</a:t>
                      </a:r>
                      <a:r>
                        <a:rPr lang="es-ES" sz="1200" b="0" noProof="0" dirty="0" smtClean="0"/>
                        <a:t>?)</a:t>
                      </a:r>
                      <a:endParaRPr lang="es-ES" sz="1200" b="0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219312"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Hace dos años </a:t>
                      </a:r>
                    </a:p>
                    <a:p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Two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years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ago</a:t>
                      </a:r>
                      <a:r>
                        <a:rPr lang="es-ES" sz="1200" b="0" baseline="0" noProof="0" dirty="0" smtClean="0"/>
                        <a:t>)</a:t>
                      </a:r>
                      <a:endParaRPr lang="es-ES" sz="1200" b="1" noProof="0" dirty="0" smtClean="0"/>
                    </a:p>
                    <a:p>
                      <a:r>
                        <a:rPr lang="es-ES" sz="1200" b="1" noProof="0" dirty="0" smtClean="0"/>
                        <a:t>El</a:t>
                      </a:r>
                      <a:r>
                        <a:rPr lang="es-ES" sz="1200" b="1" baseline="0" noProof="0" dirty="0" smtClean="0"/>
                        <a:t> año pasado</a:t>
                      </a:r>
                    </a:p>
                    <a:p>
                      <a:r>
                        <a:rPr lang="es-ES" sz="1200" b="0" baseline="0" noProof="0" dirty="0" smtClean="0"/>
                        <a:t>(</a:t>
                      </a:r>
                      <a:r>
                        <a:rPr lang="es-ES" sz="1200" b="0" baseline="0" noProof="0" dirty="0" err="1" smtClean="0"/>
                        <a:t>Last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year</a:t>
                      </a:r>
                      <a:r>
                        <a:rPr lang="es-ES" sz="1200" b="0" baseline="0" noProof="0" dirty="0" smtClean="0"/>
                        <a:t>)</a:t>
                      </a:r>
                    </a:p>
                    <a:p>
                      <a:r>
                        <a:rPr lang="es-ES" sz="1200" b="1" baseline="0" noProof="0" dirty="0" smtClean="0"/>
                        <a:t>Cuando era más joven</a:t>
                      </a:r>
                    </a:p>
                    <a:p>
                      <a:r>
                        <a:rPr lang="es-ES" sz="1200" b="0" baseline="0" noProof="0" dirty="0" smtClean="0"/>
                        <a:t>(</a:t>
                      </a:r>
                      <a:r>
                        <a:rPr lang="es-ES" sz="1200" b="0" baseline="0" noProof="0" dirty="0" err="1" smtClean="0"/>
                        <a:t>When</a:t>
                      </a:r>
                      <a:r>
                        <a:rPr lang="es-ES" sz="1200" b="0" baseline="0" noProof="0" dirty="0" smtClean="0"/>
                        <a:t> I </a:t>
                      </a:r>
                      <a:r>
                        <a:rPr lang="es-ES" sz="1200" b="0" baseline="0" noProof="0" dirty="0" err="1" smtClean="0"/>
                        <a:t>was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younger</a:t>
                      </a:r>
                      <a:r>
                        <a:rPr lang="es-ES" sz="1200" b="0" baseline="0" noProof="0" dirty="0" smtClean="0"/>
                        <a:t>)</a:t>
                      </a:r>
                      <a:endParaRPr lang="es-ES" sz="1200" b="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fui a </a:t>
                      </a:r>
                      <a:r>
                        <a:rPr lang="es-ES" sz="1200" b="0" noProof="0" dirty="0" smtClean="0"/>
                        <a:t>(I </a:t>
                      </a:r>
                      <a:r>
                        <a:rPr lang="es-ES" sz="1200" b="0" noProof="0" dirty="0" err="1" smtClean="0"/>
                        <a:t>went</a:t>
                      </a:r>
                      <a:r>
                        <a:rPr lang="es-ES" sz="1200" b="0" noProof="0" dirty="0" smtClean="0"/>
                        <a:t> to)</a:t>
                      </a:r>
                      <a:endParaRPr lang="es-E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Londres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los</a:t>
                      </a:r>
                      <a:r>
                        <a:rPr lang="es-ES" sz="1200" b="1" baseline="0" noProof="0" dirty="0" smtClean="0"/>
                        <a:t> Estados Unidos </a:t>
                      </a:r>
                    </a:p>
                    <a:p>
                      <a:r>
                        <a:rPr lang="es-ES" sz="1200" b="1" noProof="0" dirty="0" smtClean="0"/>
                        <a:t>Escocia </a:t>
                      </a:r>
                    </a:p>
                    <a:p>
                      <a:r>
                        <a:rPr lang="es-ES" sz="1200" b="1" noProof="0" dirty="0" smtClean="0"/>
                        <a:t>Gales </a:t>
                      </a:r>
                    </a:p>
                    <a:p>
                      <a:r>
                        <a:rPr lang="es-ES" sz="1200" b="1" noProof="0" dirty="0" smtClean="0"/>
                        <a:t>Irlanda </a:t>
                      </a:r>
                    </a:p>
                    <a:p>
                      <a:r>
                        <a:rPr lang="es-ES" sz="1200" b="1" noProof="0" dirty="0" smtClean="0"/>
                        <a:t>Francia </a:t>
                      </a:r>
                    </a:p>
                    <a:p>
                      <a:r>
                        <a:rPr lang="es-ES" sz="1200" b="1" noProof="0" dirty="0" smtClean="0"/>
                        <a:t>España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Alemania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Grecia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Italia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Turquía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con mi familia</a:t>
                      </a:r>
                    </a:p>
                    <a:p>
                      <a:r>
                        <a:rPr lang="es-ES" sz="1200" b="1" noProof="0" dirty="0" smtClean="0"/>
                        <a:t>con mi padre</a:t>
                      </a:r>
                    </a:p>
                    <a:p>
                      <a:r>
                        <a:rPr lang="es-ES" sz="1200" b="1" noProof="0" dirty="0" smtClean="0"/>
                        <a:t>con mis padres</a:t>
                      </a:r>
                    </a:p>
                    <a:p>
                      <a:r>
                        <a:rPr lang="es-ES" sz="1200" b="1" noProof="0" dirty="0" smtClean="0"/>
                        <a:t>con mis abuelos</a:t>
                      </a:r>
                    </a:p>
                    <a:p>
                      <a:r>
                        <a:rPr lang="es-ES" sz="1200" b="1" noProof="0" dirty="0" smtClean="0"/>
                        <a:t>con mis amigos</a:t>
                      </a:r>
                    </a:p>
                    <a:p>
                      <a:r>
                        <a:rPr lang="es-ES" sz="1200" b="1" noProof="0" dirty="0" smtClean="0"/>
                        <a:t>con mis tíos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y viajamos en</a:t>
                      </a:r>
                    </a:p>
                    <a:p>
                      <a:r>
                        <a:rPr lang="es-ES" sz="1200" b="0" noProof="0" dirty="0" smtClean="0"/>
                        <a:t>(and </a:t>
                      </a:r>
                      <a:r>
                        <a:rPr lang="es-ES" sz="1200" b="0" noProof="0" dirty="0" err="1" smtClean="0"/>
                        <a:t>we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travelled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by</a:t>
                      </a:r>
                      <a:r>
                        <a:rPr lang="es-ES" sz="1200" b="0" noProof="0" dirty="0" smtClean="0"/>
                        <a:t>)</a:t>
                      </a:r>
                      <a:endParaRPr lang="es-ES" sz="1200" b="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coche.</a:t>
                      </a:r>
                    </a:p>
                    <a:p>
                      <a:r>
                        <a:rPr lang="es-ES" sz="1200" b="1" baseline="0" noProof="0" dirty="0" smtClean="0"/>
                        <a:t>avión.</a:t>
                      </a:r>
                    </a:p>
                    <a:p>
                      <a:r>
                        <a:rPr lang="es-ES" sz="1200" b="1" baseline="0" noProof="0" dirty="0" smtClean="0"/>
                        <a:t>barco.</a:t>
                      </a:r>
                    </a:p>
                    <a:p>
                      <a:r>
                        <a:rPr lang="es-ES" sz="1200" b="1" baseline="0" noProof="0" dirty="0" smtClean="0"/>
                        <a:t>tren.</a:t>
                      </a:r>
                    </a:p>
                    <a:p>
                      <a:r>
                        <a:rPr lang="es-ES" sz="1200" b="1" baseline="0" noProof="0" dirty="0" smtClean="0"/>
                        <a:t>autocar</a:t>
                      </a:r>
                    </a:p>
                    <a:p>
                      <a:endParaRPr lang="es-ES" sz="1200" b="1" noProof="0" dirty="0"/>
                    </a:p>
                  </a:txBody>
                  <a:tcPr/>
                </a:tc>
              </a:tr>
              <a:tr h="323378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¿Donde te alojaste? </a:t>
                      </a:r>
                      <a:r>
                        <a:rPr lang="es-ES" sz="1200" noProof="0" dirty="0" smtClean="0"/>
                        <a:t>(</a:t>
                      </a:r>
                      <a:r>
                        <a:rPr lang="es-ES" sz="1200" noProof="0" dirty="0" err="1" smtClean="0"/>
                        <a:t>Where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did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you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stay</a:t>
                      </a:r>
                      <a:r>
                        <a:rPr lang="es-ES" sz="1200" noProof="0" dirty="0" smtClean="0"/>
                        <a:t>?)</a:t>
                      </a:r>
                      <a:endParaRPr lang="es-ES" sz="1200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2026328"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Me alojé en </a:t>
                      </a:r>
                      <a:r>
                        <a:rPr lang="es-ES" sz="1200" b="0" noProof="0" dirty="0" smtClean="0"/>
                        <a:t>(I </a:t>
                      </a:r>
                      <a:r>
                        <a:rPr lang="es-ES" sz="1200" b="0" noProof="0" dirty="0" err="1" smtClean="0"/>
                        <a:t>stayed</a:t>
                      </a:r>
                      <a:r>
                        <a:rPr lang="es-ES" sz="1200" b="0" baseline="0" noProof="0" dirty="0" smtClean="0"/>
                        <a:t> in)</a:t>
                      </a:r>
                      <a:endParaRPr lang="es-ES" sz="1200" b="1" noProof="0" dirty="0" smtClean="0"/>
                    </a:p>
                    <a:p>
                      <a:r>
                        <a:rPr lang="es-ES" sz="1200" b="1" noProof="0" dirty="0" smtClean="0"/>
                        <a:t>Nos alojamos en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We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stayed</a:t>
                      </a:r>
                      <a:r>
                        <a:rPr lang="es-ES" sz="1200" b="0" baseline="0" noProof="0" dirty="0" smtClean="0"/>
                        <a:t> in)</a:t>
                      </a:r>
                      <a:endParaRPr lang="es-ES" sz="1200" b="1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un hotel </a:t>
                      </a:r>
                    </a:p>
                    <a:p>
                      <a:r>
                        <a:rPr lang="es-ES" sz="1200" b="1" noProof="0" dirty="0" smtClean="0"/>
                        <a:t>una pensión </a:t>
                      </a:r>
                      <a:r>
                        <a:rPr lang="es-ES" sz="1200" b="0" noProof="0" dirty="0" smtClean="0"/>
                        <a:t>(a B&amp;B)</a:t>
                      </a:r>
                      <a:endParaRPr lang="es-ES" sz="12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(</a:t>
                      </a:r>
                      <a:r>
                        <a:rPr lang="es-ES" sz="1200" b="1" baseline="0" noProof="0" dirty="0" smtClean="0"/>
                        <a:t>una tienda </a:t>
                      </a:r>
                      <a:r>
                        <a:rPr lang="es-ES" sz="1200" b="1" noProof="0" dirty="0" smtClean="0"/>
                        <a:t>en) un</a:t>
                      </a:r>
                      <a:r>
                        <a:rPr lang="es-ES" sz="1200" b="1" baseline="0" noProof="0" dirty="0" smtClean="0"/>
                        <a:t> camping </a:t>
                      </a:r>
                      <a:r>
                        <a:rPr lang="es-ES" sz="1200" b="0" baseline="0" noProof="0" dirty="0" smtClean="0"/>
                        <a:t>(a </a:t>
                      </a:r>
                      <a:r>
                        <a:rPr lang="es-ES" sz="1200" b="0" baseline="0" noProof="0" dirty="0" err="1" smtClean="0"/>
                        <a:t>tent</a:t>
                      </a:r>
                      <a:r>
                        <a:rPr lang="es-ES" sz="1200" b="0" baseline="0" noProof="0" dirty="0" smtClean="0"/>
                        <a:t>…</a:t>
                      </a:r>
                      <a:r>
                        <a:rPr lang="es-ES" sz="1200" b="0" baseline="0" noProof="0" dirty="0" err="1" smtClean="0"/>
                        <a:t>on</a:t>
                      </a:r>
                      <a:r>
                        <a:rPr lang="es-ES" sz="1200" b="0" baseline="0" noProof="0" dirty="0" smtClean="0"/>
                        <a:t> a </a:t>
                      </a:r>
                      <a:r>
                        <a:rPr lang="es-ES" sz="1200" b="0" baseline="0" noProof="0" dirty="0" err="1" smtClean="0"/>
                        <a:t>campsite</a:t>
                      </a:r>
                      <a:r>
                        <a:rPr lang="es-ES" sz="1200" b="0" baseline="0" noProof="0" dirty="0" smtClean="0"/>
                        <a:t>)</a:t>
                      </a:r>
                      <a:endParaRPr lang="es-ES" sz="1200" b="1" baseline="0" noProof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baseline="0" noProof="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de cinco estrellas </a:t>
                      </a:r>
                      <a:r>
                        <a:rPr lang="es-ES" sz="1200" b="0" noProof="0" dirty="0" smtClean="0"/>
                        <a:t>(5 </a:t>
                      </a:r>
                      <a:r>
                        <a:rPr lang="es-ES" sz="1200" b="0" noProof="0" dirty="0" err="1" smtClean="0"/>
                        <a:t>star</a:t>
                      </a:r>
                      <a:r>
                        <a:rPr lang="es-ES" sz="1200" b="0" noProof="0" dirty="0" smtClean="0"/>
                        <a:t>)</a:t>
                      </a:r>
                      <a:endParaRPr lang="es-ES" sz="12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/>
                        <a:t>con vistas al mar </a:t>
                      </a:r>
                      <a:r>
                        <a:rPr lang="es-ES" sz="1200" b="0" dirty="0" smtClean="0"/>
                        <a:t>(</a:t>
                      </a:r>
                      <a:r>
                        <a:rPr lang="es-ES" sz="1200" b="0" dirty="0" err="1" smtClean="0"/>
                        <a:t>with</a:t>
                      </a:r>
                      <a:r>
                        <a:rPr lang="es-ES" sz="1200" b="0" dirty="0" smtClean="0"/>
                        <a:t> sea </a:t>
                      </a:r>
                      <a:r>
                        <a:rPr lang="es-ES" sz="1200" b="0" dirty="0" err="1" smtClean="0"/>
                        <a:t>views</a:t>
                      </a:r>
                      <a:r>
                        <a:rPr lang="es-ES" sz="1200" b="0" dirty="0" smtClean="0"/>
                        <a:t>)</a:t>
                      </a:r>
                      <a:endParaRPr lang="es-ES" sz="1200" b="1" dirty="0" smtClean="0"/>
                    </a:p>
                    <a:p>
                      <a:r>
                        <a:rPr lang="es-ES" sz="1200" b="1" noProof="0" dirty="0" smtClean="0"/>
                        <a:t>grande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pequeño/a</a:t>
                      </a:r>
                    </a:p>
                    <a:p>
                      <a:r>
                        <a:rPr lang="es-ES" sz="1200" b="1" noProof="0" dirty="0" smtClean="0"/>
                        <a:t>barato/a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cheap</a:t>
                      </a:r>
                      <a:r>
                        <a:rPr lang="es-ES" sz="1200" b="0" noProof="0" dirty="0" smtClean="0"/>
                        <a:t>)</a:t>
                      </a:r>
                      <a:endParaRPr lang="es-ES" sz="1200" b="1" noProof="0" dirty="0" smtClean="0"/>
                    </a:p>
                    <a:p>
                      <a:r>
                        <a:rPr lang="es-ES" sz="1200" b="1" noProof="0" dirty="0" smtClean="0"/>
                        <a:t>caro/a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expensive</a:t>
                      </a:r>
                      <a:r>
                        <a:rPr lang="es-ES" sz="1200" b="0" noProof="0" dirty="0" smtClean="0"/>
                        <a:t>)</a:t>
                      </a:r>
                      <a:endParaRPr lang="es-ES" sz="1200" b="1" noProof="0" dirty="0" smtClean="0"/>
                    </a:p>
                    <a:p>
                      <a:r>
                        <a:rPr lang="es-ES" sz="1200" b="1" noProof="0" dirty="0" smtClean="0"/>
                        <a:t>limpio/a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clean</a:t>
                      </a:r>
                      <a:r>
                        <a:rPr lang="es-ES" sz="1200" b="0" noProof="0" dirty="0" smtClean="0"/>
                        <a:t>)</a:t>
                      </a:r>
                    </a:p>
                    <a:p>
                      <a:r>
                        <a:rPr lang="es-ES" sz="1200" b="1" noProof="0" dirty="0" smtClean="0"/>
                        <a:t>sucio/a</a:t>
                      </a:r>
                      <a:r>
                        <a:rPr lang="es-ES" sz="1200" b="1" baseline="0" noProof="0" dirty="0" smtClean="0"/>
                        <a:t> </a:t>
                      </a:r>
                      <a:r>
                        <a:rPr lang="es-ES" sz="1200" b="0" baseline="0" noProof="0" dirty="0" smtClean="0"/>
                        <a:t>(</a:t>
                      </a:r>
                      <a:r>
                        <a:rPr lang="es-ES" sz="1200" b="0" baseline="0" noProof="0" dirty="0" err="1" smtClean="0"/>
                        <a:t>dirty</a:t>
                      </a:r>
                      <a:r>
                        <a:rPr lang="es-ES" sz="1200" b="0" baseline="0" noProof="0" dirty="0" smtClean="0"/>
                        <a:t>)</a:t>
                      </a:r>
                      <a:endParaRPr lang="es-ES" sz="12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precioso/a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beautiful</a:t>
                      </a:r>
                      <a:r>
                        <a:rPr lang="es-ES" sz="1200" b="0" noProof="0" dirty="0" smtClean="0"/>
                        <a:t>)</a:t>
                      </a:r>
                      <a:endParaRPr lang="es-ES" sz="1200" b="1" noProof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situado/a</a:t>
                      </a:r>
                      <a:endParaRPr lang="es-ES" sz="1200" b="1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dirty="0" smtClean="0"/>
                        <a:t>en</a:t>
                      </a:r>
                      <a:r>
                        <a:rPr lang="es-ES" sz="1200" b="1" baseline="0" dirty="0" smtClean="0"/>
                        <a:t> la ciudad </a:t>
                      </a:r>
                    </a:p>
                    <a:p>
                      <a:r>
                        <a:rPr lang="es-ES" sz="1200" b="1" baseline="0" dirty="0" smtClean="0"/>
                        <a:t>en un pueblo </a:t>
                      </a:r>
                    </a:p>
                    <a:p>
                      <a:r>
                        <a:rPr lang="es-ES" sz="1200" b="1" baseline="0" dirty="0" smtClean="0"/>
                        <a:t>en el campo</a:t>
                      </a:r>
                    </a:p>
                    <a:p>
                      <a:r>
                        <a:rPr lang="es-ES" sz="1200" b="1" baseline="0" dirty="0" smtClean="0"/>
                        <a:t>en las afueras </a:t>
                      </a:r>
                    </a:p>
                    <a:p>
                      <a:r>
                        <a:rPr lang="es-ES" sz="1200" b="0" baseline="0" dirty="0" smtClean="0"/>
                        <a:t>(in </a:t>
                      </a:r>
                      <a:r>
                        <a:rPr lang="es-ES" sz="1200" b="0" baseline="0" dirty="0" err="1" smtClean="0"/>
                        <a:t>the</a:t>
                      </a:r>
                      <a:r>
                        <a:rPr lang="es-ES" sz="1200" b="0" baseline="0" dirty="0" smtClean="0"/>
                        <a:t> </a:t>
                      </a:r>
                      <a:r>
                        <a:rPr lang="es-ES" sz="1200" b="0" baseline="0" dirty="0" err="1" smtClean="0"/>
                        <a:t>suburbs</a:t>
                      </a:r>
                      <a:r>
                        <a:rPr lang="es-ES" sz="1200" b="0" baseline="0" dirty="0" smtClean="0"/>
                        <a:t>)</a:t>
                      </a:r>
                      <a:endParaRPr lang="es-ES" sz="1200" b="1" baseline="0" dirty="0" smtClean="0"/>
                    </a:p>
                    <a:p>
                      <a:r>
                        <a:rPr lang="es-ES" sz="1200" b="1" baseline="0" dirty="0" smtClean="0"/>
                        <a:t>en la costa</a:t>
                      </a:r>
                    </a:p>
                    <a:p>
                      <a:r>
                        <a:rPr lang="es-ES" sz="1200" b="1" baseline="0" dirty="0" smtClean="0"/>
                        <a:t>en las montañas</a:t>
                      </a:r>
                    </a:p>
                    <a:p>
                      <a:r>
                        <a:rPr lang="es-ES" sz="1200" b="1" baseline="0" dirty="0" smtClean="0"/>
                        <a:t>en el bosque </a:t>
                      </a:r>
                    </a:p>
                    <a:p>
                      <a:r>
                        <a:rPr lang="es-ES" sz="1200" b="0" baseline="0" dirty="0" smtClean="0"/>
                        <a:t>(in </a:t>
                      </a:r>
                      <a:r>
                        <a:rPr lang="es-ES" sz="1200" b="0" baseline="0" dirty="0" err="1" smtClean="0"/>
                        <a:t>the</a:t>
                      </a:r>
                      <a:r>
                        <a:rPr lang="es-ES" sz="1200" b="0" baseline="0" dirty="0" smtClean="0"/>
                        <a:t> </a:t>
                      </a:r>
                      <a:r>
                        <a:rPr lang="es-ES" sz="1200" b="0" baseline="0" dirty="0" err="1" smtClean="0"/>
                        <a:t>forest</a:t>
                      </a:r>
                      <a:r>
                        <a:rPr lang="es-ES" sz="1200" b="0" baseline="0" dirty="0" smtClean="0"/>
                        <a:t>)</a:t>
                      </a:r>
                      <a:endParaRPr lang="es-ES" sz="1200" b="1" baseline="0" dirty="0" smtClean="0"/>
                    </a:p>
                    <a:p>
                      <a:endParaRPr lang="es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smtClean="0"/>
                        <a:t>cerca de la playa.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 smtClean="0"/>
                        <a:t>(</a:t>
                      </a:r>
                      <a:r>
                        <a:rPr lang="es-ES" sz="1200" b="0" baseline="0" dirty="0" err="1" smtClean="0"/>
                        <a:t>near</a:t>
                      </a:r>
                      <a:r>
                        <a:rPr lang="es-ES" sz="1200" b="0" baseline="0" dirty="0" smtClean="0"/>
                        <a:t> to </a:t>
                      </a:r>
                      <a:r>
                        <a:rPr lang="es-ES" sz="1200" b="0" baseline="0" dirty="0" err="1" smtClean="0"/>
                        <a:t>the</a:t>
                      </a:r>
                      <a:r>
                        <a:rPr lang="es-ES" sz="1200" b="0" baseline="0" dirty="0" smtClean="0"/>
                        <a:t> </a:t>
                      </a:r>
                      <a:r>
                        <a:rPr lang="es-ES" sz="1200" b="0" baseline="0" dirty="0" err="1" smtClean="0"/>
                        <a:t>beach</a:t>
                      </a:r>
                      <a:r>
                        <a:rPr lang="es-ES" sz="1200" b="0" baseline="0" dirty="0" smtClean="0"/>
                        <a:t>.)</a:t>
                      </a:r>
                    </a:p>
                    <a:p>
                      <a:r>
                        <a:rPr lang="es-ES" sz="1200" b="1" dirty="0" smtClean="0"/>
                        <a:t>lejos</a:t>
                      </a:r>
                      <a:r>
                        <a:rPr lang="es-ES" sz="1200" b="1" baseline="0" dirty="0" smtClean="0"/>
                        <a:t> del centro.</a:t>
                      </a:r>
                    </a:p>
                    <a:p>
                      <a:r>
                        <a:rPr lang="es-ES" sz="1200" b="0" baseline="0" dirty="0" smtClean="0"/>
                        <a:t>(</a:t>
                      </a:r>
                      <a:r>
                        <a:rPr lang="es-ES" sz="1200" b="0" baseline="0" dirty="0" err="1" smtClean="0"/>
                        <a:t>far</a:t>
                      </a:r>
                      <a:r>
                        <a:rPr lang="es-ES" sz="1200" b="0" baseline="0" dirty="0" smtClean="0"/>
                        <a:t> </a:t>
                      </a:r>
                      <a:r>
                        <a:rPr lang="es-ES" sz="1200" b="0" baseline="0" dirty="0" err="1" smtClean="0"/>
                        <a:t>away</a:t>
                      </a:r>
                      <a:r>
                        <a:rPr lang="es-ES" sz="1200" b="0" baseline="0" dirty="0" smtClean="0"/>
                        <a:t> </a:t>
                      </a:r>
                      <a:r>
                        <a:rPr lang="es-ES" sz="1200" b="0" baseline="0" dirty="0" err="1" smtClean="0"/>
                        <a:t>from</a:t>
                      </a:r>
                      <a:r>
                        <a:rPr lang="es-ES" sz="1200" b="0" baseline="0" dirty="0" smtClean="0"/>
                        <a:t> </a:t>
                      </a:r>
                      <a:r>
                        <a:rPr lang="es-ES" sz="1200" b="0" baseline="0" dirty="0" err="1" smtClean="0"/>
                        <a:t>the</a:t>
                      </a:r>
                      <a:r>
                        <a:rPr lang="es-ES" sz="1200" b="0" baseline="0" dirty="0" smtClean="0"/>
                        <a:t> centre.)</a:t>
                      </a:r>
                    </a:p>
                    <a:p>
                      <a:endParaRPr lang="es-ES" sz="1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noProof="0" dirty="0"/>
                    </a:p>
                  </a:txBody>
                  <a:tcPr/>
                </a:tc>
              </a:tr>
              <a:tr h="289475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¿Como fueron</a:t>
                      </a:r>
                      <a:r>
                        <a:rPr lang="es-ES" sz="1200" b="1" baseline="0" noProof="0" dirty="0" smtClean="0"/>
                        <a:t> las vacaciones? </a:t>
                      </a:r>
                      <a:r>
                        <a:rPr lang="es-ES" sz="1200" b="0" baseline="0" noProof="0" dirty="0" smtClean="0"/>
                        <a:t>(</a:t>
                      </a:r>
                      <a:r>
                        <a:rPr lang="es-ES" sz="1200" b="0" baseline="0" noProof="0" dirty="0" err="1" smtClean="0"/>
                        <a:t>How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was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the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holiday</a:t>
                      </a:r>
                      <a:r>
                        <a:rPr lang="es-ES" sz="1200" b="0" baseline="0" noProof="0" dirty="0" smtClean="0"/>
                        <a:t>?)</a:t>
                      </a:r>
                      <a:endParaRPr lang="es-ES" sz="1200" b="1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482459">
                <a:tc gridSpan="3">
                  <a:txBody>
                    <a:bodyPr/>
                    <a:lstStyle/>
                    <a:p>
                      <a:r>
                        <a:rPr lang="es-ES" sz="1200" b="1" noProof="0" dirty="0" smtClean="0"/>
                        <a:t>Lo</a:t>
                      </a:r>
                      <a:r>
                        <a:rPr lang="es-ES" sz="1200" b="1" baseline="0" noProof="0" dirty="0" smtClean="0"/>
                        <a:t> pasé genial</a:t>
                      </a:r>
                    </a:p>
                    <a:p>
                      <a:r>
                        <a:rPr lang="es-ES" sz="1200" b="0" baseline="0" noProof="0" dirty="0" smtClean="0"/>
                        <a:t>(I </a:t>
                      </a:r>
                      <a:r>
                        <a:rPr lang="es-ES" sz="1200" b="0" baseline="0" noProof="0" dirty="0" err="1" smtClean="0"/>
                        <a:t>had</a:t>
                      </a:r>
                      <a:r>
                        <a:rPr lang="es-ES" sz="1200" b="0" baseline="0" noProof="0" dirty="0" smtClean="0"/>
                        <a:t> a </a:t>
                      </a:r>
                      <a:r>
                        <a:rPr lang="es-ES" sz="1200" b="0" baseline="0" noProof="0" dirty="0" err="1" smtClean="0"/>
                        <a:t>great</a:t>
                      </a:r>
                      <a:r>
                        <a:rPr lang="es-ES" sz="1200" b="0" baseline="0" noProof="0" dirty="0" smtClean="0"/>
                        <a:t> time)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s-ES" sz="1200" b="1" noProof="0" dirty="0" smtClean="0"/>
                        <a:t>porque había una piscina enorme.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because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there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was</a:t>
                      </a:r>
                      <a:r>
                        <a:rPr lang="es-ES" sz="1200" b="0" noProof="0" dirty="0" smtClean="0"/>
                        <a:t> a </a:t>
                      </a:r>
                      <a:r>
                        <a:rPr lang="es-ES" sz="1200" b="0" noProof="0" dirty="0" err="1" smtClean="0"/>
                        <a:t>huge</a:t>
                      </a:r>
                      <a:r>
                        <a:rPr lang="es-ES" sz="1200" b="0" baseline="0" noProof="0" dirty="0" smtClean="0"/>
                        <a:t> pool.)</a:t>
                      </a:r>
                      <a:endParaRPr lang="es-ES" sz="1200" b="1" noProof="0" dirty="0" smtClean="0"/>
                    </a:p>
                    <a:p>
                      <a:r>
                        <a:rPr lang="es-ES" sz="1200" b="1" noProof="0" dirty="0" smtClean="0"/>
                        <a:t>ya que el hotel tenía</a:t>
                      </a:r>
                      <a:r>
                        <a:rPr lang="es-ES" sz="1200" b="1" baseline="0" noProof="0" dirty="0" smtClean="0"/>
                        <a:t> un bar. </a:t>
                      </a:r>
                      <a:r>
                        <a:rPr lang="es-ES" sz="1200" b="0" baseline="0" noProof="0" dirty="0" smtClean="0"/>
                        <a:t>(</a:t>
                      </a:r>
                      <a:r>
                        <a:rPr lang="es-ES" sz="1200" b="0" baseline="0" noProof="0" dirty="0" err="1" smtClean="0"/>
                        <a:t>because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the</a:t>
                      </a:r>
                      <a:r>
                        <a:rPr lang="es-ES" sz="1200" b="0" baseline="0" noProof="0" dirty="0" smtClean="0"/>
                        <a:t> hotel </a:t>
                      </a:r>
                      <a:r>
                        <a:rPr lang="es-ES" sz="1200" b="0" baseline="0" noProof="0" dirty="0" err="1" smtClean="0"/>
                        <a:t>had</a:t>
                      </a:r>
                      <a:r>
                        <a:rPr lang="es-ES" sz="1200" b="0" baseline="0" noProof="0" dirty="0" smtClean="0"/>
                        <a:t> a bar.)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482459">
                <a:tc gridSpan="3">
                  <a:txBody>
                    <a:bodyPr/>
                    <a:lstStyle/>
                    <a:p>
                      <a:r>
                        <a:rPr lang="es-ES" sz="1200" b="1" noProof="0" dirty="0" smtClean="0"/>
                        <a:t>Lo pasé muy</a:t>
                      </a:r>
                      <a:r>
                        <a:rPr lang="es-ES" sz="1200" b="1" baseline="0" noProof="0" dirty="0" smtClean="0"/>
                        <a:t> mal</a:t>
                      </a:r>
                    </a:p>
                    <a:p>
                      <a:r>
                        <a:rPr lang="es-ES" sz="1200" b="0" baseline="0" noProof="0" dirty="0" smtClean="0"/>
                        <a:t>(I </a:t>
                      </a:r>
                      <a:r>
                        <a:rPr lang="es-ES" sz="1200" b="0" baseline="0" noProof="0" dirty="0" err="1" smtClean="0"/>
                        <a:t>had</a:t>
                      </a:r>
                      <a:r>
                        <a:rPr lang="es-ES" sz="1200" b="0" baseline="0" noProof="0" dirty="0" smtClean="0"/>
                        <a:t> a </a:t>
                      </a:r>
                      <a:r>
                        <a:rPr lang="es-ES" sz="1200" b="0" baseline="0" noProof="0" dirty="0" err="1" smtClean="0"/>
                        <a:t>really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bad</a:t>
                      </a:r>
                      <a:r>
                        <a:rPr lang="es-ES" sz="1200" b="0" baseline="0" noProof="0" dirty="0" smtClean="0"/>
                        <a:t> time)</a:t>
                      </a:r>
                      <a:endParaRPr lang="es-ES" sz="1200" b="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s-ES" sz="1200" b="1" noProof="0" dirty="0" smtClean="0"/>
                        <a:t>dado que el hotel estaba sucio.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because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the</a:t>
                      </a:r>
                      <a:r>
                        <a:rPr lang="es-ES" sz="1200" b="0" noProof="0" dirty="0" smtClean="0"/>
                        <a:t> hotel </a:t>
                      </a:r>
                      <a:r>
                        <a:rPr lang="es-ES" sz="1200" b="0" noProof="0" dirty="0" err="1" smtClean="0"/>
                        <a:t>was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dirty</a:t>
                      </a:r>
                      <a:r>
                        <a:rPr lang="es-ES" sz="1200" b="0" baseline="0" noProof="0" dirty="0" smtClean="0"/>
                        <a:t>.)</a:t>
                      </a:r>
                      <a:endParaRPr lang="es-ES" sz="1200" b="1" noProof="0" dirty="0" smtClean="0"/>
                    </a:p>
                    <a:p>
                      <a:r>
                        <a:rPr lang="es-ES" sz="1200" b="1" noProof="0" dirty="0" smtClean="0"/>
                        <a:t>porque no había nada que hacer.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because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there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wasn’t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anything</a:t>
                      </a:r>
                      <a:r>
                        <a:rPr lang="es-ES" sz="1200" b="0" noProof="0" dirty="0" smtClean="0"/>
                        <a:t> to do.)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703153"/>
            <a:ext cx="385762" cy="3624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743200"/>
            <a:ext cx="377138" cy="3771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96" y="2694567"/>
            <a:ext cx="486704" cy="3796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917" r="95833">
                        <a14:foregroundMark x1="37417" y1="25238" x2="36750" y2="24762"/>
                        <a14:foregroundMark x1="49583" y1="31905" x2="50333" y2="51270"/>
                        <a14:foregroundMark x1="50333" y1="85873" x2="49917" y2="84921"/>
                        <a14:foregroundMark x1="37000" y1="75873" x2="36917" y2="73651"/>
                        <a14:foregroundMark x1="30917" y1="49206" x2="31833" y2="50159"/>
                        <a14:foregroundMark x1="50000" y1="16825" x2="49667" y2="15079"/>
                        <a14:foregroundMark x1="63417" y1="26349" x2="62917" y2="24762"/>
                        <a14:foregroundMark x1="69250" y1="50952" x2="64250" y2="46667"/>
                        <a14:foregroundMark x1="66000" y1="46667" x2="55917" y2="30000"/>
                        <a14:foregroundMark x1="37000" y1="88254" x2="52083" y2="9683"/>
                        <a14:foregroundMark x1="61417" y1="87937" x2="34333" y2="284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8" y="2713433"/>
            <a:ext cx="609600" cy="3200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97484" y="2667000"/>
            <a:ext cx="385763" cy="3857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031" y="2722893"/>
            <a:ext cx="486704" cy="3796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52" y="5085518"/>
            <a:ext cx="507841" cy="5078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54" y="5213730"/>
            <a:ext cx="486704" cy="3796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31" y="5182530"/>
            <a:ext cx="486704" cy="3796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02133" y="5146558"/>
            <a:ext cx="385763" cy="3857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84095" y="5166248"/>
            <a:ext cx="385763" cy="3857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247" y="5182530"/>
            <a:ext cx="381000" cy="381000"/>
          </a:xfrm>
          <a:prstGeom prst="rect">
            <a:avLst/>
          </a:prstGeom>
        </p:spPr>
      </p:pic>
      <p:pic>
        <p:nvPicPr>
          <p:cNvPr id="25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03" y="5981395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eason Icon at GetDrawings | Free downloa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585" y="6016973"/>
            <a:ext cx="280781" cy="2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ason Icon at GetDrawings | Free downloa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481" y="6526912"/>
            <a:ext cx="280781" cy="2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04" y="6439149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8682938" y="-230833"/>
            <a:ext cx="486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</a:rPr>
              <a:t>e</a:t>
            </a:r>
            <a:endParaRPr lang="en-US" sz="5400" b="1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3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pan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Image result for spani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Image result for spanis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Image result for spanish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-2" y="-13436"/>
            <a:ext cx="8682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>
                <a:cs typeface="Calibri"/>
              </a:rPr>
              <a:t>LO:</a:t>
            </a:r>
            <a:r>
              <a:rPr lang="en-GB" sz="1600" dirty="0" smtClean="0">
                <a:cs typeface="Calibri"/>
              </a:rPr>
              <a:t> TBAT implement exam strategies IOT complete exam style questions at your target level, covering all four language skills, using a range of language and time frames appropriate to your target grade. </a:t>
            </a:r>
            <a:endParaRPr lang="en-US" sz="1600" dirty="0" smtClean="0">
              <a:cs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552177"/>
              </p:ext>
            </p:extLst>
          </p:nvPr>
        </p:nvGraphicFramePr>
        <p:xfrm>
          <a:off x="-1" y="745112"/>
          <a:ext cx="9145728" cy="6112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962"/>
                <a:gridCol w="525516"/>
                <a:gridCol w="1501478"/>
                <a:gridCol w="1501478"/>
                <a:gridCol w="397118"/>
                <a:gridCol w="855887"/>
                <a:gridCol w="385333"/>
                <a:gridCol w="1201183"/>
                <a:gridCol w="300295"/>
                <a:gridCol w="1501478"/>
              </a:tblGrid>
              <a:tr h="289475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¿Adonde fuiste de vacaciones? </a:t>
                      </a:r>
                      <a:r>
                        <a:rPr lang="es-ES" sz="1200" b="0" noProof="0" dirty="0" smtClean="0"/>
                        <a:t>(</a:t>
                      </a:r>
                      <a:r>
                        <a:rPr lang="es-ES" sz="1200" b="0" noProof="0" dirty="0" err="1" smtClean="0"/>
                        <a:t>Where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did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you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go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on</a:t>
                      </a:r>
                      <a:r>
                        <a:rPr lang="es-ES" sz="1200" b="0" noProof="0" dirty="0" smtClean="0"/>
                        <a:t> </a:t>
                      </a:r>
                      <a:r>
                        <a:rPr lang="es-ES" sz="1200" b="0" noProof="0" dirty="0" err="1" smtClean="0"/>
                        <a:t>holiday</a:t>
                      </a:r>
                      <a:r>
                        <a:rPr lang="es-ES" sz="1200" b="0" noProof="0" dirty="0" smtClean="0"/>
                        <a:t>?)</a:t>
                      </a:r>
                      <a:endParaRPr lang="es-ES" sz="1200" b="0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219312"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Hace dos años </a:t>
                      </a:r>
                    </a:p>
                    <a:p>
                      <a:r>
                        <a:rPr lang="es-ES" sz="1200" b="1" noProof="0" dirty="0" smtClean="0"/>
                        <a:t>El</a:t>
                      </a:r>
                      <a:r>
                        <a:rPr lang="es-ES" sz="1200" b="1" baseline="0" noProof="0" dirty="0" smtClean="0"/>
                        <a:t> año pasado</a:t>
                      </a:r>
                    </a:p>
                    <a:p>
                      <a:r>
                        <a:rPr lang="es-ES" sz="1200" b="1" baseline="0" noProof="0" dirty="0" smtClean="0"/>
                        <a:t>Cuando era más joven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fui a</a:t>
                      </a:r>
                      <a:endParaRPr lang="es-E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Londres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los</a:t>
                      </a:r>
                      <a:r>
                        <a:rPr lang="es-ES" sz="1200" b="1" baseline="0" noProof="0" dirty="0" smtClean="0"/>
                        <a:t> Estados Unidos </a:t>
                      </a:r>
                    </a:p>
                    <a:p>
                      <a:r>
                        <a:rPr lang="es-ES" sz="1200" b="1" noProof="0" dirty="0" smtClean="0"/>
                        <a:t>Escocia </a:t>
                      </a:r>
                    </a:p>
                    <a:p>
                      <a:r>
                        <a:rPr lang="es-ES" sz="1200" b="1" noProof="0" dirty="0" smtClean="0"/>
                        <a:t>Gales </a:t>
                      </a:r>
                    </a:p>
                    <a:p>
                      <a:r>
                        <a:rPr lang="es-ES" sz="1200" b="1" noProof="0" dirty="0" smtClean="0"/>
                        <a:t>Irlanda </a:t>
                      </a:r>
                    </a:p>
                    <a:p>
                      <a:r>
                        <a:rPr lang="es-ES" sz="1200" b="1" noProof="0" dirty="0" smtClean="0"/>
                        <a:t>Francia </a:t>
                      </a:r>
                    </a:p>
                    <a:p>
                      <a:r>
                        <a:rPr lang="es-ES" sz="1200" b="1" noProof="0" dirty="0" smtClean="0"/>
                        <a:t>España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Alemania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Grecia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Italia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Turquía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con mi familia</a:t>
                      </a:r>
                    </a:p>
                    <a:p>
                      <a:r>
                        <a:rPr lang="es-ES" sz="1200" b="1" noProof="0" dirty="0" smtClean="0"/>
                        <a:t>con mi padre</a:t>
                      </a:r>
                    </a:p>
                    <a:p>
                      <a:r>
                        <a:rPr lang="es-ES" sz="1200" b="1" noProof="0" dirty="0" smtClean="0"/>
                        <a:t>con mis padres</a:t>
                      </a:r>
                    </a:p>
                    <a:p>
                      <a:r>
                        <a:rPr lang="es-ES" sz="1200" b="1" noProof="0" dirty="0" smtClean="0"/>
                        <a:t>con mis abuelos</a:t>
                      </a:r>
                    </a:p>
                    <a:p>
                      <a:r>
                        <a:rPr lang="es-ES" sz="1200" b="1" noProof="0" dirty="0" smtClean="0"/>
                        <a:t>con mis amigos</a:t>
                      </a:r>
                    </a:p>
                    <a:p>
                      <a:r>
                        <a:rPr lang="es-ES" sz="1200" b="1" noProof="0" dirty="0" smtClean="0"/>
                        <a:t>con mis tíos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y viajamos 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coche.</a:t>
                      </a:r>
                    </a:p>
                    <a:p>
                      <a:r>
                        <a:rPr lang="es-ES" sz="1200" b="1" baseline="0" noProof="0" dirty="0" smtClean="0"/>
                        <a:t>avión.</a:t>
                      </a:r>
                    </a:p>
                    <a:p>
                      <a:r>
                        <a:rPr lang="es-ES" sz="1200" b="1" baseline="0" noProof="0" dirty="0" smtClean="0"/>
                        <a:t>barco.</a:t>
                      </a:r>
                    </a:p>
                    <a:p>
                      <a:r>
                        <a:rPr lang="es-ES" sz="1200" b="1" baseline="0" noProof="0" dirty="0" smtClean="0"/>
                        <a:t>tren.</a:t>
                      </a:r>
                    </a:p>
                    <a:p>
                      <a:r>
                        <a:rPr lang="es-ES" sz="1200" b="1" baseline="0" noProof="0" dirty="0" smtClean="0"/>
                        <a:t>autocar</a:t>
                      </a:r>
                    </a:p>
                    <a:p>
                      <a:endParaRPr lang="es-ES" sz="1200" b="1" noProof="0" dirty="0"/>
                    </a:p>
                  </a:txBody>
                  <a:tcPr/>
                </a:tc>
              </a:tr>
              <a:tr h="323378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¿Donde te alojaste? </a:t>
                      </a:r>
                      <a:r>
                        <a:rPr lang="es-ES" sz="1200" noProof="0" dirty="0" smtClean="0"/>
                        <a:t>(</a:t>
                      </a:r>
                      <a:r>
                        <a:rPr lang="es-ES" sz="1200" noProof="0" dirty="0" err="1" smtClean="0"/>
                        <a:t>Where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did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you</a:t>
                      </a:r>
                      <a:r>
                        <a:rPr lang="es-ES" sz="1200" noProof="0" dirty="0" smtClean="0"/>
                        <a:t> </a:t>
                      </a:r>
                      <a:r>
                        <a:rPr lang="es-ES" sz="1200" noProof="0" dirty="0" err="1" smtClean="0"/>
                        <a:t>stay</a:t>
                      </a:r>
                      <a:r>
                        <a:rPr lang="es-ES" sz="1200" noProof="0" dirty="0" smtClean="0"/>
                        <a:t>?)</a:t>
                      </a:r>
                      <a:endParaRPr lang="es-ES" sz="1200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2026328"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Me alojé en Nos alojamos en </a:t>
                      </a:r>
                      <a:endParaRPr lang="es-ES" sz="1200" b="1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un hotel </a:t>
                      </a:r>
                    </a:p>
                    <a:p>
                      <a:r>
                        <a:rPr lang="es-ES" sz="1200" b="1" noProof="0" dirty="0" smtClean="0"/>
                        <a:t>una (</a:t>
                      </a:r>
                      <a:r>
                        <a:rPr lang="es-ES" sz="1200" b="1" baseline="0" noProof="0" dirty="0" smtClean="0"/>
                        <a:t>una tienda </a:t>
                      </a:r>
                      <a:r>
                        <a:rPr lang="es-ES" sz="1200" b="1" noProof="0" dirty="0" smtClean="0"/>
                        <a:t>en) un</a:t>
                      </a:r>
                      <a:r>
                        <a:rPr lang="es-ES" sz="1200" b="1" baseline="0" noProof="0" dirty="0" smtClean="0"/>
                        <a:t> camping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baseline="0" noProof="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noProof="0" dirty="0" smtClean="0"/>
                        <a:t>de cinco estrellas </a:t>
                      </a:r>
                    </a:p>
                    <a:p>
                      <a:r>
                        <a:rPr lang="es-ES" sz="1200" b="1" dirty="0" smtClean="0"/>
                        <a:t>con vistas al mar </a:t>
                      </a:r>
                    </a:p>
                    <a:p>
                      <a:r>
                        <a:rPr lang="es-ES" sz="1200" b="1" noProof="0" dirty="0" smtClean="0"/>
                        <a:t>grande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pequeño/a</a:t>
                      </a:r>
                    </a:p>
                    <a:p>
                      <a:r>
                        <a:rPr lang="es-ES" sz="1200" b="1" noProof="0" dirty="0" smtClean="0"/>
                        <a:t>barato/a </a:t>
                      </a:r>
                      <a:endParaRPr lang="es-ES" sz="1200" b="0" noProof="0" dirty="0" smtClean="0"/>
                    </a:p>
                    <a:p>
                      <a:r>
                        <a:rPr lang="es-ES" sz="1200" b="1" noProof="0" dirty="0" smtClean="0"/>
                        <a:t>caro/a </a:t>
                      </a:r>
                    </a:p>
                    <a:p>
                      <a:r>
                        <a:rPr lang="es-ES" sz="1200" b="1" noProof="0" dirty="0" smtClean="0"/>
                        <a:t>limpio/a </a:t>
                      </a:r>
                      <a:endParaRPr lang="es-ES" sz="1200" b="0" noProof="0" dirty="0" smtClean="0"/>
                    </a:p>
                    <a:p>
                      <a:r>
                        <a:rPr lang="es-ES" sz="1200" b="1" noProof="0" dirty="0" smtClean="0"/>
                        <a:t>sucio/a</a:t>
                      </a:r>
                      <a:r>
                        <a:rPr lang="es-ES" sz="1200" b="1" baseline="0" noProof="0" dirty="0" smtClean="0"/>
                        <a:t> </a:t>
                      </a:r>
                      <a:endParaRPr lang="es-ES" sz="1200" b="1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/>
                        <a:t>precioso/a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noProof="0" dirty="0" smtClean="0"/>
                        <a:t>situado/a</a:t>
                      </a:r>
                      <a:endParaRPr lang="es-ES" sz="1200" b="1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200" b="1" dirty="0" smtClean="0"/>
                        <a:t>en</a:t>
                      </a:r>
                      <a:r>
                        <a:rPr lang="es-ES" sz="1200" b="1" baseline="0" dirty="0" smtClean="0"/>
                        <a:t> la ciudad </a:t>
                      </a:r>
                    </a:p>
                    <a:p>
                      <a:r>
                        <a:rPr lang="es-ES" sz="1200" b="1" baseline="0" dirty="0" smtClean="0"/>
                        <a:t>en un pueblo </a:t>
                      </a:r>
                    </a:p>
                    <a:p>
                      <a:r>
                        <a:rPr lang="es-ES" sz="1200" b="1" baseline="0" dirty="0" smtClean="0"/>
                        <a:t>en el campo</a:t>
                      </a:r>
                    </a:p>
                    <a:p>
                      <a:r>
                        <a:rPr lang="es-ES" sz="1200" b="1" baseline="0" dirty="0" smtClean="0"/>
                        <a:t>en las afueras </a:t>
                      </a:r>
                    </a:p>
                    <a:p>
                      <a:r>
                        <a:rPr lang="es-ES" sz="1200" b="1" baseline="0" dirty="0" smtClean="0"/>
                        <a:t>en la costa</a:t>
                      </a:r>
                    </a:p>
                    <a:p>
                      <a:r>
                        <a:rPr lang="es-ES" sz="1200" b="1" baseline="0" dirty="0" smtClean="0"/>
                        <a:t>en las montañas</a:t>
                      </a:r>
                    </a:p>
                    <a:p>
                      <a:r>
                        <a:rPr lang="es-ES" sz="1200" b="1" baseline="0" dirty="0" smtClean="0"/>
                        <a:t>en el bosque </a:t>
                      </a:r>
                    </a:p>
                    <a:p>
                      <a:endParaRPr lang="es-E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smtClean="0"/>
                        <a:t>cerca de la playa.</a:t>
                      </a:r>
                    </a:p>
                    <a:p>
                      <a:r>
                        <a:rPr lang="es-ES" sz="1200" b="1" dirty="0" smtClean="0"/>
                        <a:t>lejos</a:t>
                      </a:r>
                      <a:r>
                        <a:rPr lang="es-ES" sz="1200" b="1" baseline="0" dirty="0" smtClean="0"/>
                        <a:t> del centro.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1" noProof="0" dirty="0"/>
                    </a:p>
                  </a:txBody>
                  <a:tcPr/>
                </a:tc>
              </a:tr>
              <a:tr h="289475">
                <a:tc gridSpan="10">
                  <a:txBody>
                    <a:bodyPr/>
                    <a:lstStyle/>
                    <a:p>
                      <a:r>
                        <a:rPr lang="es-ES" sz="1200" b="1" noProof="0" dirty="0" smtClean="0"/>
                        <a:t>¿Como fueron</a:t>
                      </a:r>
                      <a:r>
                        <a:rPr lang="es-ES" sz="1200" b="1" baseline="0" noProof="0" dirty="0" smtClean="0"/>
                        <a:t> las vacaciones? </a:t>
                      </a:r>
                      <a:r>
                        <a:rPr lang="es-ES" sz="1200" b="0" baseline="0" noProof="0" dirty="0" smtClean="0"/>
                        <a:t>(</a:t>
                      </a:r>
                      <a:r>
                        <a:rPr lang="es-ES" sz="1200" b="0" baseline="0" noProof="0" dirty="0" err="1" smtClean="0"/>
                        <a:t>How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was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the</a:t>
                      </a:r>
                      <a:r>
                        <a:rPr lang="es-ES" sz="1200" b="0" baseline="0" noProof="0" dirty="0" smtClean="0"/>
                        <a:t> </a:t>
                      </a:r>
                      <a:r>
                        <a:rPr lang="es-ES" sz="1200" b="0" baseline="0" noProof="0" dirty="0" err="1" smtClean="0"/>
                        <a:t>holiday</a:t>
                      </a:r>
                      <a:r>
                        <a:rPr lang="es-ES" sz="1200" b="0" baseline="0" noProof="0" dirty="0" smtClean="0"/>
                        <a:t>?)</a:t>
                      </a:r>
                      <a:endParaRPr lang="es-ES" sz="1200" b="1" noProof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482459">
                <a:tc gridSpan="3">
                  <a:txBody>
                    <a:bodyPr/>
                    <a:lstStyle/>
                    <a:p>
                      <a:r>
                        <a:rPr lang="es-ES" sz="1200" b="1" noProof="0" dirty="0" smtClean="0"/>
                        <a:t>Lo</a:t>
                      </a:r>
                      <a:r>
                        <a:rPr lang="es-ES" sz="1200" b="1" baseline="0" noProof="0" dirty="0" smtClean="0"/>
                        <a:t> pasé genial</a:t>
                      </a:r>
                    </a:p>
                    <a:p>
                      <a:endParaRPr lang="es-ES" sz="1200" b="0" baseline="0" noProof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s-ES" sz="1200" b="1" noProof="0" dirty="0" smtClean="0"/>
                        <a:t>porque había una piscina enorme. </a:t>
                      </a:r>
                    </a:p>
                    <a:p>
                      <a:r>
                        <a:rPr lang="es-ES" sz="1200" b="1" noProof="0" dirty="0" smtClean="0"/>
                        <a:t>ya que el hotel tenía</a:t>
                      </a:r>
                      <a:r>
                        <a:rPr lang="es-ES" sz="1200" b="1" baseline="0" noProof="0" dirty="0" smtClean="0"/>
                        <a:t> un bar. 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noProof="0" dirty="0"/>
                    </a:p>
                  </a:txBody>
                  <a:tcPr/>
                </a:tc>
              </a:tr>
              <a:tr h="482459">
                <a:tc gridSpan="3">
                  <a:txBody>
                    <a:bodyPr/>
                    <a:lstStyle/>
                    <a:p>
                      <a:r>
                        <a:rPr lang="es-ES" sz="1200" b="1" noProof="0" dirty="0" smtClean="0"/>
                        <a:t>Lo pasé muy</a:t>
                      </a:r>
                      <a:r>
                        <a:rPr lang="es-ES" sz="1200" b="1" baseline="0" noProof="0" dirty="0" smtClean="0"/>
                        <a:t> mal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s-ES" sz="1200" b="1" noProof="0" dirty="0" smtClean="0"/>
                        <a:t>dado que el hotel estaba sucio. </a:t>
                      </a:r>
                    </a:p>
                    <a:p>
                      <a:r>
                        <a:rPr lang="es-ES" sz="1200" b="1" noProof="0" dirty="0" smtClean="0"/>
                        <a:t>porque no había nada que hacer. </a:t>
                      </a:r>
                      <a:endParaRPr lang="es-ES" sz="12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703153"/>
            <a:ext cx="385762" cy="3624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743200"/>
            <a:ext cx="377138" cy="3771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96" y="2694567"/>
            <a:ext cx="486704" cy="3796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1917" r="95833">
                        <a14:foregroundMark x1="37417" y1="25238" x2="36750" y2="24762"/>
                        <a14:foregroundMark x1="49583" y1="31905" x2="50333" y2="51270"/>
                        <a14:foregroundMark x1="50333" y1="85873" x2="49917" y2="84921"/>
                        <a14:foregroundMark x1="37000" y1="75873" x2="36917" y2="73651"/>
                        <a14:foregroundMark x1="30917" y1="49206" x2="31833" y2="50159"/>
                        <a14:foregroundMark x1="50000" y1="16825" x2="49667" y2="15079"/>
                        <a14:foregroundMark x1="63417" y1="26349" x2="62917" y2="24762"/>
                        <a14:foregroundMark x1="69250" y1="50952" x2="64250" y2="46667"/>
                        <a14:foregroundMark x1="66000" y1="46667" x2="55917" y2="30000"/>
                        <a14:foregroundMark x1="37000" y1="88254" x2="52083" y2="9683"/>
                        <a14:foregroundMark x1="61417" y1="87937" x2="34333" y2="284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8" y="2713433"/>
            <a:ext cx="609600" cy="3200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97484" y="2667000"/>
            <a:ext cx="385763" cy="3857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031" y="2722893"/>
            <a:ext cx="486704" cy="3796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52" y="5085518"/>
            <a:ext cx="507841" cy="5078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54" y="5213730"/>
            <a:ext cx="486704" cy="3796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331" y="5182530"/>
            <a:ext cx="486704" cy="3796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02133" y="5146558"/>
            <a:ext cx="385763" cy="3857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2889" y1="67556" x2="52000" y2="19556"/>
                        <a14:foregroundMark x1="47111" y1="63556" x2="41333" y2="24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84095" y="5166248"/>
            <a:ext cx="385763" cy="3857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247" y="5182530"/>
            <a:ext cx="381000" cy="381000"/>
          </a:xfrm>
          <a:prstGeom prst="rect">
            <a:avLst/>
          </a:prstGeom>
        </p:spPr>
      </p:pic>
      <p:pic>
        <p:nvPicPr>
          <p:cNvPr id="25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03" y="5981395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Reason Icon at GetDrawings | Free downloa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585" y="6016973"/>
            <a:ext cx="280781" cy="2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ason Icon at GetDrawings | Free downloa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481" y="6526912"/>
            <a:ext cx="280781" cy="2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Thumb Discussion Decision Opinion Brain Storming Comment Svg Png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04" y="6439149"/>
            <a:ext cx="433759" cy="3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8682938" y="-230833"/>
            <a:ext cx="4864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</a:rPr>
              <a:t>e</a:t>
            </a:r>
            <a:endParaRPr lang="en-US" sz="5400" b="1" cap="none" spc="0" dirty="0">
              <a:ln w="0"/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3643</Words>
  <Application>Microsoft Office PowerPoint</Application>
  <PresentationFormat>On-screen Show (4:3)</PresentationFormat>
  <Paragraphs>624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Foundation Spanish Unit 8: Las Vacaciones  – Holidays</vt:lpstr>
      <vt:lpstr>PowerPoint Presentation</vt:lpstr>
      <vt:lpstr>Robo de Tarjetas</vt:lpstr>
      <vt:lpstr>PowerPoint Presentation</vt:lpstr>
      <vt:lpstr>Foundation Spanish Unit 8: El Alojamiento – Accommodation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Foundation Spanish Unit 8: ¿Qué tiempo hace?  – What’s the weather like?</vt:lpstr>
      <vt:lpstr>PowerPoint Presentation</vt:lpstr>
      <vt:lpstr>PowerPoint Presentation</vt:lpstr>
      <vt:lpstr>PowerPoint Presentation</vt:lpstr>
      <vt:lpstr>PowerPoint Presentation</vt:lpstr>
      <vt:lpstr>Foundation Spanish Unit 8: El Turismo - Tourism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Family and Relationships</dc:title>
  <dc:creator>User</dc:creator>
  <cp:lastModifiedBy>User</cp:lastModifiedBy>
  <cp:revision>158</cp:revision>
  <dcterms:created xsi:type="dcterms:W3CDTF">2020-01-05T13:45:25Z</dcterms:created>
  <dcterms:modified xsi:type="dcterms:W3CDTF">2020-04-23T21:19:15Z</dcterms:modified>
</cp:coreProperties>
</file>