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65" r:id="rId6"/>
    <p:sldId id="266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7" r:id="rId16"/>
    <p:sldId id="278" r:id="rId17"/>
    <p:sldId id="274" r:id="rId18"/>
    <p:sldId id="275" r:id="rId19"/>
    <p:sldId id="276" r:id="rId20"/>
    <p:sldId id="262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5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000-B0A4-42E9-B107-66B81E6D755A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43F-5D52-4473-8D39-51EAEFBF9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9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000-B0A4-42E9-B107-66B81E6D755A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43F-5D52-4473-8D39-51EAEFBF9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15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000-B0A4-42E9-B107-66B81E6D755A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43F-5D52-4473-8D39-51EAEFBF9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1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000-B0A4-42E9-B107-66B81E6D755A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43F-5D52-4473-8D39-51EAEFBF9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49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000-B0A4-42E9-B107-66B81E6D755A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43F-5D52-4473-8D39-51EAEFBF9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0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000-B0A4-42E9-B107-66B81E6D755A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43F-5D52-4473-8D39-51EAEFBF9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76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000-B0A4-42E9-B107-66B81E6D755A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43F-5D52-4473-8D39-51EAEFBF9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0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000-B0A4-42E9-B107-66B81E6D755A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43F-5D52-4473-8D39-51EAEFBF9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36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000-B0A4-42E9-B107-66B81E6D755A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43F-5D52-4473-8D39-51EAEFBF9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91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000-B0A4-42E9-B107-66B81E6D755A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43F-5D52-4473-8D39-51EAEFBF9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83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000-B0A4-42E9-B107-66B81E6D755A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43F-5D52-4473-8D39-51EAEFBF9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95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0C000-B0A4-42E9-B107-66B81E6D755A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9943F-5D52-4473-8D39-51EAEFBF9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52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jpeg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.uk/url?sa=i&amp;rct=j&amp;q=&amp;esrc=s&amp;source=images&amp;cd=&amp;cad=rja&amp;uact=8&amp;ved=0ahUKEwjZurX8wajQAhWEOBQKHequCYkQjRwIBw&amp;url=http://photo.elsoar.com/olympic-medals-gold-silver-bronze.html&amp;psig=AFQjCNEFxIxxABCPrspEmUOgfUe0S4lIjg&amp;ust=1479222123779820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Ml87vwajQAhWDVBQKHTIbDooQjRwIBw&amp;url=http://dir.indiamart.com/impcat/gold-medal.html&amp;bvm=bv.138493631,d.ZGg&amp;psig=AFQjCNEEokqe4pTJNUNfTzSFCL1mHEhFKQ&amp;ust=1479222093460251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://www.google.co.uk/url?sa=i&amp;rct=j&amp;q=&amp;esrc=s&amp;source=images&amp;cd=&amp;cad=rja&amp;uact=8&amp;ved=0ahUKEwjHhp6VwqjQAhXDchQKHWlCBJQQjRwIBw&amp;url=http://xprides.com/2012-xp-silver-medal-horse-and-rider-teams/&amp;bvm=bv.138493631,d.ZGg&amp;psig=AFQjCNFI_aVfSZwHGRMD1OBAVaBOpGJ3xQ&amp;ust=14792221684894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782" y="512960"/>
            <a:ext cx="6767946" cy="1470025"/>
          </a:xfrm>
        </p:spPr>
        <p:txBody>
          <a:bodyPr/>
          <a:lstStyle/>
          <a:p>
            <a:r>
              <a:rPr lang="en-GB" sz="4800" b="1" u="sng" dirty="0" smtClean="0">
                <a:latin typeface="Calibri"/>
                <a:cs typeface="Calibri"/>
              </a:rPr>
              <a:t>¿</a:t>
            </a:r>
            <a:r>
              <a:rPr lang="en-GB" sz="4800" b="1" u="sng" dirty="0" err="1" smtClean="0"/>
              <a:t>Te</a:t>
            </a:r>
            <a:r>
              <a:rPr lang="en-GB" sz="4800" b="1" u="sng" dirty="0" smtClean="0"/>
              <a:t> </a:t>
            </a:r>
            <a:r>
              <a:rPr lang="en-GB" sz="4800" b="1" u="sng" dirty="0" err="1" smtClean="0"/>
              <a:t>gusta</a:t>
            </a:r>
            <a:r>
              <a:rPr lang="en-GB" sz="4800" b="1" u="sng" dirty="0" smtClean="0"/>
              <a:t> </a:t>
            </a:r>
            <a:r>
              <a:rPr lang="en-GB" sz="4800" b="1" u="sng" dirty="0" err="1" smtClean="0"/>
              <a:t>tu</a:t>
            </a:r>
            <a:r>
              <a:rPr lang="en-GB" sz="4800" b="1" u="sng" dirty="0" smtClean="0"/>
              <a:t> casa?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200" i="1" dirty="0" smtClean="0"/>
              <a:t>Do you like your house?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937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07975" y="1996096"/>
            <a:ext cx="487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PARA EMPEZAR / STARTER:</a:t>
            </a:r>
          </a:p>
          <a:p>
            <a:r>
              <a:rPr lang="en-GB" sz="2400" b="1" dirty="0" err="1" smtClean="0"/>
              <a:t>Empareja</a:t>
            </a:r>
            <a:r>
              <a:rPr lang="en-GB" sz="2400" b="1" dirty="0" smtClean="0"/>
              <a:t> el </a:t>
            </a:r>
            <a:r>
              <a:rPr lang="en-GB" sz="2400" b="1" dirty="0" err="1" smtClean="0"/>
              <a:t>vocabulario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tu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papel</a:t>
            </a:r>
            <a:r>
              <a:rPr lang="en-GB" sz="2400" b="1" dirty="0" smtClean="0"/>
              <a:t> </a:t>
            </a:r>
            <a:r>
              <a:rPr lang="en-GB" sz="2400" dirty="0" smtClean="0"/>
              <a:t>/ Match up the opinions vocabulary on your sheet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opinion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362200"/>
            <a:ext cx="871220" cy="10533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07975" y="4779729"/>
            <a:ext cx="6245225" cy="715089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Extension: </a:t>
            </a:r>
            <a:r>
              <a:rPr lang="en-GB" dirty="0"/>
              <a:t>What adjectives (describing words) could you use to describe a house? e.g. </a:t>
            </a:r>
            <a:r>
              <a:rPr lang="en-GB" dirty="0" err="1"/>
              <a:t>pequeño</a:t>
            </a:r>
            <a:r>
              <a:rPr lang="en-GB" dirty="0"/>
              <a:t> (small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1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64407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70C0"/>
                </a:solidFill>
              </a:rPr>
              <a:t>bonito</a:t>
            </a:r>
            <a:endParaRPr lang="en-GB" sz="4800" b="1" u="sng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5391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FF3399"/>
                </a:solidFill>
              </a:rPr>
              <a:t>bonit</a:t>
            </a:r>
            <a:r>
              <a:rPr lang="en-GB" sz="4800" b="1" u="sng" dirty="0" err="1" smtClean="0">
                <a:solidFill>
                  <a:srgbClr val="FF3399"/>
                </a:solidFill>
              </a:rPr>
              <a:t>a</a:t>
            </a:r>
            <a:endParaRPr lang="en-GB" sz="4800" b="1" u="sng" dirty="0">
              <a:solidFill>
                <a:srgbClr val="FF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6" y="1066800"/>
            <a:ext cx="5363495" cy="30169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28800" y="516455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pretty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718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64407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0070C0"/>
                </a:solidFill>
              </a:rPr>
              <a:t>acogedor</a:t>
            </a:r>
            <a:endParaRPr lang="en-GB" sz="4800" b="1" u="sng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5391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FF3399"/>
                </a:solidFill>
              </a:rPr>
              <a:t>acogedor</a:t>
            </a:r>
            <a:r>
              <a:rPr lang="en-GB" sz="4800" b="1" u="sng" dirty="0" err="1" smtClean="0">
                <a:solidFill>
                  <a:srgbClr val="FF3399"/>
                </a:solidFill>
              </a:rPr>
              <a:t>a</a:t>
            </a:r>
            <a:endParaRPr lang="en-GB" sz="4800" b="1" u="sng" dirty="0">
              <a:solidFill>
                <a:srgbClr val="FF33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60" y="984064"/>
            <a:ext cx="3186843" cy="31868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28800" y="516455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cosy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8416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64407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0070C0"/>
                </a:solidFill>
              </a:rPr>
              <a:t>cómodo</a:t>
            </a:r>
            <a:endParaRPr lang="en-GB" sz="4800" b="1" u="sng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5391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FF3399"/>
                </a:solidFill>
              </a:rPr>
              <a:t>cómod</a:t>
            </a:r>
            <a:r>
              <a:rPr lang="en-GB" sz="4800" b="1" u="sng" dirty="0" err="1" smtClean="0">
                <a:solidFill>
                  <a:srgbClr val="FF3399"/>
                </a:solidFill>
              </a:rPr>
              <a:t>a</a:t>
            </a:r>
            <a:endParaRPr lang="en-GB" sz="4800" b="1" u="sng" dirty="0">
              <a:solidFill>
                <a:srgbClr val="FF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7" y="753147"/>
            <a:ext cx="5940425" cy="33110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28800" y="516455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comfortable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859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64407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0070C0"/>
                </a:solidFill>
              </a:rPr>
              <a:t>aburrido</a:t>
            </a:r>
            <a:endParaRPr lang="en-GB" sz="4800" b="1" u="sng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5391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FF3399"/>
                </a:solidFill>
              </a:rPr>
              <a:t>aburrid</a:t>
            </a:r>
            <a:r>
              <a:rPr lang="en-GB" sz="4800" b="1" u="sng" dirty="0" err="1" smtClean="0">
                <a:solidFill>
                  <a:srgbClr val="FF3399"/>
                </a:solidFill>
              </a:rPr>
              <a:t>a</a:t>
            </a:r>
            <a:endParaRPr lang="en-GB" sz="4800" b="1" u="sng" dirty="0">
              <a:solidFill>
                <a:srgbClr val="FF33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84" y="1080932"/>
            <a:ext cx="4297360" cy="27932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28800" y="516455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boring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0277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7600" y="4191000"/>
            <a:ext cx="2590800" cy="7892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60375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0070C0"/>
                </a:solidFill>
              </a:rPr>
              <a:t>aburrido</a:t>
            </a:r>
            <a:endParaRPr lang="en-GB" sz="4800" b="1" u="sng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5391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FF3399"/>
                </a:solidFill>
              </a:rPr>
              <a:t>aburrida</a:t>
            </a:r>
            <a:endParaRPr lang="en-GB" sz="4800" b="1" u="sng" dirty="0">
              <a:solidFill>
                <a:srgbClr val="FF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278" y="1443106"/>
            <a:ext cx="5864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/>
              <a:t>M</a:t>
            </a:r>
            <a:r>
              <a:rPr lang="en-GB" sz="4800" b="1" dirty="0" err="1" smtClean="0"/>
              <a:t>i</a:t>
            </a:r>
            <a:r>
              <a:rPr lang="en-GB" sz="4800" b="1" dirty="0" smtClean="0"/>
              <a:t> casa </a:t>
            </a:r>
            <a:r>
              <a:rPr lang="en-GB" sz="4800" b="1" dirty="0" err="1" smtClean="0"/>
              <a:t>es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bastante</a:t>
            </a:r>
            <a:r>
              <a:rPr lang="en-GB" sz="4800" b="1" dirty="0" smtClean="0"/>
              <a:t>…</a:t>
            </a:r>
            <a:endParaRPr lang="en-GB" sz="4800" b="1" dirty="0"/>
          </a:p>
        </p:txBody>
      </p:sp>
      <p:pic>
        <p:nvPicPr>
          <p:cNvPr id="16" name="Picture 1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72" y="2667001"/>
            <a:ext cx="1841183" cy="127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2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32175" y="4163324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FF3399"/>
                </a:solidFill>
              </a:rPr>
              <a:t>bonit</a:t>
            </a:r>
            <a:r>
              <a:rPr lang="en-GB" sz="4800" b="1" dirty="0" err="1">
                <a:solidFill>
                  <a:srgbClr val="FF3399"/>
                </a:solidFill>
              </a:rPr>
              <a:t>a</a:t>
            </a:r>
            <a:endParaRPr lang="en-GB" sz="4800" b="1" u="sng" dirty="0">
              <a:solidFill>
                <a:srgbClr val="FF33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711" y="4205026"/>
            <a:ext cx="2590800" cy="7892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60375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70C0"/>
                </a:solidFill>
              </a:rPr>
              <a:t>bonito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278" y="1239103"/>
            <a:ext cx="5864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/>
              <a:t>Mi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piso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es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muy</a:t>
            </a:r>
            <a:r>
              <a:rPr lang="en-GB" sz="4800" b="1" dirty="0" smtClean="0"/>
              <a:t>…</a:t>
            </a:r>
            <a:endParaRPr lang="en-GB" sz="4800" b="1" dirty="0"/>
          </a:p>
        </p:txBody>
      </p:sp>
      <p:sp>
        <p:nvSpPr>
          <p:cNvPr id="6" name="AutoShape 2" descr="Image result for apartment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34" y="2070100"/>
            <a:ext cx="1713081" cy="188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25390" y="4205026"/>
            <a:ext cx="2590800" cy="7892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32175" y="4163324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FF3399"/>
                </a:solidFill>
              </a:rPr>
              <a:t>pequeña</a:t>
            </a:r>
            <a:endParaRPr lang="en-GB" sz="4800" b="1" u="sng" dirty="0">
              <a:solidFill>
                <a:srgbClr val="FF33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56963" y="4163324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0070C0"/>
                </a:solidFill>
              </a:rPr>
              <a:t>pequeño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278" y="1239103"/>
            <a:ext cx="5864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/>
              <a:t>Mi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granja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es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muy</a:t>
            </a:r>
            <a:r>
              <a:rPr lang="en-GB" sz="4800" b="1" dirty="0" smtClean="0"/>
              <a:t>…</a:t>
            </a:r>
            <a:endParaRPr lang="en-GB" sz="4800" b="1" dirty="0"/>
          </a:p>
        </p:txBody>
      </p:sp>
      <p:sp>
        <p:nvSpPr>
          <p:cNvPr id="6" name="AutoShape 2" descr="Image result for apartment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54" name="Picture 2" descr="Image result for farm 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18" y="2097397"/>
            <a:ext cx="2533339" cy="17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7296" y="387742"/>
            <a:ext cx="6469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err="1" smtClean="0"/>
              <a:t>Actividad</a:t>
            </a:r>
            <a:r>
              <a:rPr lang="en-GB" sz="2800" b="1" u="sng" dirty="0" smtClean="0"/>
              <a:t> 1</a:t>
            </a:r>
          </a:p>
          <a:p>
            <a:r>
              <a:rPr lang="en-GB" sz="2800" dirty="0" err="1" smtClean="0"/>
              <a:t>Crea</a:t>
            </a:r>
            <a:r>
              <a:rPr lang="en-GB" sz="2800" dirty="0" smtClean="0"/>
              <a:t> </a:t>
            </a:r>
            <a:r>
              <a:rPr lang="en-GB" sz="2800" dirty="0" err="1" smtClean="0"/>
              <a:t>unas</a:t>
            </a:r>
            <a:r>
              <a:rPr lang="en-GB" sz="2800" dirty="0" smtClean="0"/>
              <a:t> </a:t>
            </a:r>
            <a:r>
              <a:rPr lang="en-GB" sz="2800" dirty="0" err="1" smtClean="0"/>
              <a:t>frases</a:t>
            </a:r>
            <a:r>
              <a:rPr lang="en-GB" sz="2800" dirty="0" smtClean="0"/>
              <a:t> con las cartas                            / Create some phrases with the cards.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b="1" u="sng" dirty="0" smtClean="0"/>
          </a:p>
          <a:p>
            <a:r>
              <a:rPr lang="en-GB" sz="2800" b="1" u="sng" dirty="0" err="1" smtClean="0"/>
              <a:t>Actividad</a:t>
            </a:r>
            <a:r>
              <a:rPr lang="en-GB" sz="2800" b="1" u="sng" dirty="0" smtClean="0"/>
              <a:t> 2</a:t>
            </a:r>
          </a:p>
          <a:p>
            <a:r>
              <a:rPr lang="en-GB" sz="2800" dirty="0" smtClean="0"/>
              <a:t>Escribe 3-6 de las </a:t>
            </a:r>
            <a:r>
              <a:rPr lang="en-GB" sz="2800" dirty="0" err="1" smtClean="0"/>
              <a:t>frases</a:t>
            </a:r>
            <a:r>
              <a:rPr lang="en-GB" sz="2800" dirty="0" smtClean="0"/>
              <a:t> y traduce </a:t>
            </a:r>
            <a:r>
              <a:rPr lang="en-GB" sz="2800" dirty="0" err="1" smtClean="0"/>
              <a:t>en</a:t>
            </a:r>
            <a:r>
              <a:rPr lang="en-GB" sz="2800" dirty="0" smtClean="0"/>
              <a:t> </a:t>
            </a:r>
            <a:r>
              <a:rPr lang="en-GB" sz="2800" dirty="0" err="1" smtClean="0"/>
              <a:t>inglés</a:t>
            </a:r>
            <a:r>
              <a:rPr lang="en-GB" sz="2800" dirty="0" smtClean="0"/>
              <a:t> / Copy 3-6 of the phrases and translate into English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18714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768601"/>
              </p:ext>
            </p:extLst>
          </p:nvPr>
        </p:nvGraphicFramePr>
        <p:xfrm>
          <a:off x="214192" y="1754297"/>
          <a:ext cx="6095999" cy="471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121"/>
                <a:gridCol w="1219121"/>
                <a:gridCol w="1219121"/>
                <a:gridCol w="1219121"/>
                <a:gridCol w="1219515"/>
              </a:tblGrid>
              <a:tr h="4718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7320" marR="5732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7320" marR="5732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7320" marR="5732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7320" marR="5732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7320" marR="57320" marT="0" marB="0" anchor="ctr"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86672" y="2384032"/>
            <a:ext cx="5351039" cy="408623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b="1" dirty="0" smtClean="0"/>
              <a:t>Extension: </a:t>
            </a:r>
            <a:r>
              <a:rPr lang="en-GB" dirty="0" smtClean="0"/>
              <a:t>decide </a:t>
            </a:r>
            <a:r>
              <a:rPr lang="en-GB" dirty="0"/>
              <a:t>what the categories of the cards are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5575" y="4824640"/>
            <a:ext cx="6459653" cy="408623"/>
          </a:xfrm>
          <a:prstGeom prst="round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GB" b="1" dirty="0"/>
              <a:t>Extension: </a:t>
            </a:r>
            <a:r>
              <a:rPr lang="en-GB" dirty="0"/>
              <a:t>Can you extend these </a:t>
            </a:r>
            <a:r>
              <a:rPr lang="en-GB" dirty="0" smtClean="0"/>
              <a:t>sentences with any extra details?</a:t>
            </a:r>
            <a:r>
              <a:rPr lang="en-GB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058518"/>
            <a:ext cx="6663756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2" descr="Image result for speak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Image result for speaki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21298"/>
            <a:ext cx="4282459" cy="19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listening skill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38500"/>
            <a:ext cx="428245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55575" y="727638"/>
            <a:ext cx="6702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/>
          </a:p>
          <a:p>
            <a:r>
              <a:rPr lang="en-GB" sz="2000" b="1" dirty="0" err="1" smtClean="0"/>
              <a:t>Escucha</a:t>
            </a:r>
            <a:r>
              <a:rPr lang="en-GB" sz="2000" b="1" dirty="0" smtClean="0"/>
              <a:t> las </a:t>
            </a:r>
            <a:r>
              <a:rPr lang="en-GB" sz="2000" b="1" dirty="0" err="1" smtClean="0"/>
              <a:t>frases</a:t>
            </a:r>
            <a:r>
              <a:rPr lang="en-GB" sz="2000" b="1" dirty="0" smtClean="0"/>
              <a:t> y </a:t>
            </a:r>
            <a:r>
              <a:rPr lang="en-GB" sz="2000" b="1" dirty="0" err="1" smtClean="0"/>
              <a:t>pon</a:t>
            </a:r>
            <a:r>
              <a:rPr lang="en-GB" sz="2000" b="1" dirty="0" smtClean="0"/>
              <a:t> las cartas </a:t>
            </a:r>
            <a:r>
              <a:rPr lang="en-GB" sz="2000" b="1" dirty="0" err="1" smtClean="0"/>
              <a:t>en</a:t>
            </a:r>
            <a:r>
              <a:rPr lang="en-GB" sz="2000" b="1" dirty="0" smtClean="0"/>
              <a:t> el </a:t>
            </a:r>
            <a:r>
              <a:rPr lang="en-GB" sz="2000" b="1" dirty="0" err="1" smtClean="0"/>
              <a:t>orden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correcto</a:t>
            </a:r>
            <a:r>
              <a:rPr lang="en-GB" sz="2000" b="1" dirty="0" smtClean="0"/>
              <a:t> </a:t>
            </a:r>
          </a:p>
          <a:p>
            <a:r>
              <a:rPr lang="en-GB" sz="2000" dirty="0" smtClean="0"/>
              <a:t>/ Listen to the sentences and make sure the cards are in the correct order</a:t>
            </a:r>
          </a:p>
        </p:txBody>
      </p:sp>
      <p:pic>
        <p:nvPicPr>
          <p:cNvPr id="14" name="Picture 6" descr="Image result for listening skill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90" y="2921716"/>
            <a:ext cx="428245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9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781" y="788987"/>
            <a:ext cx="6767946" cy="1470025"/>
          </a:xfrm>
        </p:spPr>
        <p:txBody>
          <a:bodyPr/>
          <a:lstStyle/>
          <a:p>
            <a:r>
              <a:rPr lang="en-GB" sz="4800" b="1" u="sng" dirty="0" smtClean="0">
                <a:latin typeface="Calibri"/>
                <a:cs typeface="Calibri"/>
              </a:rPr>
              <a:t>¿</a:t>
            </a:r>
            <a:r>
              <a:rPr lang="en-GB" sz="4800" b="1" u="sng" dirty="0" err="1" smtClean="0"/>
              <a:t>Te</a:t>
            </a:r>
            <a:r>
              <a:rPr lang="en-GB" sz="4800" b="1" u="sng" dirty="0" smtClean="0"/>
              <a:t> </a:t>
            </a:r>
            <a:r>
              <a:rPr lang="en-GB" sz="4800" b="1" u="sng" dirty="0" err="1" smtClean="0"/>
              <a:t>gusta</a:t>
            </a:r>
            <a:r>
              <a:rPr lang="en-GB" sz="4800" b="1" u="sng" dirty="0" smtClean="0"/>
              <a:t> </a:t>
            </a:r>
            <a:r>
              <a:rPr lang="en-GB" sz="4800" b="1" u="sng" dirty="0" err="1" smtClean="0"/>
              <a:t>tu</a:t>
            </a:r>
            <a:r>
              <a:rPr lang="en-GB" sz="4800" b="1" u="sng" dirty="0" smtClean="0"/>
              <a:t> casa?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200" i="1" dirty="0" smtClean="0"/>
              <a:t>Do you like your house?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0375" y="2288558"/>
            <a:ext cx="53308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err="1"/>
              <a:t>Empareja</a:t>
            </a:r>
            <a:r>
              <a:rPr lang="en-GB" sz="2000" b="1" u="sng" dirty="0"/>
              <a:t> el </a:t>
            </a:r>
            <a:r>
              <a:rPr lang="en-GB" sz="2000" b="1" u="sng" dirty="0" err="1"/>
              <a:t>vocabulario</a:t>
            </a:r>
            <a:r>
              <a:rPr lang="en-GB" sz="2000" b="1" u="sng" dirty="0"/>
              <a:t> / Match up the vocabulary</a:t>
            </a:r>
            <a:endParaRPr lang="en-GB" sz="2000" b="1" dirty="0"/>
          </a:p>
          <a:p>
            <a:r>
              <a:rPr lang="en-GB" sz="2000" dirty="0"/>
              <a:t>Me </a:t>
            </a:r>
            <a:r>
              <a:rPr lang="en-GB" sz="2000" dirty="0" err="1"/>
              <a:t>encanta</a:t>
            </a:r>
            <a:r>
              <a:rPr lang="en-GB" sz="2000" dirty="0"/>
              <a:t> 		</a:t>
            </a:r>
            <a:r>
              <a:rPr lang="en-GB" sz="2000" dirty="0" smtClean="0"/>
              <a:t>I </a:t>
            </a:r>
            <a:r>
              <a:rPr lang="en-GB" sz="2000" dirty="0"/>
              <a:t>hate</a:t>
            </a:r>
          </a:p>
          <a:p>
            <a:r>
              <a:rPr lang="en-GB" sz="2000" dirty="0"/>
              <a:t>Me </a:t>
            </a:r>
            <a:r>
              <a:rPr lang="en-GB" sz="2000" dirty="0" err="1"/>
              <a:t>gusta</a:t>
            </a:r>
            <a:r>
              <a:rPr lang="en-GB" sz="2000" dirty="0"/>
              <a:t> 		</a:t>
            </a:r>
            <a:r>
              <a:rPr lang="en-GB" sz="2000" dirty="0" smtClean="0"/>
              <a:t>My </a:t>
            </a:r>
            <a:r>
              <a:rPr lang="en-GB" sz="2000" dirty="0"/>
              <a:t>mum likes</a:t>
            </a:r>
          </a:p>
          <a:p>
            <a:r>
              <a:rPr lang="en-GB" sz="2000" dirty="0"/>
              <a:t>No me </a:t>
            </a:r>
            <a:r>
              <a:rPr lang="en-GB" sz="2000" dirty="0" err="1"/>
              <a:t>gusta</a:t>
            </a:r>
            <a:r>
              <a:rPr lang="en-GB" sz="2000" dirty="0"/>
              <a:t> 		I love</a:t>
            </a:r>
          </a:p>
          <a:p>
            <a:r>
              <a:rPr lang="en-GB" sz="2000" dirty="0" err="1"/>
              <a:t>Odio</a:t>
            </a:r>
            <a:r>
              <a:rPr lang="en-GB" sz="2000" dirty="0"/>
              <a:t>			</a:t>
            </a:r>
            <a:r>
              <a:rPr lang="en-GB" sz="2000" dirty="0" smtClean="0"/>
              <a:t>I </a:t>
            </a:r>
            <a:r>
              <a:rPr lang="en-GB" sz="2000" dirty="0"/>
              <a:t>like</a:t>
            </a:r>
          </a:p>
          <a:p>
            <a:r>
              <a:rPr lang="en-GB" sz="2000" dirty="0" err="1"/>
              <a:t>Detesto</a:t>
            </a:r>
            <a:r>
              <a:rPr lang="en-GB" sz="2000" dirty="0"/>
              <a:t>			My dad loves</a:t>
            </a:r>
          </a:p>
          <a:p>
            <a:r>
              <a:rPr lang="en-GB" sz="2000" dirty="0" err="1"/>
              <a:t>Pienso</a:t>
            </a:r>
            <a:r>
              <a:rPr lang="en-GB" sz="2000" dirty="0"/>
              <a:t> que 		</a:t>
            </a:r>
            <a:r>
              <a:rPr lang="en-GB" sz="2000" dirty="0" smtClean="0"/>
              <a:t>I </a:t>
            </a:r>
            <a:r>
              <a:rPr lang="en-GB" sz="2000" dirty="0"/>
              <a:t>don’t like</a:t>
            </a:r>
          </a:p>
          <a:p>
            <a:r>
              <a:rPr lang="es-ES_tradnl" sz="2000" dirty="0"/>
              <a:t>A mi madre le gusta	I </a:t>
            </a:r>
            <a:r>
              <a:rPr lang="es-ES_tradnl" sz="2000" dirty="0" err="1"/>
              <a:t>hate</a:t>
            </a:r>
            <a:endParaRPr lang="en-GB" sz="2000" dirty="0"/>
          </a:p>
          <a:p>
            <a:r>
              <a:rPr lang="es-ES_tradnl" sz="2000" dirty="0"/>
              <a:t>A mi padre le encanta	I </a:t>
            </a:r>
            <a:r>
              <a:rPr lang="es-ES_tradnl" sz="2000" dirty="0" err="1"/>
              <a:t>think</a:t>
            </a:r>
            <a:r>
              <a:rPr lang="es-ES_tradnl" sz="2000" dirty="0"/>
              <a:t> </a:t>
            </a:r>
            <a:r>
              <a:rPr lang="es-ES_tradnl" sz="2000" dirty="0" err="1"/>
              <a:t>that</a:t>
            </a:r>
            <a:endParaRPr lang="en-GB" sz="2000" dirty="0"/>
          </a:p>
        </p:txBody>
      </p:sp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1066800" y="4023520"/>
            <a:ext cx="2209800" cy="9294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28800" y="3117924"/>
            <a:ext cx="1447800" cy="615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0" y="3407644"/>
            <a:ext cx="1752600" cy="615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866900" y="3735304"/>
            <a:ext cx="1409700" cy="9128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369041" y="3117924"/>
            <a:ext cx="1907559" cy="11969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08410" y="4648200"/>
            <a:ext cx="1568190" cy="579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19884" y="3407644"/>
            <a:ext cx="656716" cy="15303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97429" y="4314854"/>
            <a:ext cx="479171" cy="9507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1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764" y="659698"/>
            <a:ext cx="6767946" cy="1470025"/>
          </a:xfrm>
        </p:spPr>
        <p:txBody>
          <a:bodyPr/>
          <a:lstStyle/>
          <a:p>
            <a:r>
              <a:rPr lang="en-GB" sz="4800" b="1" u="sng" dirty="0" smtClean="0">
                <a:latin typeface="Calibri"/>
                <a:cs typeface="Calibri"/>
              </a:rPr>
              <a:t>¿</a:t>
            </a:r>
            <a:r>
              <a:rPr lang="en-GB" sz="4800" b="1" u="sng" dirty="0" err="1" smtClean="0"/>
              <a:t>Te</a:t>
            </a:r>
            <a:r>
              <a:rPr lang="en-GB" sz="4800" b="1" u="sng" dirty="0" smtClean="0"/>
              <a:t> </a:t>
            </a:r>
            <a:r>
              <a:rPr lang="en-GB" sz="4800" b="1" u="sng" dirty="0" err="1" smtClean="0"/>
              <a:t>gusta</a:t>
            </a:r>
            <a:r>
              <a:rPr lang="en-GB" sz="4800" b="1" u="sng" dirty="0" smtClean="0"/>
              <a:t> </a:t>
            </a:r>
            <a:r>
              <a:rPr lang="en-GB" sz="4800" b="1" u="sng" dirty="0" err="1" smtClean="0"/>
              <a:t>tu</a:t>
            </a:r>
            <a:r>
              <a:rPr lang="en-GB" sz="4800" b="1" u="sng" dirty="0" smtClean="0"/>
              <a:t> casa?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200" i="1" dirty="0" smtClean="0"/>
              <a:t>Do you like your house?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51089" y="2590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 descr="Image result for speak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61" y="3429000"/>
            <a:ext cx="2112818" cy="123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355" y="2119207"/>
            <a:ext cx="43018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alibri"/>
                <a:cs typeface="Calibri"/>
              </a:rPr>
              <a:t>Persona A: ¿</a:t>
            </a:r>
            <a:r>
              <a:rPr lang="en-GB" sz="2800" b="1" dirty="0" err="1" smtClean="0"/>
              <a:t>Te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gusta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tu</a:t>
            </a:r>
            <a:r>
              <a:rPr lang="en-GB" sz="2800" b="1" dirty="0" smtClean="0"/>
              <a:t> casa?</a:t>
            </a:r>
          </a:p>
          <a:p>
            <a:r>
              <a:rPr lang="en-GB" sz="2800" dirty="0" smtClean="0"/>
              <a:t>Persona B: 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</a:rPr>
              <a:t>Me </a:t>
            </a:r>
            <a:r>
              <a:rPr lang="en-GB" sz="2800" dirty="0" err="1" smtClean="0">
                <a:solidFill>
                  <a:schemeClr val="accent6">
                    <a:lumMod val="50000"/>
                  </a:schemeClr>
                </a:solidFill>
              </a:rPr>
              <a:t>encanta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</a:rPr>
              <a:t> mi casa </a:t>
            </a:r>
            <a:r>
              <a:rPr lang="en-GB" sz="2800" dirty="0" err="1" smtClean="0">
                <a:solidFill>
                  <a:schemeClr val="accent6">
                    <a:lumMod val="50000"/>
                  </a:schemeClr>
                </a:solidFill>
              </a:rPr>
              <a:t>porque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6">
                    <a:lumMod val="50000"/>
                  </a:schemeClr>
                </a:solidFill>
              </a:rPr>
              <a:t>es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6">
                    <a:lumMod val="50000"/>
                  </a:schemeClr>
                </a:solidFill>
              </a:rPr>
              <a:t>bonita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91120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 embargo </a:t>
            </a:r>
            <a:r>
              <a:rPr lang="en-GB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pequeña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GB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2355" y="4457887"/>
            <a:ext cx="42430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</a:rPr>
              <a:t>A mi </a:t>
            </a:r>
            <a:r>
              <a:rPr lang="en-GB" sz="2800" dirty="0" err="1">
                <a:solidFill>
                  <a:srgbClr val="FFC000"/>
                </a:solidFill>
              </a:rPr>
              <a:t>madre</a:t>
            </a:r>
            <a:r>
              <a:rPr lang="en-GB" sz="2800" dirty="0">
                <a:solidFill>
                  <a:srgbClr val="FFC000"/>
                </a:solidFill>
              </a:rPr>
              <a:t> le </a:t>
            </a:r>
            <a:r>
              <a:rPr lang="en-GB" sz="2800" dirty="0" err="1">
                <a:solidFill>
                  <a:srgbClr val="FFC000"/>
                </a:solidFill>
              </a:rPr>
              <a:t>encanta</a:t>
            </a:r>
            <a:r>
              <a:rPr lang="en-GB" sz="2800" dirty="0">
                <a:solidFill>
                  <a:srgbClr val="FFC000"/>
                </a:solidFill>
              </a:rPr>
              <a:t> </a:t>
            </a:r>
            <a:endParaRPr lang="en-GB" sz="2800" dirty="0" smtClean="0">
              <a:solidFill>
                <a:srgbClr val="FFC000"/>
              </a:solidFill>
            </a:endParaRPr>
          </a:p>
          <a:p>
            <a:r>
              <a:rPr lang="en-GB" sz="2800" dirty="0" err="1" smtClean="0">
                <a:solidFill>
                  <a:srgbClr val="FFC000"/>
                </a:solidFill>
              </a:rPr>
              <a:t>porque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err="1">
                <a:solidFill>
                  <a:srgbClr val="FFC000"/>
                </a:solidFill>
              </a:rPr>
              <a:t>es</a:t>
            </a:r>
            <a:r>
              <a:rPr lang="en-GB" sz="2800" dirty="0">
                <a:solidFill>
                  <a:srgbClr val="FFC000"/>
                </a:solidFill>
              </a:rPr>
              <a:t> </a:t>
            </a:r>
            <a:r>
              <a:rPr lang="en-GB" sz="2800" dirty="0" err="1">
                <a:solidFill>
                  <a:srgbClr val="FFC000"/>
                </a:solidFill>
              </a:rPr>
              <a:t>moderna</a:t>
            </a:r>
            <a:r>
              <a:rPr lang="en-GB" sz="2800" dirty="0" smtClean="0">
                <a:solidFill>
                  <a:srgbClr val="FFC000"/>
                </a:solidFill>
              </a:rPr>
              <a:t>. </a:t>
            </a:r>
            <a:r>
              <a:rPr lang="en-GB" sz="2800" dirty="0" smtClean="0">
                <a:solidFill>
                  <a:srgbClr val="FFC000"/>
                </a:solidFill>
                <a:latin typeface="Calibri"/>
                <a:cs typeface="Calibri"/>
              </a:rPr>
              <a:t>¿</a:t>
            </a:r>
            <a:r>
              <a:rPr lang="en-GB" sz="2800" dirty="0" smtClean="0">
                <a:solidFill>
                  <a:srgbClr val="FFC000"/>
                </a:solidFill>
              </a:rPr>
              <a:t>Y </a:t>
            </a:r>
            <a:r>
              <a:rPr lang="en-GB" sz="2800" dirty="0" err="1" smtClean="0">
                <a:solidFill>
                  <a:srgbClr val="FFC000"/>
                </a:solidFill>
              </a:rPr>
              <a:t>tú</a:t>
            </a:r>
            <a:r>
              <a:rPr lang="en-GB" sz="2800" dirty="0" smtClean="0">
                <a:solidFill>
                  <a:srgbClr val="FFC000"/>
                </a:solidFill>
              </a:rPr>
              <a:t>?</a:t>
            </a:r>
            <a:endParaRPr lang="en-GB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781" y="788987"/>
            <a:ext cx="6767946" cy="1470025"/>
          </a:xfrm>
        </p:spPr>
        <p:txBody>
          <a:bodyPr/>
          <a:lstStyle/>
          <a:p>
            <a:r>
              <a:rPr lang="en-GB" sz="4800" b="1" u="sng" dirty="0" smtClean="0">
                <a:latin typeface="Calibri"/>
                <a:cs typeface="Calibri"/>
              </a:rPr>
              <a:t>¿</a:t>
            </a:r>
            <a:r>
              <a:rPr lang="en-GB" sz="4800" b="1" u="sng" dirty="0" err="1" smtClean="0"/>
              <a:t>Te</a:t>
            </a:r>
            <a:r>
              <a:rPr lang="en-GB" sz="4800" b="1" u="sng" dirty="0" smtClean="0"/>
              <a:t> </a:t>
            </a:r>
            <a:r>
              <a:rPr lang="en-GB" sz="4800" b="1" u="sng" dirty="0" err="1" smtClean="0"/>
              <a:t>gusta</a:t>
            </a:r>
            <a:r>
              <a:rPr lang="en-GB" sz="4800" b="1" u="sng" dirty="0" smtClean="0"/>
              <a:t> </a:t>
            </a:r>
            <a:r>
              <a:rPr lang="en-GB" sz="4800" b="1" u="sng" dirty="0" err="1" smtClean="0"/>
              <a:t>tu</a:t>
            </a:r>
            <a:r>
              <a:rPr lang="en-GB" sz="4800" b="1" u="sng" dirty="0" smtClean="0"/>
              <a:t> casa?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200" i="1" dirty="0" smtClean="0"/>
              <a:t>Do you like your house?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4838" y="2166056"/>
            <a:ext cx="64021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err="1" smtClean="0"/>
              <a:t>Traducir</a:t>
            </a:r>
            <a:r>
              <a:rPr lang="en-GB" sz="2800" b="1" u="sng" dirty="0" smtClean="0"/>
              <a:t> / Translate</a:t>
            </a:r>
          </a:p>
          <a:p>
            <a:r>
              <a:rPr lang="en-GB" sz="2000" dirty="0" smtClean="0"/>
              <a:t>I like my flat because it is cosy.</a:t>
            </a:r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I like my flat because it is cosy, however it is very small.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I like my flat because it is cosy, however it is very small. My dad loves it because it is modern.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3435202" y="1676400"/>
            <a:ext cx="3041797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03435" y="3352800"/>
            <a:ext cx="825965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24137" y="4941016"/>
            <a:ext cx="1005263" cy="5347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2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9866"/>
            <a:ext cx="9144000" cy="1470025"/>
          </a:xfrm>
        </p:spPr>
        <p:txBody>
          <a:bodyPr/>
          <a:lstStyle/>
          <a:p>
            <a:pPr algn="l"/>
            <a:r>
              <a:rPr lang="en-GB" sz="4800" b="1" u="sng" dirty="0" smtClean="0">
                <a:latin typeface="Calibri"/>
                <a:cs typeface="Calibri"/>
              </a:rPr>
              <a:t>By the end of the lesson…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8950036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447799"/>
            <a:ext cx="685800" cy="83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282" y="4076946"/>
            <a:ext cx="626918" cy="10215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2743200"/>
            <a:ext cx="581025" cy="10215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7975" y="1447800"/>
            <a:ext cx="7312025" cy="9194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Bronze: </a:t>
            </a:r>
            <a:r>
              <a:rPr lang="en-GB" sz="2400" dirty="0"/>
              <a:t>I can give justified opinions about where I live. </a:t>
            </a:r>
          </a:p>
          <a:p>
            <a:r>
              <a:rPr lang="en-GB" sz="2400" i="1" dirty="0"/>
              <a:t>e.g. I like my house because it is big.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974" y="2573210"/>
            <a:ext cx="7312024" cy="132802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Silver:</a:t>
            </a:r>
            <a:r>
              <a:rPr lang="en-GB" sz="2400" dirty="0"/>
              <a:t> I can further develop my opinion </a:t>
            </a:r>
            <a:r>
              <a:rPr lang="en-GB" sz="2400" dirty="0" smtClean="0"/>
              <a:t>using                        ‘</a:t>
            </a:r>
            <a:r>
              <a:rPr lang="en-GB" sz="2400" dirty="0"/>
              <a:t>sin embargo’ and ‘</a:t>
            </a:r>
            <a:r>
              <a:rPr lang="en-GB" sz="2400" dirty="0" err="1"/>
              <a:t>aunque</a:t>
            </a:r>
            <a:r>
              <a:rPr lang="en-GB" sz="2400" dirty="0"/>
              <a:t>’. </a:t>
            </a:r>
          </a:p>
          <a:p>
            <a:r>
              <a:rPr lang="en-GB" sz="2400" i="1" dirty="0"/>
              <a:t>e.g. I like my house because it is big however it is old.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7974" y="4076946"/>
            <a:ext cx="7312025" cy="1328023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2400" b="1" dirty="0"/>
              <a:t>Gold:</a:t>
            </a:r>
            <a:r>
              <a:rPr lang="en-GB" sz="2400" dirty="0"/>
              <a:t> I can give other people's opinions.</a:t>
            </a:r>
          </a:p>
          <a:p>
            <a:r>
              <a:rPr lang="en-GB" sz="2400" i="1" dirty="0"/>
              <a:t>e.g. I like my house because it is big, however it is old. My mum likes it because it is pretty</a:t>
            </a:r>
            <a:r>
              <a:rPr lang="en-GB" sz="2400" i="1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010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782" y="1132443"/>
            <a:ext cx="6767946" cy="1470025"/>
          </a:xfrm>
        </p:spPr>
        <p:txBody>
          <a:bodyPr/>
          <a:lstStyle/>
          <a:p>
            <a:r>
              <a:rPr lang="en-GB" sz="4800" b="1" u="sng" dirty="0" smtClean="0">
                <a:latin typeface="Calibri"/>
                <a:cs typeface="Calibri"/>
              </a:rPr>
              <a:t>Los </a:t>
            </a:r>
            <a:r>
              <a:rPr lang="en-GB" sz="4800" b="1" u="sng" dirty="0" err="1" smtClean="0">
                <a:latin typeface="Calibri"/>
                <a:cs typeface="Calibri"/>
              </a:rPr>
              <a:t>Adjetivos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200" i="1" dirty="0" smtClean="0"/>
              <a:t>Adjectives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7975" y="2772602"/>
            <a:ext cx="6059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Me </a:t>
            </a:r>
            <a:r>
              <a:rPr lang="en-GB" sz="3200" dirty="0" err="1" smtClean="0"/>
              <a:t>gusta</a:t>
            </a:r>
            <a:r>
              <a:rPr lang="en-GB" sz="3200" dirty="0" smtClean="0"/>
              <a:t> mi </a:t>
            </a:r>
            <a:r>
              <a:rPr lang="en-GB" sz="3200" dirty="0" err="1" smtClean="0"/>
              <a:t>piso</a:t>
            </a:r>
            <a:r>
              <a:rPr lang="en-GB" sz="3200" dirty="0" smtClean="0"/>
              <a:t> </a:t>
            </a:r>
            <a:r>
              <a:rPr lang="en-GB" sz="3200" dirty="0" err="1" smtClean="0"/>
              <a:t>porque</a:t>
            </a:r>
            <a:r>
              <a:rPr lang="en-GB" sz="3200" dirty="0" smtClean="0"/>
              <a:t> </a:t>
            </a:r>
            <a:r>
              <a:rPr lang="en-GB" sz="3200" dirty="0" err="1" smtClean="0"/>
              <a:t>es</a:t>
            </a:r>
            <a:r>
              <a:rPr lang="en-GB" sz="3200" dirty="0" smtClean="0"/>
              <a:t>…</a:t>
            </a:r>
          </a:p>
          <a:p>
            <a:r>
              <a:rPr lang="en-GB" sz="3200" dirty="0" smtClean="0"/>
              <a:t>Me </a:t>
            </a:r>
            <a:r>
              <a:rPr lang="en-GB" sz="3200" dirty="0" err="1" smtClean="0"/>
              <a:t>encanta</a:t>
            </a:r>
            <a:r>
              <a:rPr lang="en-GB" sz="3200" dirty="0" smtClean="0"/>
              <a:t> mi casa </a:t>
            </a:r>
            <a:r>
              <a:rPr lang="en-GB" sz="3200" dirty="0" err="1" smtClean="0"/>
              <a:t>porque</a:t>
            </a:r>
            <a:r>
              <a:rPr lang="en-GB" sz="3200" dirty="0" smtClean="0"/>
              <a:t> </a:t>
            </a:r>
            <a:r>
              <a:rPr lang="en-GB" sz="3200" dirty="0" err="1" smtClean="0"/>
              <a:t>es</a:t>
            </a:r>
            <a:r>
              <a:rPr lang="en-GB" sz="3200" dirty="0" smtClean="0"/>
              <a:t>…</a:t>
            </a:r>
          </a:p>
          <a:p>
            <a:r>
              <a:rPr lang="en-GB" sz="3200" dirty="0" smtClean="0"/>
              <a:t>No me </a:t>
            </a:r>
            <a:r>
              <a:rPr lang="en-GB" sz="3200" dirty="0" err="1" smtClean="0"/>
              <a:t>gusta</a:t>
            </a:r>
            <a:r>
              <a:rPr lang="en-GB" sz="3200" dirty="0" smtClean="0"/>
              <a:t> mi </a:t>
            </a:r>
            <a:r>
              <a:rPr lang="en-GB" sz="3200" dirty="0" err="1" smtClean="0"/>
              <a:t>granja</a:t>
            </a:r>
            <a:r>
              <a:rPr lang="en-GB" sz="3200" dirty="0" smtClean="0"/>
              <a:t> </a:t>
            </a:r>
            <a:r>
              <a:rPr lang="en-GB" sz="3200" dirty="0" err="1" smtClean="0"/>
              <a:t>porque</a:t>
            </a:r>
            <a:r>
              <a:rPr lang="en-GB" sz="3200" dirty="0" smtClean="0"/>
              <a:t> </a:t>
            </a:r>
            <a:r>
              <a:rPr lang="en-GB" sz="3200" dirty="0" err="1" smtClean="0"/>
              <a:t>es</a:t>
            </a:r>
            <a:r>
              <a:rPr lang="en-GB" sz="3200" dirty="0" smtClean="0"/>
              <a:t>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4503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286000" y="4351180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0070C0"/>
                </a:solidFill>
              </a:rPr>
              <a:t>grande</a:t>
            </a:r>
            <a:endParaRPr lang="en-GB" sz="4800" b="1" u="sng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838200"/>
            <a:ext cx="6029325" cy="3306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516455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big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7815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26" y="1163733"/>
            <a:ext cx="3656076" cy="27434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4407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0070C0"/>
                </a:solidFill>
              </a:rPr>
              <a:t>pequeñ</a:t>
            </a:r>
            <a:r>
              <a:rPr lang="en-GB" sz="4800" b="1" u="sng" dirty="0" err="1" smtClean="0">
                <a:solidFill>
                  <a:srgbClr val="0070C0"/>
                </a:solidFill>
              </a:rPr>
              <a:t>o</a:t>
            </a:r>
            <a:endParaRPr lang="en-GB" sz="4800" b="1" u="sng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5391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solidFill>
                  <a:srgbClr val="FF3399"/>
                </a:solidFill>
              </a:rPr>
              <a:t>pequeñ</a:t>
            </a:r>
            <a:r>
              <a:rPr lang="en-GB" sz="4800" b="1" u="sng" dirty="0" err="1" smtClean="0">
                <a:solidFill>
                  <a:srgbClr val="FF3399"/>
                </a:solidFill>
              </a:rPr>
              <a:t>a</a:t>
            </a:r>
            <a:endParaRPr lang="en-GB" sz="4800" b="1" u="sng" dirty="0">
              <a:solidFill>
                <a:srgbClr val="FF33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516455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small</a:t>
            </a:r>
            <a:endParaRPr lang="en-GB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0375" y="4149298"/>
            <a:ext cx="588124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un </a:t>
            </a:r>
            <a:r>
              <a:rPr lang="en-GB" sz="2800" dirty="0" err="1" smtClean="0"/>
              <a:t>piso</a:t>
            </a:r>
            <a:r>
              <a:rPr lang="en-GB" sz="2800" dirty="0" smtClean="0"/>
              <a:t> </a:t>
            </a:r>
            <a:r>
              <a:rPr lang="en-GB" sz="2800" dirty="0" err="1" smtClean="0"/>
              <a:t>pequeñ</a:t>
            </a:r>
            <a:r>
              <a:rPr lang="en-GB" sz="2800" b="1" dirty="0" err="1" smtClean="0"/>
              <a:t>o</a:t>
            </a:r>
            <a:r>
              <a:rPr lang="en-GB" sz="2800" dirty="0" smtClean="0"/>
              <a:t>	</a:t>
            </a:r>
            <a:r>
              <a:rPr lang="en-GB" sz="2800" dirty="0" err="1" smtClean="0"/>
              <a:t>una</a:t>
            </a:r>
            <a:r>
              <a:rPr lang="en-GB" sz="2800" dirty="0" smtClean="0"/>
              <a:t> casa </a:t>
            </a:r>
            <a:r>
              <a:rPr lang="en-GB" sz="2800" dirty="0" err="1" smtClean="0"/>
              <a:t>pequeñ</a:t>
            </a:r>
            <a:r>
              <a:rPr lang="en-GB" sz="2800" b="1" dirty="0" err="1" smtClean="0"/>
              <a:t>a</a:t>
            </a:r>
            <a:endParaRPr lang="en-GB" sz="2800" b="1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9212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64407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0070C0"/>
                </a:solidFill>
              </a:rPr>
              <a:t>modern</a:t>
            </a:r>
            <a:r>
              <a:rPr lang="en-GB" sz="4800" b="1" u="sng" dirty="0" err="1" smtClean="0">
                <a:solidFill>
                  <a:srgbClr val="0070C0"/>
                </a:solidFill>
              </a:rPr>
              <a:t>o</a:t>
            </a:r>
            <a:endParaRPr lang="en-GB" sz="4800" b="1" u="sng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5391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FF3399"/>
                </a:solidFill>
              </a:rPr>
              <a:t>modern</a:t>
            </a:r>
            <a:r>
              <a:rPr lang="en-GB" sz="4800" b="1" u="sng" dirty="0" err="1" smtClean="0">
                <a:solidFill>
                  <a:srgbClr val="FF3399"/>
                </a:solidFill>
              </a:rPr>
              <a:t>a</a:t>
            </a:r>
            <a:endParaRPr lang="en-GB" sz="4800" b="1" u="sng" dirty="0">
              <a:solidFill>
                <a:srgbClr val="FF339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1" y="1061990"/>
            <a:ext cx="5203593" cy="28122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28800" y="516455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modern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842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64407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0070C0"/>
                </a:solidFill>
              </a:rPr>
              <a:t>antiguo</a:t>
            </a:r>
            <a:endParaRPr lang="en-GB" sz="4800" b="1" u="sng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5391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FF3399"/>
                </a:solidFill>
              </a:rPr>
              <a:t>antigu</a:t>
            </a:r>
            <a:r>
              <a:rPr lang="en-GB" sz="4800" b="1" u="sng" dirty="0" err="1" smtClean="0">
                <a:solidFill>
                  <a:srgbClr val="FF3399"/>
                </a:solidFill>
              </a:rPr>
              <a:t>a</a:t>
            </a:r>
            <a:endParaRPr lang="en-GB" sz="4800" b="1" u="sng" dirty="0">
              <a:solidFill>
                <a:srgbClr val="FF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0" y="1278619"/>
            <a:ext cx="3900488" cy="25955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28800" y="516455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old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9622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0"/>
            <a:ext cx="2590800" cy="1752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F:\Teaching Resources\MFL\3 MFL General\Images\Backgrounds\house-b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5475718"/>
            <a:ext cx="65532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124AD9-6A48-4F7B-8CFF-5B9140C4EE9B}" type="datetime2">
              <a:rPr lang="es-ES_tradnl" sz="2800" u="sng" smtClean="0"/>
              <a:t>viernes, 21 de abril de 2017</a:t>
            </a:fld>
            <a:endParaRPr lang="en-GB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47164" y="-34636"/>
            <a:ext cx="2438400" cy="877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By the end of the lesson:</a:t>
            </a:r>
          </a:p>
          <a:p>
            <a:endParaRPr lang="en-GB" sz="2000" b="1" dirty="0"/>
          </a:p>
          <a:p>
            <a:r>
              <a:rPr lang="en-GB" b="1" dirty="0" smtClean="0"/>
              <a:t>Bronze</a:t>
            </a:r>
            <a:r>
              <a:rPr lang="en-GB" b="1" dirty="0"/>
              <a:t>: </a:t>
            </a:r>
            <a:r>
              <a:rPr lang="en-GB" dirty="0"/>
              <a:t>I can </a:t>
            </a:r>
            <a:r>
              <a:rPr lang="en-GB" dirty="0" smtClean="0"/>
              <a:t>give </a:t>
            </a:r>
            <a:r>
              <a:rPr lang="en-GB" dirty="0"/>
              <a:t>justified </a:t>
            </a:r>
            <a:r>
              <a:rPr lang="en-GB" dirty="0" smtClean="0"/>
              <a:t>opinions about </a:t>
            </a:r>
            <a:r>
              <a:rPr lang="en-GB" dirty="0"/>
              <a:t>where I </a:t>
            </a:r>
            <a:r>
              <a:rPr lang="en-GB" dirty="0" smtClean="0"/>
              <a:t>live.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</a:t>
            </a:r>
            <a:r>
              <a:rPr lang="en-GB" i="1" dirty="0" smtClean="0"/>
              <a:t>big.</a:t>
            </a:r>
          </a:p>
          <a:p>
            <a:endParaRPr lang="en-GB" dirty="0"/>
          </a:p>
          <a:p>
            <a:r>
              <a:rPr lang="en-GB" b="1" dirty="0"/>
              <a:t>Silver:</a:t>
            </a:r>
            <a:r>
              <a:rPr lang="en-GB" dirty="0"/>
              <a:t> I can </a:t>
            </a:r>
            <a:r>
              <a:rPr lang="en-GB" dirty="0" smtClean="0"/>
              <a:t>further </a:t>
            </a:r>
            <a:r>
              <a:rPr lang="en-GB" dirty="0"/>
              <a:t>develop my opinion </a:t>
            </a:r>
            <a:endParaRPr lang="en-GB" dirty="0" smtClean="0"/>
          </a:p>
          <a:p>
            <a:r>
              <a:rPr lang="en-GB" dirty="0" smtClean="0"/>
              <a:t>using ‘sin embargo’ and ‘</a:t>
            </a:r>
            <a:r>
              <a:rPr lang="en-GB" dirty="0" err="1" smtClean="0"/>
              <a:t>aunque</a:t>
            </a:r>
            <a:r>
              <a:rPr lang="en-GB" dirty="0" smtClean="0"/>
              <a:t>’.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i="1" dirty="0" smtClean="0"/>
              <a:t>e.g</a:t>
            </a:r>
            <a:r>
              <a:rPr lang="en-GB" i="1" dirty="0"/>
              <a:t>. I like my house because it is big however it is </a:t>
            </a:r>
            <a:r>
              <a:rPr lang="en-GB" i="1" dirty="0" smtClean="0"/>
              <a:t>old.</a:t>
            </a:r>
          </a:p>
          <a:p>
            <a:endParaRPr lang="en-GB" dirty="0"/>
          </a:p>
          <a:p>
            <a:r>
              <a:rPr lang="en-GB" b="1" dirty="0"/>
              <a:t>Gold:</a:t>
            </a:r>
            <a:r>
              <a:rPr lang="en-GB" dirty="0"/>
              <a:t> I can give other people's </a:t>
            </a:r>
            <a:r>
              <a:rPr lang="en-GB" dirty="0" smtClean="0"/>
              <a:t>opinions.</a:t>
            </a:r>
          </a:p>
          <a:p>
            <a:r>
              <a:rPr lang="en-GB" i="1" dirty="0" smtClean="0"/>
              <a:t>e.g</a:t>
            </a:r>
            <a:r>
              <a:rPr lang="en-GB" i="1" dirty="0"/>
              <a:t>. I like my house because it is big, however it is old. My mum likes it because it is pretty.</a:t>
            </a:r>
            <a:endParaRPr lang="en-GB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8" name="Picture 7" descr="Image result for bronze medal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1524000"/>
            <a:ext cx="4762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ld medal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4" y="5227750"/>
            <a:ext cx="568036" cy="49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Image result for name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Image result for silver medal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90" y1="32450" x2="88034" y2="4636"/>
                        <a14:foregroundMark x1="75214" y1="25166" x2="48718" y2="31126"/>
                        <a14:foregroundMark x1="28205" y1="29801" x2="40171" y2="10596"/>
                        <a14:foregroundMark x1="45299" y1="18543" x2="14530" y2="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6" y="3557432"/>
            <a:ext cx="476249" cy="63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64407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0070C0"/>
                </a:solidFill>
              </a:rPr>
              <a:t>nuevo</a:t>
            </a:r>
            <a:endParaRPr lang="en-GB" sz="4800" b="1" u="sng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5391" y="4149298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FF3399"/>
                </a:solidFill>
              </a:rPr>
              <a:t>nuev</a:t>
            </a:r>
            <a:r>
              <a:rPr lang="en-GB" sz="4800" b="1" u="sng" dirty="0" err="1" smtClean="0">
                <a:solidFill>
                  <a:srgbClr val="FF3399"/>
                </a:solidFill>
              </a:rPr>
              <a:t>a</a:t>
            </a:r>
            <a:endParaRPr lang="en-GB" sz="4800" b="1" u="sng" dirty="0">
              <a:solidFill>
                <a:srgbClr val="FF33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14" y="1143000"/>
            <a:ext cx="4918700" cy="29077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28800" y="516455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new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408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537</Words>
  <Application>Microsoft Office PowerPoint</Application>
  <PresentationFormat>On-screen Show (4:3)</PresentationFormat>
  <Paragraphs>792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¿Te gusta tu casa? Do you like your house?</vt:lpstr>
      <vt:lpstr>¿Te gusta tu casa? Do you like your house?</vt:lpstr>
      <vt:lpstr>By the end of the lesson…</vt:lpstr>
      <vt:lpstr>Los Adjetivos Adjectives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¿Te gusta tu casa? Do you like your house?</vt:lpstr>
      <vt:lpstr>¿Te gusta tu casa? Do you like your house?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¿Te gusta tu casa? Do you like your house?</dc:title>
  <dc:creator>User</dc:creator>
  <cp:lastModifiedBy>User</cp:lastModifiedBy>
  <cp:revision>32</cp:revision>
  <dcterms:created xsi:type="dcterms:W3CDTF">2017-02-28T19:54:11Z</dcterms:created>
  <dcterms:modified xsi:type="dcterms:W3CDTF">2017-04-21T11:26:28Z</dcterms:modified>
</cp:coreProperties>
</file>