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3" r:id="rId2"/>
    <p:sldId id="274" r:id="rId3"/>
    <p:sldId id="282" r:id="rId4"/>
    <p:sldId id="278" r:id="rId5"/>
    <p:sldId id="279" r:id="rId6"/>
    <p:sldId id="280" r:id="rId7"/>
    <p:sldId id="284" r:id="rId8"/>
    <p:sldId id="275" r:id="rId9"/>
    <p:sldId id="277" r:id="rId10"/>
    <p:sldId id="281" r:id="rId11"/>
    <p:sldId id="276" r:id="rId12"/>
    <p:sldId id="256" r:id="rId13"/>
    <p:sldId id="263" r:id="rId14"/>
    <p:sldId id="259" r:id="rId15"/>
    <p:sldId id="266" r:id="rId16"/>
    <p:sldId id="268" r:id="rId17"/>
    <p:sldId id="265" r:id="rId18"/>
    <p:sldId id="267" r:id="rId19"/>
    <p:sldId id="260" r:id="rId20"/>
    <p:sldId id="269" r:id="rId21"/>
    <p:sldId id="270" r:id="rId22"/>
    <p:sldId id="261" r:id="rId23"/>
    <p:sldId id="285" r:id="rId24"/>
    <p:sldId id="272" r:id="rId25"/>
    <p:sldId id="271" r:id="rId26"/>
    <p:sldId id="262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A8F07-1A24-4E6F-9626-40002D3E837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5913D-3A64-4167-8272-4F7C8369D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60546-A8AB-4CA3-87A3-1D677474B605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6A7C-BFE7-4C91-A49B-9A1E3035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1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1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0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1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1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4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5F63-AEAE-490D-B895-CA2C413CF25B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F943-99FB-489F-A65A-5274B5F8C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6" y="1538932"/>
            <a:ext cx="5185543" cy="4616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5 Minute Challenge – El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Presente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598" y="76398"/>
            <a:ext cx="4991101" cy="1138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Las </a:t>
            </a:r>
            <a:r>
              <a:rPr lang="en-GB" sz="3600" b="1" u="sng" dirty="0" err="1" smtClean="0"/>
              <a:t>Mascotas</a:t>
            </a:r>
            <a:endParaRPr lang="en-GB" sz="3600" b="1" u="sng" dirty="0" smtClean="0"/>
          </a:p>
          <a:p>
            <a:pPr algn="ctr"/>
            <a:r>
              <a:rPr lang="en-GB" sz="3200" b="1" u="sng" dirty="0" smtClean="0"/>
              <a:t>Pets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696" y="384175"/>
            <a:ext cx="337820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/>
              <a:t>lunes el 28 de </a:t>
            </a:r>
            <a:r>
              <a:rPr lang="en-GB" sz="2400" u="sng" dirty="0" err="1" smtClean="0"/>
              <a:t>enero</a:t>
            </a:r>
            <a:endParaRPr lang="en-GB" sz="2400" u="sng" dirty="0"/>
          </a:p>
        </p:txBody>
      </p:sp>
      <p:pic>
        <p:nvPicPr>
          <p:cNvPr id="5122" name="Picture 2" descr="Image result for writing pe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594" y="5555492"/>
            <a:ext cx="1192212" cy="11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79308"/>
              </p:ext>
            </p:extLst>
          </p:nvPr>
        </p:nvGraphicFramePr>
        <p:xfrm>
          <a:off x="770758" y="2138563"/>
          <a:ext cx="7600730" cy="4183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63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habl</a:t>
                      </a:r>
                      <a:r>
                        <a:rPr lang="en-GB" sz="2800" b="1" u="sng" dirty="0" err="1" smtClean="0"/>
                        <a:t>ar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com</a:t>
                      </a:r>
                      <a:r>
                        <a:rPr lang="en-GB" sz="2800" b="1" u="sng" dirty="0" smtClean="0"/>
                        <a:t>er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viv</a:t>
                      </a:r>
                      <a:r>
                        <a:rPr lang="en-GB" sz="2800" b="1" u="sng" dirty="0" err="1" smtClean="0"/>
                        <a:t>ir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**</a:t>
                      </a:r>
                      <a:r>
                        <a:rPr lang="en-GB" sz="2800" dirty="0" err="1" smtClean="0"/>
                        <a:t>tener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 s.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He/she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 pl.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tienen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9111" y="6387705"/>
            <a:ext cx="1488089" cy="369332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**Irregular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190500"/>
            <a:ext cx="8445500" cy="17366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Say what pets you have and a friend has </a:t>
            </a:r>
          </a:p>
          <a:p>
            <a:pPr algn="ctr"/>
            <a:endParaRPr lang="en-GB" sz="24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E.G.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Tengo</a:t>
            </a:r>
            <a:r>
              <a:rPr lang="en-GB" sz="2400" i="1" dirty="0" smtClean="0">
                <a:latin typeface="Comic Sans MS" panose="030F0702030302020204" pitchFamily="66" charset="0"/>
              </a:rPr>
              <a:t> un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perro</a:t>
            </a:r>
            <a:r>
              <a:rPr lang="en-GB" sz="2400" i="1" dirty="0" smtClean="0">
                <a:latin typeface="Comic Sans MS" panose="030F0702030302020204" pitchFamily="66" charset="0"/>
              </a:rPr>
              <a:t> que se llama Jim. </a:t>
            </a:r>
          </a:p>
          <a:p>
            <a:pPr algn="ctr"/>
            <a:r>
              <a:rPr lang="en-GB" sz="2400" i="1" dirty="0" err="1" smtClean="0">
                <a:latin typeface="Comic Sans MS" panose="030F0702030302020204" pitchFamily="66" charset="0"/>
              </a:rPr>
              <a:t>Mi</a:t>
            </a:r>
            <a:r>
              <a:rPr lang="en-GB" sz="2400" i="1" dirty="0" smtClean="0">
                <a:latin typeface="Comic Sans MS" panose="030F0702030302020204" pitchFamily="66" charset="0"/>
              </a:rPr>
              <a:t> amigo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tiene</a:t>
            </a:r>
            <a:r>
              <a:rPr lang="en-GB" sz="2400" i="1" dirty="0" smtClean="0">
                <a:latin typeface="Comic Sans MS" panose="030F0702030302020204" pitchFamily="66" charset="0"/>
              </a:rPr>
              <a:t> un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gato</a:t>
            </a:r>
            <a:r>
              <a:rPr lang="en-GB" sz="2400" i="1" dirty="0" smtClean="0">
                <a:latin typeface="Comic Sans MS" panose="030F0702030302020204" pitchFamily="66" charset="0"/>
              </a:rPr>
              <a:t> que se llama Fred.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8300" y="4683839"/>
            <a:ext cx="8356600" cy="17366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i="1" u="sng" dirty="0" smtClean="0">
                <a:latin typeface="Comic Sans MS" panose="030F0702030302020204" pitchFamily="66" charset="0"/>
              </a:rPr>
              <a:t>Bronze &amp; silver </a:t>
            </a:r>
            <a:r>
              <a:rPr lang="en-GB" sz="2400" i="1" u="sng" dirty="0">
                <a:latin typeface="Comic Sans MS" panose="030F0702030302020204" pitchFamily="66" charset="0"/>
              </a:rPr>
              <a:t>plus: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Say what </a:t>
            </a:r>
            <a:r>
              <a:rPr lang="en-GB" sz="2400" dirty="0" smtClean="0">
                <a:latin typeface="Comic Sans MS" panose="030F0702030302020204" pitchFamily="66" charset="0"/>
              </a:rPr>
              <a:t>pets you would like to have in the future.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E.G. Me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gustaría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tener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una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serpiente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verde</a:t>
            </a:r>
            <a:r>
              <a:rPr lang="en-GB" sz="2400" i="1" dirty="0" smtClean="0">
                <a:latin typeface="Comic Sans MS" panose="030F0702030302020204" pitchFamily="66" charset="0"/>
              </a:rPr>
              <a:t> y un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pájaro</a:t>
            </a:r>
            <a:r>
              <a:rPr lang="en-GB" sz="2400" i="1" dirty="0" smtClean="0">
                <a:latin typeface="Comic Sans MS" panose="030F0702030302020204" pitchFamily="66" charset="0"/>
              </a:rPr>
              <a:t> que se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llaman</a:t>
            </a:r>
            <a:r>
              <a:rPr lang="en-GB" sz="2400" i="1" dirty="0" smtClean="0">
                <a:latin typeface="Comic Sans MS" panose="030F0702030302020204" pitchFamily="66" charset="0"/>
              </a:rPr>
              <a:t> Snape y Harry.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400" y="2459533"/>
            <a:ext cx="8445500" cy="1736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i="1" u="sng" dirty="0" smtClean="0">
                <a:latin typeface="Comic Sans MS" panose="030F0702030302020204" pitchFamily="66" charset="0"/>
              </a:rPr>
              <a:t>Bronze </a:t>
            </a:r>
            <a:r>
              <a:rPr lang="en-GB" sz="2400" i="1" u="sng" dirty="0">
                <a:latin typeface="Comic Sans MS" panose="030F0702030302020204" pitchFamily="66" charset="0"/>
              </a:rPr>
              <a:t>plus: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Say what pets you used to have when you were little.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E.G.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Cuando</a:t>
            </a:r>
            <a:r>
              <a:rPr lang="en-GB" sz="2400" i="1" dirty="0" smtClean="0">
                <a:latin typeface="Comic Sans MS" panose="030F0702030302020204" pitchFamily="66" charset="0"/>
              </a:rPr>
              <a:t> era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pequeño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tenía</a:t>
            </a:r>
            <a:r>
              <a:rPr lang="en-GB" sz="2400" i="1" dirty="0" smtClean="0">
                <a:latin typeface="Comic Sans MS" panose="030F0702030302020204" pitchFamily="66" charset="0"/>
              </a:rPr>
              <a:t> un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conejo</a:t>
            </a:r>
            <a:r>
              <a:rPr lang="en-GB" sz="2400" i="1" dirty="0" smtClean="0">
                <a:latin typeface="Comic Sans MS" panose="030F0702030302020204" pitchFamily="66" charset="0"/>
              </a:rPr>
              <a:t> que se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llamaba</a:t>
            </a:r>
            <a:r>
              <a:rPr lang="en-GB" sz="2400" i="1" dirty="0" smtClean="0">
                <a:latin typeface="Comic Sans MS" panose="030F0702030302020204" pitchFamily="66" charset="0"/>
              </a:rPr>
              <a:t> Snowy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pero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murió</a:t>
            </a:r>
            <a:r>
              <a:rPr lang="en-GB" sz="2400" i="1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8724900" y="749304"/>
            <a:ext cx="622300" cy="51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724900" y="2406401"/>
            <a:ext cx="603250" cy="90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8705850" y="3975100"/>
            <a:ext cx="622300" cy="141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56492"/>
              </p:ext>
            </p:extLst>
          </p:nvPr>
        </p:nvGraphicFramePr>
        <p:xfrm>
          <a:off x="190499" y="2242780"/>
          <a:ext cx="8712201" cy="440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687">
                  <a:extLst>
                    <a:ext uri="{9D8B030D-6E8A-4147-A177-3AD203B41FA5}">
                      <a16:colId xmlns:a16="http://schemas.microsoft.com/office/drawing/2014/main" val="2682174221"/>
                    </a:ext>
                  </a:extLst>
                </a:gridCol>
                <a:gridCol w="2930687">
                  <a:extLst>
                    <a:ext uri="{9D8B030D-6E8A-4147-A177-3AD203B41FA5}">
                      <a16:colId xmlns:a16="http://schemas.microsoft.com/office/drawing/2014/main" val="2449137110"/>
                    </a:ext>
                  </a:extLst>
                </a:gridCol>
                <a:gridCol w="2850827">
                  <a:extLst>
                    <a:ext uri="{9D8B030D-6E8A-4147-A177-3AD203B41FA5}">
                      <a16:colId xmlns:a16="http://schemas.microsoft.com/office/drawing/2014/main" val="2015425789"/>
                    </a:ext>
                  </a:extLst>
                </a:gridCol>
              </a:tblGrid>
              <a:tr h="686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MES PASADO</a:t>
                      </a:r>
                    </a:p>
                    <a:p>
                      <a:pPr algn="ctr"/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MONTH</a:t>
                      </a:r>
                    </a:p>
                    <a:p>
                      <a:pPr algn="r"/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(3 POINTS PER BOX)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SEMANA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PASADA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WEEK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(2 POINTS PER BOX)</a:t>
                      </a:r>
                      <a:endParaRPr lang="en-GB" sz="1200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CLASE PASADA</a:t>
                      </a:r>
                    </a:p>
                    <a:p>
                      <a:pPr algn="ctr"/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LESSON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POINT PER BOX)</a:t>
                      </a:r>
                      <a:endParaRPr lang="en-GB" sz="1200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54090"/>
                  </a:ext>
                </a:extLst>
              </a:tr>
              <a:tr h="9072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sol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natación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padre.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quince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abril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 llama Juan.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cuatro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94615"/>
                  </a:ext>
                </a:extLst>
              </a:tr>
              <a:tr h="8793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nieva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esquí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amigos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difícil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veinte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diciembre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cinco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futuro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tener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pájaro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84744"/>
                  </a:ext>
                </a:extLst>
              </a:tr>
              <a:tr h="1326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llueve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televisión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madre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nueve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octubre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treinta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dos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era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jóven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tenía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gato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se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llamaba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Luisa.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065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498" y="1308100"/>
            <a:ext cx="8712201" cy="8309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¿QUÉ RECUERDAS? </a:t>
            </a:r>
            <a:r>
              <a:rPr lang="en-GB" b="1" i="1" dirty="0" smtClean="0">
                <a:latin typeface="Comic Sans MS" panose="030F0702030302020204" pitchFamily="66" charset="0"/>
              </a:rPr>
              <a:t>What do you remember?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Translate as many as possible into English.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35394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sz="1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sz="1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sz="1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sz="14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598" y="76398"/>
            <a:ext cx="4991101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¿</a:t>
            </a:r>
            <a:r>
              <a:rPr lang="en-GB" sz="3600" b="1" u="sng" dirty="0" err="1" smtClean="0"/>
              <a:t>Cómo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eres</a:t>
            </a:r>
            <a:r>
              <a:rPr lang="en-GB" sz="3600" b="1" u="sng" dirty="0" smtClean="0"/>
              <a:t>? </a:t>
            </a:r>
          </a:p>
          <a:p>
            <a:pPr algn="ctr"/>
            <a:r>
              <a:rPr lang="en-GB" sz="3200" b="1" u="sng" dirty="0" smtClean="0"/>
              <a:t>What do you look like?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696" y="384175"/>
            <a:ext cx="337820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err="1" smtClean="0"/>
              <a:t>martes</a:t>
            </a:r>
            <a:r>
              <a:rPr lang="en-GB" sz="2400" u="sng" dirty="0" smtClean="0"/>
              <a:t> el 29 de </a:t>
            </a:r>
            <a:r>
              <a:rPr lang="en-GB" sz="2400" u="sng" dirty="0" err="1" smtClean="0"/>
              <a:t>enero</a:t>
            </a:r>
            <a:endParaRPr lang="en-GB" sz="2400" u="sng" dirty="0"/>
          </a:p>
        </p:txBody>
      </p:sp>
      <p:pic>
        <p:nvPicPr>
          <p:cNvPr id="5122" name="Picture 2" descr="Image result for writing pen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94" y="5568192"/>
            <a:ext cx="1192212" cy="11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S90007479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09784" y="5502099"/>
            <a:ext cx="244475" cy="2444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973680" y="4710011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9973680" y="4710011"/>
            <a:ext cx="2052228" cy="20522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9810" y="420595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 minutes</a:t>
            </a:r>
            <a:endParaRPr lang="en-GB" sz="2400" dirty="0"/>
          </a:p>
        </p:txBody>
      </p:sp>
      <p:pic>
        <p:nvPicPr>
          <p:cNvPr id="12" name="Picture 2" descr="Image result for writing pen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14" y="3839764"/>
            <a:ext cx="1065280" cy="10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15442"/>
              </p:ext>
            </p:extLst>
          </p:nvPr>
        </p:nvGraphicFramePr>
        <p:xfrm>
          <a:off x="190499" y="2242780"/>
          <a:ext cx="8712201" cy="440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687">
                  <a:extLst>
                    <a:ext uri="{9D8B030D-6E8A-4147-A177-3AD203B41FA5}">
                      <a16:colId xmlns:a16="http://schemas.microsoft.com/office/drawing/2014/main" val="2682174221"/>
                    </a:ext>
                  </a:extLst>
                </a:gridCol>
                <a:gridCol w="2930687">
                  <a:extLst>
                    <a:ext uri="{9D8B030D-6E8A-4147-A177-3AD203B41FA5}">
                      <a16:colId xmlns:a16="http://schemas.microsoft.com/office/drawing/2014/main" val="2449137110"/>
                    </a:ext>
                  </a:extLst>
                </a:gridCol>
                <a:gridCol w="2850827">
                  <a:extLst>
                    <a:ext uri="{9D8B030D-6E8A-4147-A177-3AD203B41FA5}">
                      <a16:colId xmlns:a16="http://schemas.microsoft.com/office/drawing/2014/main" val="2015425789"/>
                    </a:ext>
                  </a:extLst>
                </a:gridCol>
              </a:tblGrid>
              <a:tr h="686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MES PASADO</a:t>
                      </a:r>
                    </a:p>
                    <a:p>
                      <a:pPr algn="ctr"/>
                      <a:r>
                        <a:rPr lang="en-GB" sz="16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MONTH</a:t>
                      </a:r>
                    </a:p>
                    <a:p>
                      <a:pPr algn="r"/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(3 POINTS PER BOX)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SEMANA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PASADA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WEEK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(2 POINTS PER BOX)</a:t>
                      </a:r>
                      <a:endParaRPr lang="en-GB" sz="1200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 CLASE PASADA</a:t>
                      </a:r>
                    </a:p>
                    <a:p>
                      <a:pPr algn="ctr"/>
                      <a:r>
                        <a:rPr lang="en-GB" sz="1600" b="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LAST LESSON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POINT PER BOX)</a:t>
                      </a:r>
                      <a:endParaRPr lang="en-GB" sz="1200" b="0" i="1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54090"/>
                  </a:ext>
                </a:extLst>
              </a:tr>
              <a:tr h="9072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hace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sol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natación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padre 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quince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abril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veinte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blanco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se llama Juan.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cuatro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94615"/>
                  </a:ext>
                </a:extLst>
              </a:tr>
              <a:tr h="8793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nieva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esquí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amigos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difícil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veinte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diciembre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cinco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futuro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gustaría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tener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pájaro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84744"/>
                  </a:ext>
                </a:extLst>
              </a:tr>
              <a:tr h="1326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llueve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televisión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hermana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porque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divertido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cumpleaños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mi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madre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el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nueve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octubre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treinta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 dos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años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Cuando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era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pequeño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tenía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un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gato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que se </a:t>
                      </a:r>
                      <a:r>
                        <a:rPr lang="en-GB" sz="20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llamaba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Luisa.</a:t>
                      </a:r>
                      <a:endParaRPr lang="en-GB" sz="20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065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498" y="1308100"/>
            <a:ext cx="8712201" cy="8309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¿QUÉ RECUERDAS? </a:t>
            </a:r>
            <a:r>
              <a:rPr lang="en-GB" b="1" i="1" dirty="0" smtClean="0">
                <a:latin typeface="Comic Sans MS" panose="030F0702030302020204" pitchFamily="66" charset="0"/>
              </a:rPr>
              <a:t>What do you remember?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Translate as many as possible into English.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598" y="76398"/>
            <a:ext cx="4991101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¿</a:t>
            </a:r>
            <a:r>
              <a:rPr lang="en-GB" sz="3600" b="1" u="sng" dirty="0" err="1" smtClean="0"/>
              <a:t>Cómo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eres</a:t>
            </a:r>
            <a:r>
              <a:rPr lang="en-GB" sz="3600" b="1" u="sng" dirty="0" smtClean="0"/>
              <a:t>? </a:t>
            </a:r>
          </a:p>
          <a:p>
            <a:pPr algn="ctr"/>
            <a:r>
              <a:rPr lang="en-GB" sz="3200" b="1" u="sng" dirty="0" smtClean="0"/>
              <a:t>What do you look like?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696" y="384175"/>
            <a:ext cx="337820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err="1" smtClean="0"/>
              <a:t>martes</a:t>
            </a:r>
            <a:r>
              <a:rPr lang="en-GB" sz="2400" u="sng" dirty="0" smtClean="0"/>
              <a:t> el 29 de </a:t>
            </a:r>
            <a:r>
              <a:rPr lang="en-GB" sz="2400" u="sng" dirty="0" err="1" smtClean="0"/>
              <a:t>enero</a:t>
            </a:r>
            <a:endParaRPr lang="en-GB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90498" y="2997200"/>
            <a:ext cx="29210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 it’s sunny I practise swimming with my dad.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7" y="4006961"/>
            <a:ext cx="292100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 it snows I practise skiing with my friends, but it’s difficult.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97" y="5321549"/>
            <a:ext cx="292100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 it rains I watch TV with my sister because it’s fun.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499" y="2997199"/>
            <a:ext cx="29210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My birthday is the 15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</a:rPr>
              <a:t> of April. I’m 15 years old.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499" y="4009911"/>
            <a:ext cx="292100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My brother’s birthday is the 20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</a:rPr>
              <a:t> of December. He is 5 years old.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1499" y="5315647"/>
            <a:ext cx="292100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My mum’s birthday is the 9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000" dirty="0" smtClean="0">
                <a:latin typeface="Comic Sans MS" panose="030F0702030302020204" pitchFamily="66" charset="0"/>
              </a:rPr>
              <a:t> of October. She is thirty two years old.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499" y="2985395"/>
            <a:ext cx="2870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 have a white dog who is called John. He is four years old.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2499" y="4012119"/>
            <a:ext cx="2870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 the future I would like to have a dog and a bird.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499" y="5320617"/>
            <a:ext cx="28702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When I was little I used to have a cat who was called Luisa.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8650" y="5617301"/>
            <a:ext cx="2501900" cy="9233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6 pts – 1 MFL</a:t>
            </a:r>
          </a:p>
          <a:p>
            <a:r>
              <a:rPr lang="en-GB" dirty="0" smtClean="0"/>
              <a:t>9 pts – 2 MFL</a:t>
            </a:r>
          </a:p>
          <a:p>
            <a:r>
              <a:rPr lang="en-GB" dirty="0" smtClean="0"/>
              <a:t>12+ pts – 3 MFL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5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9" y="266700"/>
            <a:ext cx="6375401" cy="6361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Image result for read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Image result for writing pe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94" y="5530092"/>
            <a:ext cx="1192212" cy="11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49" y="5605784"/>
            <a:ext cx="973151" cy="10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784287" y="5581720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40" y="5444917"/>
            <a:ext cx="1232669" cy="1232669"/>
          </a:xfrm>
          <a:prstGeom prst="rect">
            <a:avLst/>
          </a:prstGeom>
        </p:spPr>
      </p:pic>
      <p:pic>
        <p:nvPicPr>
          <p:cNvPr id="1026" name="Picture 2" descr="Image result for blonde hai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7" y="879237"/>
            <a:ext cx="1889125" cy="156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Image result for brown hai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7" y="724257"/>
            <a:ext cx="1565275" cy="16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d hair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3" y="2704148"/>
            <a:ext cx="203768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rey hai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94" y="2704147"/>
            <a:ext cx="1725883" cy="16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lack hair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3" y="4861085"/>
            <a:ext cx="2111374" cy="17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3" y="37525"/>
            <a:ext cx="38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omic Sans MS" panose="030F0702030302020204" pitchFamily="66" charset="0"/>
              </a:rPr>
              <a:t>Tengo</a:t>
            </a:r>
            <a:r>
              <a:rPr lang="en-GB" sz="3600" dirty="0" smtClean="0">
                <a:latin typeface="Comic Sans MS" panose="030F0702030302020204" pitchFamily="66" charset="0"/>
              </a:rPr>
              <a:t> el </a:t>
            </a:r>
            <a:r>
              <a:rPr lang="en-GB" sz="3600" dirty="0" err="1" smtClean="0">
                <a:latin typeface="Comic Sans MS" panose="030F0702030302020204" pitchFamily="66" charset="0"/>
              </a:rPr>
              <a:t>pelo</a:t>
            </a:r>
            <a:r>
              <a:rPr lang="en-GB" sz="3600" dirty="0" smtClean="0">
                <a:latin typeface="Comic Sans MS" panose="030F0702030302020204" pitchFamily="66" charset="0"/>
              </a:rPr>
              <a:t>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980" y="1370836"/>
            <a:ext cx="117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rubio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368" y="1264533"/>
            <a:ext cx="21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castaño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542" y="3265041"/>
            <a:ext cx="19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pelirrojo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2368" y="3247617"/>
            <a:ext cx="117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gris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980" y="5444917"/>
            <a:ext cx="146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negro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784287" y="5581720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413402"/>
            <a:ext cx="1232669" cy="123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3" y="37525"/>
            <a:ext cx="38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omic Sans MS" panose="030F0702030302020204" pitchFamily="66" charset="0"/>
              </a:rPr>
              <a:t>Tengo</a:t>
            </a:r>
            <a:r>
              <a:rPr lang="en-GB" sz="3600" dirty="0" smtClean="0">
                <a:latin typeface="Comic Sans MS" panose="030F0702030302020204" pitchFamily="66" charset="0"/>
              </a:rPr>
              <a:t> el </a:t>
            </a:r>
            <a:r>
              <a:rPr lang="en-GB" sz="3600" dirty="0" err="1" smtClean="0">
                <a:latin typeface="Comic Sans MS" panose="030F0702030302020204" pitchFamily="66" charset="0"/>
              </a:rPr>
              <a:t>pelo</a:t>
            </a:r>
            <a:r>
              <a:rPr lang="en-GB" sz="3600" dirty="0" smtClean="0">
                <a:latin typeface="Comic Sans MS" panose="030F0702030302020204" pitchFamily="66" charset="0"/>
              </a:rPr>
              <a:t>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980" y="1370836"/>
            <a:ext cx="117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largo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4130" y="1556918"/>
            <a:ext cx="21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ondulado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542" y="3265041"/>
            <a:ext cx="19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corto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2368" y="3247617"/>
            <a:ext cx="152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rizado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5980" y="5198743"/>
            <a:ext cx="3254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hasta </a:t>
            </a:r>
            <a:r>
              <a:rPr lang="en-GB" sz="3200" dirty="0" err="1" smtClean="0">
                <a:latin typeface="Comic Sans MS" panose="030F0702030302020204" pitchFamily="66" charset="0"/>
              </a:rPr>
              <a:t>los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hombros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7746" y="5444965"/>
            <a:ext cx="152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liso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6" y="901570"/>
            <a:ext cx="1556710" cy="1895475"/>
          </a:xfrm>
          <a:prstGeom prst="rect">
            <a:avLst/>
          </a:prstGeom>
        </p:spPr>
      </p:pic>
      <p:pic>
        <p:nvPicPr>
          <p:cNvPr id="4100" name="Picture 4" descr="Image result for short hair cartoo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6" y="2978375"/>
            <a:ext cx="1445209" cy="1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edium hair cartoon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3" y="4777314"/>
            <a:ext cx="1486712" cy="16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wavy hair cartoon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69" y="1142075"/>
            <a:ext cx="1821197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curly hair 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6" y="2949567"/>
            <a:ext cx="1616022" cy="16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straight hair 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6" y="4741912"/>
            <a:ext cx="1616022" cy="18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784287" y="5581720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blue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6" y="3026764"/>
            <a:ext cx="3193504" cy="125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8" descr="browneyes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6" y="1137225"/>
            <a:ext cx="3193504" cy="13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reeney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6" y="4826000"/>
            <a:ext cx="3193504" cy="13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1650" y="1456649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marrones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1650" y="3301036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azules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600" y="5135900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verdes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53" y="41654"/>
            <a:ext cx="369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latin typeface="Comic Sans MS" panose="030F0702030302020204" pitchFamily="66" charset="0"/>
              </a:rPr>
              <a:t>Tengo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err="1">
                <a:latin typeface="Comic Sans MS" panose="030F0702030302020204" pitchFamily="66" charset="0"/>
              </a:rPr>
              <a:t>los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ojos</a:t>
            </a:r>
            <a:r>
              <a:rPr lang="en-GB" sz="3600" dirty="0" smtClean="0">
                <a:latin typeface="Comic Sans MS" panose="030F0702030302020204" pitchFamily="66" charset="0"/>
              </a:rPr>
              <a:t>… </a:t>
            </a:r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413402"/>
            <a:ext cx="1232669" cy="12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784287" y="5581720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413402"/>
            <a:ext cx="1232669" cy="1232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3" y="37525"/>
            <a:ext cx="388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Comic Sans MS" panose="030F0702030302020204" pitchFamily="66" charset="0"/>
              </a:rPr>
              <a:t>Llevo</a:t>
            </a:r>
            <a:r>
              <a:rPr lang="en-GB" sz="3600" dirty="0" smtClean="0">
                <a:latin typeface="Comic Sans MS" panose="030F0702030302020204" pitchFamily="66" charset="0"/>
              </a:rPr>
              <a:t>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980" y="1370836"/>
            <a:ext cx="137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gafas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542" y="3265041"/>
            <a:ext cx="19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bigote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980" y="5444917"/>
            <a:ext cx="146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barba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Image result for beard carto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48289"/>
            <a:ext cx="3810239" cy="34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5" idx="3"/>
          </p:cNvCxnSpPr>
          <p:nvPr/>
        </p:nvCxnSpPr>
        <p:spPr>
          <a:xfrm>
            <a:off x="3619500" y="1663224"/>
            <a:ext cx="1689100" cy="1219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45019" y="3557427"/>
            <a:ext cx="1617574" cy="163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45019" y="4524343"/>
            <a:ext cx="1295281" cy="130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22479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 have long, brown, straight hair and blue eyes.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800" y="342900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THINK, PAIR, SHARE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Image result for speak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speak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7"/>
            <a:ext cx="1232669" cy="1232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7262" y="4998184"/>
            <a:ext cx="7360920" cy="14642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Tengo</a:t>
            </a:r>
            <a:r>
              <a:rPr lang="en-GB" sz="4000" dirty="0" smtClean="0"/>
              <a:t> el </a:t>
            </a:r>
            <a:r>
              <a:rPr lang="en-GB" sz="4000" dirty="0" err="1" smtClean="0"/>
              <a:t>pelo</a:t>
            </a:r>
            <a:r>
              <a:rPr lang="en-GB" sz="4000" dirty="0" smtClean="0"/>
              <a:t> largo, </a:t>
            </a:r>
            <a:r>
              <a:rPr lang="en-GB" sz="4000" dirty="0" err="1" smtClean="0"/>
              <a:t>castaño</a:t>
            </a:r>
            <a:r>
              <a:rPr lang="en-GB" sz="4000" dirty="0" smtClean="0"/>
              <a:t> y </a:t>
            </a:r>
            <a:r>
              <a:rPr lang="en-GB" sz="4000" dirty="0" err="1" smtClean="0"/>
              <a:t>liso</a:t>
            </a:r>
            <a:r>
              <a:rPr lang="en-GB" sz="4000" dirty="0" smtClean="0"/>
              <a:t> y </a:t>
            </a:r>
            <a:r>
              <a:rPr lang="en-GB" sz="4000" dirty="0" err="1" smtClean="0"/>
              <a:t>los</a:t>
            </a:r>
            <a:r>
              <a:rPr lang="en-GB" sz="4000" dirty="0" smtClean="0"/>
              <a:t> </a:t>
            </a:r>
            <a:r>
              <a:rPr lang="en-GB" sz="4000" dirty="0" err="1" smtClean="0"/>
              <a:t>ojos</a:t>
            </a:r>
            <a:r>
              <a:rPr lang="en-GB" sz="4000" dirty="0" smtClean="0"/>
              <a:t> </a:t>
            </a:r>
            <a:r>
              <a:rPr lang="en-GB" sz="4000" dirty="0" err="1" smtClean="0"/>
              <a:t>azules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93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6" y="1538932"/>
            <a:ext cx="5185543" cy="46166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5 Minute Challenge – El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Presente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598" y="76398"/>
            <a:ext cx="4991101" cy="1138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Las </a:t>
            </a:r>
            <a:r>
              <a:rPr lang="en-GB" sz="3600" b="1" u="sng" dirty="0" err="1" smtClean="0"/>
              <a:t>Mascotas</a:t>
            </a:r>
            <a:endParaRPr lang="en-GB" sz="3600" b="1" u="sng" dirty="0" smtClean="0"/>
          </a:p>
          <a:p>
            <a:pPr algn="ctr"/>
            <a:r>
              <a:rPr lang="en-GB" sz="3200" b="1" u="sng" dirty="0" smtClean="0"/>
              <a:t>Pets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696" y="384175"/>
            <a:ext cx="337820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/>
              <a:t>lunes el 28 de </a:t>
            </a:r>
            <a:r>
              <a:rPr lang="en-GB" sz="2400" u="sng" dirty="0" err="1" smtClean="0"/>
              <a:t>enero</a:t>
            </a:r>
            <a:endParaRPr lang="en-GB" sz="2400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92139"/>
              </p:ext>
            </p:extLst>
          </p:nvPr>
        </p:nvGraphicFramePr>
        <p:xfrm>
          <a:off x="770758" y="2138563"/>
          <a:ext cx="7600730" cy="4183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63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habl</a:t>
                      </a:r>
                      <a:r>
                        <a:rPr lang="en-GB" sz="2800" b="1" u="sng" dirty="0" err="1" smtClean="0"/>
                        <a:t>ar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com</a:t>
                      </a:r>
                      <a:r>
                        <a:rPr lang="en-GB" sz="2800" b="1" u="sng" dirty="0" smtClean="0"/>
                        <a:t>er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/>
                        <a:t>viv</a:t>
                      </a:r>
                      <a:r>
                        <a:rPr lang="en-GB" sz="2800" b="1" u="sng" dirty="0" err="1" smtClean="0"/>
                        <a:t>ir</a:t>
                      </a:r>
                      <a:endParaRPr lang="en-GB" sz="28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**</a:t>
                      </a:r>
                      <a:r>
                        <a:rPr lang="en-GB" sz="2800" dirty="0" err="1" smtClean="0"/>
                        <a:t>tener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hablo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como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vivo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tengo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 s.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vives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He/she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hablamos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comemos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vivimos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tenemos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 pl.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habláis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coméis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vivís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tenéis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hablan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comen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viven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tienen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156055" y="5581723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2819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 have short, blonde hair and brown eyes.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800" y="342900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THINK, PAIR, SHARE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7"/>
            <a:ext cx="1232669" cy="1232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7262" y="4998184"/>
            <a:ext cx="7360920" cy="14642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Tengo</a:t>
            </a:r>
            <a:r>
              <a:rPr lang="en-GB" sz="4000" dirty="0" smtClean="0"/>
              <a:t> el </a:t>
            </a:r>
            <a:r>
              <a:rPr lang="en-GB" sz="4000" dirty="0" err="1" smtClean="0"/>
              <a:t>pelo</a:t>
            </a:r>
            <a:r>
              <a:rPr lang="en-GB" sz="4000" dirty="0" smtClean="0"/>
              <a:t> </a:t>
            </a:r>
            <a:r>
              <a:rPr lang="en-GB" sz="4000" dirty="0" err="1" smtClean="0"/>
              <a:t>corto</a:t>
            </a:r>
            <a:r>
              <a:rPr lang="en-GB" sz="4000" dirty="0"/>
              <a:t> </a:t>
            </a:r>
            <a:r>
              <a:rPr lang="en-GB" sz="4000" dirty="0" smtClean="0"/>
              <a:t>y </a:t>
            </a:r>
            <a:r>
              <a:rPr lang="en-GB" sz="4000" dirty="0" err="1" smtClean="0"/>
              <a:t>rubio</a:t>
            </a:r>
            <a:r>
              <a:rPr lang="en-GB" sz="4000" dirty="0" smtClean="0"/>
              <a:t> y </a:t>
            </a:r>
            <a:r>
              <a:rPr lang="en-GB" sz="4000" dirty="0" err="1" smtClean="0"/>
              <a:t>los</a:t>
            </a:r>
            <a:r>
              <a:rPr lang="en-GB" sz="4000" dirty="0" smtClean="0"/>
              <a:t> </a:t>
            </a:r>
            <a:r>
              <a:rPr lang="en-GB" sz="4000" dirty="0" err="1" smtClean="0"/>
              <a:t>ojos</a:t>
            </a:r>
            <a:r>
              <a:rPr lang="en-GB" sz="4000" dirty="0" smtClean="0"/>
              <a:t> </a:t>
            </a:r>
            <a:r>
              <a:rPr lang="en-GB" sz="4000" dirty="0" err="1" smtClean="0"/>
              <a:t>marrones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5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342900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THINK, PAIR, SHARE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100" y="28067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 have long, curly, red hair and green eyes.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7"/>
            <a:ext cx="1232669" cy="1232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262" y="4998184"/>
            <a:ext cx="7360920" cy="14642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Tengo</a:t>
            </a:r>
            <a:r>
              <a:rPr lang="en-GB" sz="4000" dirty="0" smtClean="0"/>
              <a:t> el </a:t>
            </a:r>
            <a:r>
              <a:rPr lang="en-GB" sz="4000" dirty="0" err="1" smtClean="0"/>
              <a:t>pelo</a:t>
            </a:r>
            <a:r>
              <a:rPr lang="en-GB" sz="4000" dirty="0" smtClean="0"/>
              <a:t> largo, </a:t>
            </a:r>
            <a:r>
              <a:rPr lang="en-GB" sz="4000" dirty="0" err="1" smtClean="0"/>
              <a:t>rizado</a:t>
            </a:r>
            <a:r>
              <a:rPr lang="en-GB" sz="4000" dirty="0" smtClean="0"/>
              <a:t> y </a:t>
            </a:r>
            <a:r>
              <a:rPr lang="en-GB" sz="4000" dirty="0" err="1" smtClean="0"/>
              <a:t>pelirrojo</a:t>
            </a:r>
            <a:r>
              <a:rPr lang="en-GB" sz="4000" dirty="0" smtClean="0"/>
              <a:t> y </a:t>
            </a:r>
            <a:r>
              <a:rPr lang="en-GB" sz="4000" dirty="0" err="1" smtClean="0"/>
              <a:t>los</a:t>
            </a:r>
            <a:r>
              <a:rPr lang="en-GB" sz="4000" dirty="0" smtClean="0"/>
              <a:t> </a:t>
            </a:r>
            <a:r>
              <a:rPr lang="en-GB" sz="4000" dirty="0" err="1" smtClean="0"/>
              <a:t>ojos</a:t>
            </a:r>
            <a:r>
              <a:rPr lang="en-GB" sz="4000" dirty="0" smtClean="0"/>
              <a:t> </a:t>
            </a:r>
            <a:r>
              <a:rPr lang="en-GB" sz="4000" dirty="0" err="1" smtClean="0"/>
              <a:t>verdes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166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65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err="1" smtClean="0">
                <a:latin typeface="Comic Sans MS" panose="030F0702030302020204" pitchFamily="66" charset="0"/>
              </a:rPr>
              <a:t>Escuchar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81814"/>
              </p:ext>
            </p:extLst>
          </p:nvPr>
        </p:nvGraphicFramePr>
        <p:xfrm>
          <a:off x="622300" y="1075266"/>
          <a:ext cx="8013700" cy="52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20">
                  <a:extLst>
                    <a:ext uri="{9D8B030D-6E8A-4147-A177-3AD203B41FA5}">
                      <a16:colId xmlns:a16="http://schemas.microsoft.com/office/drawing/2014/main" val="2278533790"/>
                    </a:ext>
                  </a:extLst>
                </a:gridCol>
                <a:gridCol w="2791780">
                  <a:extLst>
                    <a:ext uri="{9D8B030D-6E8A-4147-A177-3AD203B41FA5}">
                      <a16:colId xmlns:a16="http://schemas.microsoft.com/office/drawing/2014/main" val="3700389305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800016206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403526380"/>
                    </a:ext>
                  </a:extLst>
                </a:gridCol>
              </a:tblGrid>
              <a:tr h="136664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Hair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Eyes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Extra detail?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51619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1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63101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2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27942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3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300053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4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8366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6320"/>
            <a:ext cx="1080814" cy="10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156055" y="5581723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958" y="612010"/>
            <a:ext cx="846434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rubio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largo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verdes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madre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pelirrojo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corto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liso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azules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bigote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gris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marrones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Llevo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gafas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barba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casta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ondulado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corto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ojos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azules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 padre.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156055" y="5581723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err="1" smtClean="0">
                <a:latin typeface="Comic Sans MS" panose="030F0702030302020204" pitchFamily="66" charset="0"/>
              </a:rPr>
              <a:t>Escuchar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56763"/>
              </p:ext>
            </p:extLst>
          </p:nvPr>
        </p:nvGraphicFramePr>
        <p:xfrm>
          <a:off x="622300" y="1075266"/>
          <a:ext cx="8013700" cy="523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20">
                  <a:extLst>
                    <a:ext uri="{9D8B030D-6E8A-4147-A177-3AD203B41FA5}">
                      <a16:colId xmlns:a16="http://schemas.microsoft.com/office/drawing/2014/main" val="2278533790"/>
                    </a:ext>
                  </a:extLst>
                </a:gridCol>
                <a:gridCol w="2791780">
                  <a:extLst>
                    <a:ext uri="{9D8B030D-6E8A-4147-A177-3AD203B41FA5}">
                      <a16:colId xmlns:a16="http://schemas.microsoft.com/office/drawing/2014/main" val="3700389305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800016206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403526380"/>
                    </a:ext>
                  </a:extLst>
                </a:gridCol>
              </a:tblGrid>
              <a:tr h="136664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Hair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Eyes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Extra detail?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51619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1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blonde,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 eyes like </a:t>
                      </a:r>
                      <a:r>
                        <a:rPr lang="en-GB" baseline="0" dirty="0" smtClean="0"/>
                        <a:t> her mum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63101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2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red, short, straight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moustache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27942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3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brown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glasses and beard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300053"/>
                  </a:ext>
                </a:extLst>
              </a:tr>
              <a:tr h="96749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4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wavy, short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 eyes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 eyes</a:t>
                      </a:r>
                      <a:r>
                        <a:rPr lang="en-GB" baseline="0" dirty="0" smtClean="0"/>
                        <a:t> like her dad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83666"/>
                  </a:ext>
                </a:extLst>
              </a:tr>
            </a:tbl>
          </a:graphicData>
        </a:graphic>
      </p:graphicFrame>
      <p:sp>
        <p:nvSpPr>
          <p:cNvPr id="4" name="AutoShape 2" descr="Image result for read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6320"/>
            <a:ext cx="1080814" cy="10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65100"/>
            <a:ext cx="134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Leer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165100"/>
            <a:ext cx="53721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9" y="1054976"/>
            <a:ext cx="1514501" cy="162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49" y="3970121"/>
            <a:ext cx="2771471" cy="1200329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EXTENSION CHALLENGE: </a:t>
            </a:r>
            <a:r>
              <a:rPr lang="en-GB" dirty="0" smtClean="0"/>
              <a:t>Transform the text into a picture</a:t>
            </a:r>
            <a:endParaRPr lang="en-GB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7" y="3689833"/>
            <a:ext cx="1619913" cy="5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and someone else’s.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describe my appearance using two tenses.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describe my appearance using a range of tenses.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190500"/>
            <a:ext cx="8445500" cy="21452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Describe </a:t>
            </a:r>
            <a:r>
              <a:rPr lang="en-GB" sz="2400" u="sng" dirty="0" smtClean="0">
                <a:latin typeface="Comic Sans MS" panose="030F0702030302020204" pitchFamily="66" charset="0"/>
              </a:rPr>
              <a:t>your appearance</a:t>
            </a:r>
            <a:r>
              <a:rPr lang="en-GB" sz="2400" dirty="0" smtClean="0">
                <a:latin typeface="Comic Sans MS" panose="030F0702030302020204" pitchFamily="66" charset="0"/>
              </a:rPr>
              <a:t> and another member of your </a:t>
            </a:r>
            <a:r>
              <a:rPr lang="en-GB" sz="2400" u="sng" dirty="0" smtClean="0">
                <a:latin typeface="Comic Sans MS" panose="030F0702030302020204" pitchFamily="66" charset="0"/>
              </a:rPr>
              <a:t>family / a frien</a:t>
            </a:r>
            <a:r>
              <a:rPr lang="en-GB" sz="2400" dirty="0" smtClean="0">
                <a:latin typeface="Comic Sans MS" panose="030F0702030302020204" pitchFamily="66" charset="0"/>
              </a:rPr>
              <a:t>d using the vocabulary you have learnt today. </a:t>
            </a:r>
            <a:r>
              <a:rPr lang="en-GB" sz="2400" i="1" dirty="0" smtClean="0">
                <a:latin typeface="Comic Sans MS" panose="030F0702030302020204" pitchFamily="66" charset="0"/>
              </a:rPr>
              <a:t>E.G.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Tengo</a:t>
            </a:r>
            <a:r>
              <a:rPr lang="en-GB" sz="2400" i="1" dirty="0" smtClean="0">
                <a:latin typeface="Comic Sans MS" panose="030F0702030302020204" pitchFamily="66" charset="0"/>
              </a:rPr>
              <a:t> el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pelo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rubio</a:t>
            </a:r>
            <a:r>
              <a:rPr lang="en-GB" sz="2400" i="1" dirty="0" smtClean="0">
                <a:latin typeface="Comic Sans MS" panose="030F0702030302020204" pitchFamily="66" charset="0"/>
              </a:rPr>
              <a:t>,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corto</a:t>
            </a:r>
            <a:r>
              <a:rPr lang="en-GB" sz="2400" i="1" dirty="0" smtClean="0">
                <a:latin typeface="Comic Sans MS" panose="030F0702030302020204" pitchFamily="66" charset="0"/>
              </a:rPr>
              <a:t> 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rizado</a:t>
            </a:r>
            <a:r>
              <a:rPr lang="en-GB" sz="2400" i="1" dirty="0" smtClean="0">
                <a:latin typeface="Comic Sans MS" panose="030F0702030302020204" pitchFamily="66" charset="0"/>
              </a:rPr>
              <a:t> 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ojos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verdes</a:t>
            </a:r>
            <a:r>
              <a:rPr lang="en-GB" sz="2400" i="1" dirty="0" smtClean="0">
                <a:latin typeface="Comic Sans MS" panose="030F0702030302020204" pitchFamily="66" charset="0"/>
              </a:rPr>
              <a:t>.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Mi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smtClean="0">
                <a:latin typeface="Comic Sans MS" panose="030F0702030302020204" pitchFamily="66" charset="0"/>
              </a:rPr>
              <a:t>mejor</a:t>
            </a:r>
            <a:r>
              <a:rPr lang="en-GB" sz="2400" i="1" dirty="0" smtClean="0">
                <a:latin typeface="Comic Sans MS" panose="030F0702030302020204" pitchFamily="66" charset="0"/>
              </a:rPr>
              <a:t> amigo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tiene</a:t>
            </a:r>
            <a:r>
              <a:rPr lang="en-GB" sz="2400" i="1" dirty="0" smtClean="0">
                <a:latin typeface="Comic Sans MS" panose="030F0702030302020204" pitchFamily="66" charset="0"/>
              </a:rPr>
              <a:t> el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pelo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castaño</a:t>
            </a:r>
            <a:r>
              <a:rPr lang="en-GB" sz="2400" i="1" dirty="0" smtClean="0">
                <a:latin typeface="Comic Sans MS" panose="030F0702030302020204" pitchFamily="66" charset="0"/>
              </a:rPr>
              <a:t> y largo 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ojos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azules</a:t>
            </a:r>
            <a:r>
              <a:rPr lang="en-GB" sz="2400" i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250" y="4319944"/>
            <a:ext cx="8356600" cy="21452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i="1" u="sng" dirty="0" smtClean="0">
                <a:latin typeface="Comic Sans MS" panose="030F0702030302020204" pitchFamily="66" charset="0"/>
              </a:rPr>
              <a:t>Bronze &amp; silver </a:t>
            </a:r>
            <a:r>
              <a:rPr lang="en-GB" sz="2400" i="1" u="sng" dirty="0">
                <a:latin typeface="Comic Sans MS" panose="030F0702030302020204" pitchFamily="66" charset="0"/>
              </a:rPr>
              <a:t>plus: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Say what you </a:t>
            </a:r>
            <a:r>
              <a:rPr lang="en-GB" sz="2400" u="sng" dirty="0">
                <a:latin typeface="Comic Sans MS" panose="030F0702030302020204" pitchFamily="66" charset="0"/>
              </a:rPr>
              <a:t>would like</a:t>
            </a:r>
            <a:r>
              <a:rPr lang="en-GB" sz="2400" dirty="0">
                <a:latin typeface="Comic Sans MS" panose="030F0702030302020204" pitchFamily="66" charset="0"/>
              </a:rPr>
              <a:t> to look </a:t>
            </a:r>
            <a:r>
              <a:rPr lang="en-GB" sz="2400" dirty="0" smtClean="0">
                <a:latin typeface="Comic Sans MS" panose="030F0702030302020204" pitchFamily="66" charset="0"/>
              </a:rPr>
              <a:t>like e.g. what colour hair/eyes you would like to have. 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E.G. Me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gustaría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tener</a:t>
            </a:r>
            <a:r>
              <a:rPr lang="en-GB" sz="2400" i="1" dirty="0" smtClean="0">
                <a:latin typeface="Comic Sans MS" panose="030F0702030302020204" pitchFamily="66" charset="0"/>
              </a:rPr>
              <a:t> el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pelo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rubio</a:t>
            </a:r>
            <a:r>
              <a:rPr lang="en-GB" sz="2400" i="1" dirty="0" smtClean="0">
                <a:latin typeface="Comic Sans MS" panose="030F0702030302020204" pitchFamily="66" charset="0"/>
              </a:rPr>
              <a:t> 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liso</a:t>
            </a:r>
            <a:r>
              <a:rPr lang="en-GB" sz="2400" i="1" dirty="0" smtClean="0">
                <a:latin typeface="Comic Sans MS" panose="030F0702030302020204" pitchFamily="66" charset="0"/>
              </a:rPr>
              <a:t> y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los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ojos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azules</a:t>
            </a:r>
            <a:r>
              <a:rPr lang="en-GB" sz="2400" i="1" dirty="0" smtClean="0">
                <a:latin typeface="Comic Sans MS" panose="030F0702030302020204" pitchFamily="66" charset="0"/>
              </a:rPr>
              <a:t>.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400" y="2459533"/>
            <a:ext cx="8445500" cy="1736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i="1" u="sng" dirty="0" smtClean="0">
                <a:latin typeface="Comic Sans MS" panose="030F0702030302020204" pitchFamily="66" charset="0"/>
              </a:rPr>
              <a:t>Bronze </a:t>
            </a:r>
            <a:r>
              <a:rPr lang="en-GB" sz="2400" i="1" u="sng" dirty="0">
                <a:latin typeface="Comic Sans MS" panose="030F0702030302020204" pitchFamily="66" charset="0"/>
              </a:rPr>
              <a:t>plus: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Describe how you </a:t>
            </a:r>
            <a:r>
              <a:rPr lang="en-GB" sz="2400" u="sng" dirty="0">
                <a:latin typeface="Comic Sans MS" panose="030F0702030302020204" pitchFamily="66" charset="0"/>
              </a:rPr>
              <a:t>used to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look when you </a:t>
            </a:r>
            <a:r>
              <a:rPr lang="en-GB" sz="2400" u="sng" dirty="0" smtClean="0">
                <a:latin typeface="Comic Sans MS" panose="030F0702030302020204" pitchFamily="66" charset="0"/>
              </a:rPr>
              <a:t>were</a:t>
            </a:r>
            <a:r>
              <a:rPr lang="en-GB" sz="2400" dirty="0" smtClean="0">
                <a:latin typeface="Comic Sans MS" panose="030F0702030302020204" pitchFamily="66" charset="0"/>
              </a:rPr>
              <a:t> little </a:t>
            </a:r>
            <a:r>
              <a:rPr lang="en-GB" sz="2400" dirty="0">
                <a:latin typeface="Comic Sans MS" panose="030F0702030302020204" pitchFamily="66" charset="0"/>
              </a:rPr>
              <a:t>(it doesn’t have to be true</a:t>
            </a:r>
            <a:r>
              <a:rPr lang="en-GB" sz="2400" dirty="0" smtClean="0">
                <a:latin typeface="Comic Sans MS" panose="030F0702030302020204" pitchFamily="66" charset="0"/>
              </a:rPr>
              <a:t>).</a:t>
            </a:r>
          </a:p>
          <a:p>
            <a:pPr algn="ctr"/>
            <a:r>
              <a:rPr lang="en-GB" sz="2400" i="1" dirty="0" smtClean="0">
                <a:latin typeface="Comic Sans MS" panose="030F0702030302020204" pitchFamily="66" charset="0"/>
              </a:rPr>
              <a:t>E.G.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Cuando</a:t>
            </a:r>
            <a:r>
              <a:rPr lang="en-GB" sz="2400" i="1" dirty="0" smtClean="0">
                <a:latin typeface="Comic Sans MS" panose="030F0702030302020204" pitchFamily="66" charset="0"/>
              </a:rPr>
              <a:t> era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pequeño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tenía</a:t>
            </a:r>
            <a:r>
              <a:rPr lang="en-GB" sz="2400" i="1" dirty="0" smtClean="0">
                <a:latin typeface="Comic Sans MS" panose="030F0702030302020204" pitchFamily="66" charset="0"/>
              </a:rPr>
              <a:t> el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pelo</a:t>
            </a:r>
            <a:r>
              <a:rPr lang="en-GB" sz="2400" i="1" dirty="0" smtClean="0">
                <a:latin typeface="Comic Sans MS" panose="030F0702030302020204" pitchFamily="66" charset="0"/>
              </a:rPr>
              <a:t> </a:t>
            </a:r>
            <a:r>
              <a:rPr lang="en-GB" sz="2400" i="1" dirty="0" err="1" smtClean="0">
                <a:latin typeface="Comic Sans MS" panose="030F0702030302020204" pitchFamily="66" charset="0"/>
              </a:rPr>
              <a:t>pellirojo</a:t>
            </a:r>
            <a:r>
              <a:rPr lang="en-GB" sz="2400" i="1" dirty="0" smtClean="0">
                <a:latin typeface="Comic Sans MS" panose="030F0702030302020204" pitchFamily="66" charset="0"/>
              </a:rPr>
              <a:t> y largo.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8724900" y="749304"/>
            <a:ext cx="622300" cy="51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724900" y="2406401"/>
            <a:ext cx="603250" cy="90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8705850" y="3975100"/>
            <a:ext cx="622300" cy="141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1598" y="76398"/>
            <a:ext cx="4991101" cy="1138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Las </a:t>
            </a:r>
            <a:r>
              <a:rPr lang="en-GB" sz="3600" b="1" u="sng" dirty="0" err="1" smtClean="0"/>
              <a:t>Mascotas</a:t>
            </a:r>
            <a:endParaRPr lang="en-GB" sz="3600" b="1" u="sng" dirty="0" smtClean="0"/>
          </a:p>
          <a:p>
            <a:pPr algn="ctr"/>
            <a:r>
              <a:rPr lang="en-GB" sz="3200" b="1" u="sng" dirty="0" smtClean="0"/>
              <a:t>Pets</a:t>
            </a:r>
            <a:endParaRPr lang="en-GB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696" y="384175"/>
            <a:ext cx="337820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/>
              <a:t>lunes el 28 de </a:t>
            </a:r>
            <a:r>
              <a:rPr lang="en-GB" sz="2400" u="sng" dirty="0" err="1" smtClean="0"/>
              <a:t>enero</a:t>
            </a:r>
            <a:endParaRPr lang="en-GB" sz="2400" u="sng" dirty="0"/>
          </a:p>
        </p:txBody>
      </p:sp>
      <p:pic>
        <p:nvPicPr>
          <p:cNvPr id="7" name="Picture 12" descr="Image result for green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17">
            <a:off x="10156055" y="5581723"/>
            <a:ext cx="1227093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9155" y="1403798"/>
            <a:ext cx="9198378" cy="517064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sz="2400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sz="2400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</a:t>
            </a:r>
            <a:r>
              <a:rPr lang="en-GB" sz="2400" u="sng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 used to have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when I was little</a:t>
            </a:r>
          </a:p>
          <a:p>
            <a:endParaRPr lang="en-GB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</a:t>
            </a:r>
            <a:r>
              <a:rPr lang="en-GB" sz="2400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 would like to have</a:t>
            </a:r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in the future</a:t>
            </a:r>
          </a:p>
          <a:p>
            <a:endParaRPr lang="en-GB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</a:p>
          <a:p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perro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127000"/>
            <a:ext cx="20701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TENGO…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77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gato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59055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ratón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87700" y="59055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</a:t>
            </a:r>
            <a:r>
              <a:rPr lang="en-GB" sz="2800" dirty="0" smtClean="0"/>
              <a:t>n </a:t>
            </a:r>
            <a:r>
              <a:rPr lang="en-GB" sz="2800" dirty="0" err="1" smtClean="0"/>
              <a:t>hámster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61100" y="59055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cobayo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611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caballo</a:t>
            </a:r>
            <a:endParaRPr lang="en-GB" sz="2800" dirty="0"/>
          </a:p>
        </p:txBody>
      </p:sp>
      <p:pic>
        <p:nvPicPr>
          <p:cNvPr id="1026" name="Picture 2" descr="Image result for camila cabe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27001"/>
            <a:ext cx="1037876" cy="7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7886700" y="-165920"/>
            <a:ext cx="1547638" cy="1283520"/>
          </a:xfrm>
          <a:prstGeom prst="mathMultiply">
            <a:avLst>
              <a:gd name="adj1" fmla="val 88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dog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754315"/>
            <a:ext cx="1927225" cy="20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6" y="754315"/>
            <a:ext cx="1593850" cy="20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ipart ho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754315"/>
            <a:ext cx="1905000" cy="19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lipart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" y="3860800"/>
            <a:ext cx="2000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lipart hams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2923" r="11464" b="13361"/>
          <a:stretch/>
        </p:blipFill>
        <p:spPr bwMode="auto">
          <a:xfrm>
            <a:off x="3371850" y="3930650"/>
            <a:ext cx="170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lipart guinea pi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3826664"/>
            <a:ext cx="2409826" cy="21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378983"/>
            <a:ext cx="1232669" cy="12326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38" y="5491097"/>
            <a:ext cx="1080814" cy="10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/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conejo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127000"/>
            <a:ext cx="20701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TENGO…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5905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tortuga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87700" y="59055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araña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61100" y="5905500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serpiente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611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pez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5000" y="2781300"/>
            <a:ext cx="207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un </a:t>
            </a:r>
            <a:r>
              <a:rPr lang="en-GB" sz="2800" dirty="0" err="1" smtClean="0"/>
              <a:t>pájaro</a:t>
            </a:r>
            <a:endParaRPr lang="en-GB" sz="2800" dirty="0"/>
          </a:p>
        </p:txBody>
      </p:sp>
      <p:pic>
        <p:nvPicPr>
          <p:cNvPr id="3074" name="Picture 2" descr="Image result for clipart rab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029593"/>
            <a:ext cx="1778001" cy="18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lipart bird p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59" y="1029593"/>
            <a:ext cx="1752181" cy="18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lipart tarant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25" y="4765228"/>
            <a:ext cx="1870447" cy="11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59" y="1057275"/>
            <a:ext cx="2161966" cy="1724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9" y="4383296"/>
            <a:ext cx="1910462" cy="156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0" y="4383296"/>
            <a:ext cx="1854409" cy="15222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5378983"/>
            <a:ext cx="1232669" cy="1232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38" y="5491097"/>
            <a:ext cx="1080814" cy="10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7200" y="0"/>
            <a:ext cx="2844800" cy="56323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</a:p>
          <a:p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2415861"/>
            <a:ext cx="835660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Tengo</a:t>
            </a:r>
            <a:r>
              <a:rPr lang="en-GB" sz="2800" dirty="0" smtClean="0"/>
              <a:t> </a:t>
            </a:r>
            <a:r>
              <a:rPr lang="en-GB" sz="2800" b="1" dirty="0" smtClean="0"/>
              <a:t>un</a:t>
            </a:r>
            <a:r>
              <a:rPr lang="en-GB" sz="2800" dirty="0" smtClean="0"/>
              <a:t> </a:t>
            </a:r>
            <a:r>
              <a:rPr lang="en-GB" sz="2800" b="1" dirty="0" err="1" smtClean="0"/>
              <a:t>pez</a:t>
            </a:r>
            <a:r>
              <a:rPr lang="en-GB" sz="2800" dirty="0" smtClean="0"/>
              <a:t> que se llam</a:t>
            </a:r>
            <a:r>
              <a:rPr lang="en-GB" sz="2800" b="1" dirty="0" smtClean="0"/>
              <a:t>a</a:t>
            </a:r>
            <a:r>
              <a:rPr lang="en-GB" sz="2800" dirty="0" smtClean="0"/>
              <a:t> Bob.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 err="1" smtClean="0"/>
              <a:t>Tengo</a:t>
            </a:r>
            <a:r>
              <a:rPr lang="en-GB" sz="2800" dirty="0" smtClean="0"/>
              <a:t> </a:t>
            </a:r>
            <a:r>
              <a:rPr lang="en-GB" sz="2800" b="1" dirty="0" smtClean="0"/>
              <a:t>dos </a:t>
            </a:r>
            <a:r>
              <a:rPr lang="en-GB" sz="2800" b="1" dirty="0" err="1" smtClean="0"/>
              <a:t>peces</a:t>
            </a:r>
            <a:r>
              <a:rPr lang="en-GB" sz="2800" b="1" dirty="0" smtClean="0"/>
              <a:t> </a:t>
            </a:r>
            <a:r>
              <a:rPr lang="en-GB" sz="2800" dirty="0" smtClean="0"/>
              <a:t>que se </a:t>
            </a:r>
            <a:r>
              <a:rPr lang="en-GB" sz="2800" dirty="0" err="1" smtClean="0"/>
              <a:t>llam</a:t>
            </a:r>
            <a:r>
              <a:rPr lang="en-GB" sz="2800" b="1" dirty="0" err="1" smtClean="0"/>
              <a:t>an</a:t>
            </a:r>
            <a:r>
              <a:rPr lang="en-GB" sz="2800" dirty="0" smtClean="0"/>
              <a:t> Ben y Jerry.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5800" y="342900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THINK, PAIR, SHARE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7"/>
            <a:ext cx="1232669" cy="123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4851400"/>
            <a:ext cx="8178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TRADUCE:</a:t>
            </a:r>
          </a:p>
          <a:p>
            <a:r>
              <a:rPr lang="en-GB" dirty="0" smtClean="0"/>
              <a:t>I have a cat who is called Charlie.</a:t>
            </a:r>
          </a:p>
          <a:p>
            <a:r>
              <a:rPr lang="en-GB" dirty="0" smtClean="0"/>
              <a:t>I have a hamster who is called </a:t>
            </a:r>
            <a:r>
              <a:rPr lang="en-GB" dirty="0" err="1" smtClean="0"/>
              <a:t>Smartie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 have </a:t>
            </a:r>
            <a:r>
              <a:rPr lang="en-GB" b="1" dirty="0" smtClean="0"/>
              <a:t>two</a:t>
            </a:r>
            <a:r>
              <a:rPr lang="en-GB" dirty="0" smtClean="0"/>
              <a:t> guinea pigs who </a:t>
            </a:r>
            <a:r>
              <a:rPr lang="en-GB" b="1" dirty="0" smtClean="0"/>
              <a:t>are </a:t>
            </a:r>
            <a:r>
              <a:rPr lang="en-GB" dirty="0" smtClean="0"/>
              <a:t>called Fudge and Blossom.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672"/>
            <a:ext cx="2978151" cy="1100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7200" y="1"/>
            <a:ext cx="2844800" cy="50783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say what rooms there are and aren’t in my house.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give a justified opinion about my house.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rooms I’d like to have in my house.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50375"/>
              </p:ext>
            </p:extLst>
          </p:nvPr>
        </p:nvGraphicFramePr>
        <p:xfrm>
          <a:off x="812800" y="1330255"/>
          <a:ext cx="8128000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/>
                        <a:t>MASCULINO</a:t>
                      </a:r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 smtClean="0"/>
                    </a:p>
                    <a:p>
                      <a:pPr algn="ctr"/>
                      <a:endParaRPr lang="en-GB" b="1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FEMENINO</a:t>
                      </a:r>
                      <a:endParaRPr lang="en-GB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6000" y="160338"/>
            <a:ext cx="5384800" cy="10215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CATEGORISE</a:t>
            </a:r>
          </a:p>
          <a:p>
            <a:pPr algn="ctr"/>
            <a:r>
              <a:rPr lang="en-GB" dirty="0" smtClean="0"/>
              <a:t>Can you put the pets below into the two categories in the grid?</a:t>
            </a:r>
            <a:endParaRPr lang="en-GB" dirty="0"/>
          </a:p>
        </p:txBody>
      </p:sp>
      <p:pic>
        <p:nvPicPr>
          <p:cNvPr id="11" name="Picture 2" descr="Image result for writing pe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19" y="5867400"/>
            <a:ext cx="1140563" cy="8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BDABALDA4MChAODQ4SERATGCgaGBYWGDEjJR0oOjM9PDkzODdASFxOQERXRTc4UG1RV19iZ2hnPk1xeXBkeFxlZ2P/2wBDARESEhgVGC8aGi9jQjhCY2NjY2NjY2NjY2NjY2NjY2NjY2NjY2NjY2NjY2NjY2NjY2NjY2NjY2NjY2NjY2NjY2P/wAARCAFtAuUDASIAAhEBAxEB/8QAGwABAAEFAQAAAAAAAAAAAAAAAAQCAwUGBwH/xABOEAACAgECBAIEBgsPBAIDAQAAAQIDBAURBhIhMUFRE2FxsRQWIjJzkiMlQlJUcoGRocHRBxUkJjM0NTZTVWJjlLLhQ0SCoheTdIOz8P/EABoBAQADAQEBAAAAAAAAAAAAAAABAgQDBQb/xAAvEQACAgEDAwIFAwUBAQAAAAAAAQIDEQQSIRMxQVFxFCIyM2EFUpEjQoGx0aHw/9oADAMBAAIRAxEAPwDn4AAAAAAAAAAAAAAAAAAAAAAABt3CumUyw1mWR5pzbS38Ensaib7wt/QVHtl/uZh18nGrj1NWlinZyQOKtMpWG8yuPLODSe3im9jUTfeKf6Cv9sf9yNCGgk5Vc+o1UUrOAADcZQAAAAAAAAAAAAAAAAAAAAAAAAAAAAAAAAAAAAAAAAAAAAAAAAAAAAAAAAAAAAAAAAAAAAAAAAAAAAAAAAAAAAAAAAAAAAAAAAAAAAAAAAAAAAAAAAAAAAAAAC/hYdubeqqY7t934JE/UOH8vBx/TPayC+dy+HrJXB99cM+ymfSVsfk+1G5SjGcXGSTi1s0/E8zU6udVu1Lg206eNkM+TloJ2sYD07ULKOvJ86D84sgnoxkpRUl5Mck4vDAALEAAAA33hb+gqPbL/czQjfeFv6Co9sv9zPP/AFH7S9/+mvR/cfsOKf6Cv9sf9yNCN94p/oK/2x/3I0Ifp32n7/8ABrPuL2AAPQMgAAAAMpw9p/w/UY8y3qr+VP8AUik5qEXJ+C0YuTSRVj8PZt9MbeVQUlulLuY7Jx7Ma6VVsdpROm7JLZGh8TWwt1izke6ilF+0w6XVTum01war6I1xTRiQAeiYwAAAAAAAAAAAAAAAAAAAAAAAAAAAAAAAAAAAAAAAAAAAAAAAAAAAAAAAAAAAAAAAAAAAAAAAAAAAAAAAAAAAAAAAAAAAAAAAAAAAAAAAAAAACum2dF0La3tOElJP1nR9Py4Z2FVkQ7TXVeT8Uc1Ni4S1H0GVLDsl8i7rDfwl/wAmDXU9SG5d0atLZtltfZmX4o074Zp7ugt7aPlL1x8V+s0Y6m+q2ZoGvad+9+ozjFbVWfLh7PL8hx/T7uHU/wDB01df96MXse7FSR6onqmEo2GxdUT3kALXKb3wv00Kj2y/3M0rkN34aW2i0r1y/wBzPP8A1H7S9/8Apr0f3H7FPFC30K/2x/3I0TlN94lW+i3r1x/3I0jkI/TvtP3/AODWfcXsWNhsXuQ8cT0TIWtjzYuOJ40AUpNvZdzf9A09afp0VJfZbPlT/Ya1wzp3wvP9LZHeqnq/W/A3g8j9Quy+mv8AJv0lf97IGs560/T7Ld/lv5MF5s55KTnJyk95N7tmZ4n1D4ZnuqD3qp+SvW/FmFNWip6deX3Zx1Nm+eF2QABtMwAAAAAAAAAAAAAAAAAAAAAAAAAAAAAAAAAAAAAAAAAAAAAAAAAAAAAAAAAAAAAAAAAAAAAAAAAAAAAAAAAAAAAAAAAAAAAAAAAAAAAAAAAB6epAHmxXByhOM4NqUXumvBniRWokA6DpWbHUMCu9bc22015S8Sxr+nrP0+XKt7a/lQ/WjAcM53wTN9DN7VXdPZLw/YbkfP3QemuzH3R61cldXhnNFArUDM65p3wXOc4Lau35S9T8UQY1HuV2KyKkvJ5c4uMnFkdVlSrJUafUXFT6i+SpC9Ebjw+uXSKV65e9muqn1GzaPHl06tet+9nn/qH2l7mvSfW/Yt8QLm0i5euPvRpzqN11iPNp1i9a96NZdPqH6f8Aafv/AMGr+5/gx7rKXWZB0+otyp9R6GTIQHApVblJRit23skTZVGU4d0/0uU8ia+RV831s522quDky9cHOSijOaRgxwMCFW3y31m/NlnXs/4Bp8nF7W2fJh+0yb6Lc0fXsx52fJxe9dfyY/tPG01bvu3S92eldNVV4Rh31e7Kdi64lDR755RQCpo8APAAAAAAAAAAAAAAAAAAAAAAAAAAAAAAAAAAAAAAAAAAAAAAAAAAAAAAAAAAAAAAAAAAAAAAAAAAAAAAAAAAAAAAAAAAAAAAAAC7jVenyK6t9ueW25aK6rJU2xsh86L3RDzjgld+TdK+GcB0pShJy2+cmYHVuHsjA3sq3uo80usfabJpGuY2oQjW5Ku/brB+PsMs1uup4S1N9E8T/wDT03TVZH5Tlh6bpq/DVOVzW4m1Vvdr7mX7DUsnEuxLXVfW4SXn4nrU6mFy+Xv6GCymVb5LKRUkEi5GJ3OR5GJcjEqjAvwrAKIQe+6N20rL+F4UJSf2SPyZ+01SuoyOn22YlnNDs/nR8zHq6etDjujvRb05c9jNapjxyMKal3iuaL9aNdhT6jM35c8iHJGPKn3LNeP6imkrnVDEi2onGcsxIUaPUXY4/qJs4VUQ57rIVx85ySRHlqmnwlyxudsvKqLl7uhryZylY/qMpgSUKVW+jRj6s26/+b6Tmzb7c0FFfn3JMKtbn1hoUtvXlQRnvjCyO2TwdKrHXLci/nyU6XWurZi3j+omzq1uC3noUtvVlQZGtzbqP5xpObBrvywUl+cURhXHbF5FtjsluZYlj+otSo9RKjqmnzlyyudUvK2Lj7+hIhCq+HPTZCyPnCSaNGTmYedPqNmwKY0YdcIrw3ftMZZj+ovQzLaa1Hl32MmrqnbFKJo09kYSbkV65lvHw3CD+yWdF6l4mnzrM1mysybXOz2JeRAsqOump6MMeSl1nUlnwY6UC3KJNnWWJQNRxIzRS0XpRLbQBQeF6mi3ItjVTCU5y7JI2rSOF66eW7P2ss7qtfNXt8zjdqIUrMmda6pWPgwek6Fk6k1Pb0VHjZJd/YvE2dcN6dGjkVTcttueT6mXSSSSSSXZIx2q61jabBxlLnua6Vx7/l8jyJ6m6+eIcfhG+NNdUcyNH1HE+BZtlHNzcvZkYvZeTZl5M77Wueb36eBZPchnat3c8yWMvAABYgAAAAAAAAAAAAAAAAAAAAAAAAAAAAAAAAAAAAAAAAAAAAAAAAAAAAAAAAAAAAAAAAAAAAAAAAAAAAAAAAAAAAAAA9TcWmm012aNi0jieynlpzt7K+ysXde3zNcPUcraYWrEkXhZKDzE6dRfVkVKymanB9mmW8zCx86p15FakvB+K9hoWn6hk6fbz0TaXjF9mbjpet4+oRUG/R3feN9/YeNdpLKHujyj0a74WLbLua/qegX4TdlW9tPmu69pjYQOjdzEahodOQ3ZRtXZ4rwZoo1/9tv8nK3S+YGs11kqqoufBp02OuyO0kSqafUellNZRhxgoqp9RNqo9RcqpUVzS2SS3bfgUYzzNYudOkRUaY9LMqcei/FXiyspJLLB5kZeLhNRsk5WvtVWuaT/ACftLtGma1q8Y8sP3txn3lJ72SXq8jZNH4fw9KTnFO7Jl1nfZ1k3+oyxgs1fiBZR9TXsTg7TKXz5Sszbtus7pN/oMzRg4uPFRpx6q0vvYpF6dkYfOf5ChZEN/FfkMkpzny2XUX4RdSS7AJ7rdA5gBpPugG9l1ALF+Fi5EXG7HqsT8JRTMLl8HaZc+fFVmHbt0nRJr9BnHkQT8X7CqFkZ/NfXyOkZzhymHF+UaTfpetaRGW8f3yx12kntZFfrLOPl4ua3CuTjau9Vi5ZL8n7DfzFaxw/h6qlOUXTkx6wvr6ST/Wa69X4mUcfQ1W2j1EK2n1E/J+GaPd6HV4qVL6V5cI9H6pLwZVbSpR5o7NPqmvE3xkmsoqYO2oi2VmYup9RDlRKc1CEW5N7JItkGKnEnaboeRqElNr0VHjOS7+xeJntP0Cqtq3L2sn3UPuV7fMzSSS2S2R51+vS+Wr+TbVpc8zImBp2Np9XJjw2b+dN9ZS9rJFtsKa5WWzjCEerlJ7JEHU9YxtOi1J+ku8K4vr+XyNN1LVMrUbN757QT+TXHpFGWnS2XvdLt6ney+FS2ruZfV+KJT5qdO3jHs7Wur9i8DWZSlOTlJuUm92292wzw9qqmFSxFHnTslY8yAAOpzAAAAAAAAAAAAAAAAAAAAAAAAAAAAAAAAAAAAAAAAAAAAAAAAAAAAAAAAAAAAAAAAAAAAAAAAAAAAAAAAAAAAAAAAAABUjxFSQBVFF6tNNNPZrxRRBEiuJAM9peuWVpVZW84eE/FftNhrvrtgpwmpRfimaXVAyGPCS7No8+7RQm8x4NVeqlFYfJkM9Rtyk49dlsyqquMIOc2oxit230SR5j1b9xgYcuIs51LeOmY8vskl/1pLwXqO6Sqrw3wjhOW+TY07SbeJLvTXuVWl1y+RFdHc14+w3bGxqcSiNOPXGuuK2UYrZFddcKq411xUYRWyil0SE5KEXJ+B5ltsrX+CyRUW7rPRx6d32Ispym95N+w8b37vcqoep2VfqG23u3uwAk29l3Zc6l7Gm1LkfZ9iSQY7xsSfRpk45TXJwsXOQRsibcuRPp4kkgveU3t1bYgucitc5PB1TTXRoNNPZ90DqdyXTZ6SPXo13LhAXqZ7GcoPeLfsKOHocnX6EnJxqcuiVORXGyuS2cZLdGk6lpVvDd3pqHK3S7JfLi+rpb8fYb1CSnFSXieWVwtrlXZFShJbOLXRotVbKp/g4tGj21xnBTg1KMlumuqaKMLkpy+afTdbIqz8OXDucqmnLTMiX2OT/6Mn4P1DIq2PTeLYYXZlYycJJmVnZCEHOclGK7ts1/VNenJSqw94rs7H3fsLWSpyW0pSa8mzHWwM9OhhB5lyaLNVKSxHggWbyk5SbbfVt+JYkiXZEjzR6KMhZZSVtFLJB4AAAAAAAAAAAAAAAAAAAAAAAAAAAAAAAAAAAAAAAAAAAAAAAAAAAAAAAAAAAAAAAAAAAAAAAAAAAAAAAAAAAAAAAAACXiabmZsXLGpc4rpvul7yzkY1+LZ6PIqlXLykjfdDlTPTaXQ4tKOz5fBkzIxqcqp15FUbIPwkjyn+oONjTjx/wCm5aROKafJzNFcUbPqHCkXvPAs2/y5v3MwF2JfiWcmRVKuXrXc3Vaiu36WZZ1Tr+pHkESqoFmuJMpidWcyRRAyWPV2I2PDsTp2ww8SzIs+bXHfbzfgvzlGSWL/AIRqGoQ0jCfK5Le+xfcx8vzG9adg06dhV4tEdoVrb2+swvBumSxsCWdkL+FZj55N+CfZGxnl6m3dLauyLxQLV/yqXyvfYs3zcrHHfohRNRbjL5sjgo45Oyg0sls9i0pJyW68iqyp1vp1j5+RRuX7nXKaL/ooWPeEtt/AbQo6t80/At0Q5rE/BeJ5bJStbXsIxzgph5xkR3nan4tk0jY0N5Ob7LoiSVn3KWPnAIL3hY9u6ZOI2TDaSmuz6MQFb5we7Qv2afLPxHooVvect9vAtVSUbU37D2+PLY34PxLY5wXw84yUyacm4rZeR4Nyuqp2Pqto+8nsXyki/R8mlcz23LpEvmpNRj82J7RNxmo77plHHPJycG1k91HBp1HCtxb47wmtvZ6zRMf4RgahPSM580oLemx/dR8vzHRDW+M9NlkYEc/HX8Kw3zxaXdeKO+mt2y2vszjJGCyKu5jb4GXhbDMxK8iv5tkd9vJ+K/OQciHc9RFDEWxIs4mQuiQ7Il0QRJIoZLpxL8qzkoqlOXqRn9P4UXSedZv/AJcP1s5W6iur6mdIVTn2RrFGNdkz5KKpWS8oouZGn5eLHmvonCPmzouPjU4taroqjXFeCRA4hdcdLtc2lutlv5mGP6g52KKjwanpFGLbfJoAAPVMIAAAAAAAAAAAAAAAAAAAAAAAAAAAAAAAAAAAAAAAAAAAAAAAAAAAAAAAAAAAAAAAAAAAAAAAAAAAAAAAAAAABKwdQysCznxrXDfvHun7UbPp3FdF20M2HoZ/fx6xf7DTj1Ge7TV2/UuTrXdOvszqFdkLYKdU4zg+0ovdMpuoqvrcLq4zi/CS3Oe4Odk4U+bHtlDzXg/yG0afxLXalDMh6OX38esX+w8q3Q2V8w5/2boamE+JcHuVw7DdzxJ8v+CXVfnIHwW3Hny21uL9fibVXZC2CnXOM4vs09ym+uFtTjNbomnW2Re2fP8AsWaaElmPBhsaHYquxnqeq4WlxXyN/TXP/Cuy9/6C/jQ2ZM4MqWTlZ+pvqpz9FW/8KPStnsg5HnJcm1xioRUYrZJbJHoKZzjWt5P8h450Ili2tkikrtmrJbqOxQdTSuxcrulBbP5SLsnV6NWcm69RGLsV/BZb9t+hDRSUV3PJ3OUeWC5YlsAkukl2K6Z8lnqZMIHiieuyKzRysXOQQ7p89nqRMfZkDxYghWucguQuaXLNcyLYfYsdWk+5Ji6vR+k5Nl6y1ZdKa2XyUez640eXt4lohIpFLuCqtb2xRSV1TVct3Hcku+xMPJRU4uMlumtmjyE42LeL/IVHLsZjQKMd6bqmbpcl8nf01L/wvuvd+kpyYdzKcZ1LFzMDVF0UJ+isf+FkPJh1PYqnvgpHNrkxHwW2+fLVByZPxeHYbqeXPm/wR7fnMxjwjXVFRSS2Krba6YOdk1GK8WzzbtbZJ7Ycf7PQr00IrMuTymirHgoU1xhFeCR7bbXTBztnGEV3cnsYPUOJIVpwxIc8vv5djWM3NycyfNkWyn5LwX5CKtDZZzPj/ZM9TCHEeTY9R4qpq3hhQ9LL7+XSK/aaxm6hk50+bItcvJeC/IR2eHq1aaur6VyYbLp2d2AAaDkAAAAAAAAAAAAAAAAAAAAAAAAAAAAAAAAAAAAAAAAAAAAAAAAAAAAAAAAAAAAAAAAAAAAAAAAAAAAAAAAAAAAD1HhVEAuQJNSI8CVUiGDIYV92PLeqxx80uzMus6++PLNxS9SMNQuxk8ZdjjKuDe5rkupySwmSMq74LpuRcmk4wfK359l+k2jhjE+B6Di1bbPk5n7WafrUZTxMaiLa9NkRi15rr/wdCx4ejorh97FIyat/KkIlbey3IM5Oc3JkyxN1yS8iEuxiiaK0ANwXOpXTGM58st/UVXzT+xxWyiMeDlPn8EUTe9km/MjyU7yPIRc5KKKrYxhPaL38yvG+7l4pFnffd+I8k95FUI881EmlnGglDm33bL5STOU3lnhBnHkm4k8sZME4c2+zX6RFiDwyzVGM57Se3kUyi4ScWeb7bPxReye8JeLRfydc4keUTS+xyW6kU2xjCfLHf1nlbasi15leRBxnz/cv9A8kdpFoAbklz2EnCakvyk5PdbkDwJtaarin5FJHKxeTF8U4nwzQMqtJOSjzL2o1nHseTp2PdJ7ylWm369upvGRD0mPZD76LRz7RIyhh5NEnv6HIlGK8l0/5NukfytGeRdnm30x5YSWy80YnNvtvlvbNy9pkcldzGXrua41wTylyHOTWGzH2ojTJdqIszsULLPCqRSSAAAAAAAAAAAAAAAAAAAAAAAAAAAAAAAAAAAAAAAAAAAAAAAAAAAAAAAAAAAAAAAAAAAAAAAAAAAAAAAAAAAAAAAAVRKSqIBegSqiLAlVEME+jwMpjLsYyjwMnjeBRkl+dfp9Y0jHfVStlP6sdze12NJxf606L/wDv/wD5m7Hm6v6kvwWiCxNU1Sba3k/Au2T5INkLdt7vuzNFHaEcl5W1PpKvZFcoUwXO1umRi/VF2Y7jv49CzReSwUzvluuT5MV+k956rPnraXmPg8tvnJlqUXB7SWzHASi+xfhbWpKMY7RfiWra3XL/AAvsyg9cpOKi3ul2GCVHD4K6J8lm3gyYY/t1J8XvFP1FZIpYucnpDvnz2beESVJ7Rb9RB79RFCtc5K6q3OSf3K7suztrlJxlHeK8SwpSUXFPZPueFsF3HL5L3PVX/JreXmeQvkm1NcyZbjFze0Vuy78Glt85IcENRXcqjGmcedLZLuU+kpXSNe6PbY8mOo7+JYGBGOSRBVWyTS2kvAvkDs913RNrnzwTKyRSccFT6o0Oqv0Gr6tj/e3Rn9aO5vhpOV/WnWv/ANH/APM06R/M1+DjIhZK7mMv8TKZPiYy/wAT0kVMdf0TZl9K4Pv1XT68uOdXWrO0XBvYxGR8yXsZ0bhRcvDeF64N/pZw1Nsq4JxLQipPk1v/AOPcj+8af/rY/wDj2/8AvGn/AOtm9bjcwfF2+p16aNAy+BL8bFtvefVJVxctlB9djCaBpEtbz/gsbo1bQc3JrfojqWoLn07Kj/lT9zOfcBTUOIUn91VJGqq+cq5Sb5RSUEmkZqvgDGS+yZk2/wDCtit8A4XhlWm2bjcx/E2+p06aNNs/c/rf8nnbfjR3IWZwHkY2NbfHOqmq4ObXI09ktzf9yNqb+1WZ9BP3MvHVW5SyQ60cbAB7JnAAAAAAAAAAAAAAAAAAAAAAB6u6AN80rgvTcvS8bIusyFZbWpSUZLbf8xL+Iek/2uV9ZfsMro2Rjy0nFjC+t8taW3OuhkNzxJ32qT5NCgsGtfEPSf7XK+sv2Gp8WaRjaNqNdGLKyUJVKb53u992dR3Oe/uh/wBNUfQL3s76W6c7MSZWcUkaoAD1DiAAAAAAAAAAAAAAAAAAAAAAAAAAAAAAAAAAAAAAAAAACqJSVRAL0CVURIEqpkMGQofYyeM+xiqGZPGfYoySTdZ6DVtJyPvbpQ+tHY3xdUc61rmjg0Xx7UXwnJ+S7e9o6DjT9Jj1zX3UUzz9WuzLRKMtvlivBsjkjKXyYvyZHMy7Gmv6QE5KHLzPYAk6YCbT3TZfg/T1uMvnLsywXqUoQdsvYiGUn2LPtBfWRFvaUOjDlTD5seZsDc/QsJczSXiT0tkkWa5VTnuo8sy+Vkc5vJ41umiA1s2n4GQLFkqoTbceaQiIPBGHfsX1Kmfzo8rQeRFP5MOiLHTc/QTfoK1GHzn3ZYbb7tl65KcFbH8pZCEOx7zS5XHfdPzPACS4JGI/kyXkyOSMRfIk/NkPsUs+kvvsaHVZ6fVtWyfvrow+rHY3jIn6PHsm/uYtnPdElKeHkXyX8tkSnF+a6f8AJp0i7syyK8l9zGXvuZHJfcxl77noIqQb1umvNGU03izP0/Fpw1XVKqv5MW49dtzF2siWPZp+TEoRmsSQTa7HYqp89UJ/fRTK9yPiS3w6H51x9xd3PAfc24NN1ri/KxszKwo0V8sd69332aNU0vULdMzq8qlJyh4PszYNe4b1TM1rKyMfG56rJ7xlzJb9DH/FLWvwP/3X7T16nTGGMrnuZZKTZt/C2v361LJV8IR9Ek1yrzNh3NU4N0jO0qzLebT6NWRio/KT3afqNo3PNvUVY9nY0Qy48lnUcv4Fp+RlKHP6GDny77bmkZvHGRk41tMcWuEbIuLe+/Rm362ubRM2PnSzkpq0dUJpuSOdrafAANs4e4ReXVDL1CUoVS6xqS6v2noWWxrWZHGMXJ4RqYOuY2l6fiR5aMSqK/F395dtw8W6LjbjUyT8ORGP4+OfpOvQfqceCTfZHQ9V4OwsqDlhfwa3wS6xZn6aK66a4OqpuMEm+RdWkWlroJJxRCpeTj6rm+0JfmEq5xW8otL1o7H6Ov8Asq/qIwvGNcHw5fywgmpwe6il4lYa3dJR29w6cLOTnFVFt8uWquU35RW5kKOHdWva5cKyKfjNbI2f9z6cXg5UGouSsTTa8NjbeZ+Yu1koTcUiYVblk5z8S9VVM7ZqlKMXLbn3bNe5Zc3Ls+bfbY7Pv1Mdg6Lg4N9t9VMZW2ScnKS329SOcNc0nvRLp9Dm0NH1KceaGDfKPmoMi3492PPkurlXLyktjsie3boWcnExsut15NFdkX3UokrXvPKDo9GcdBsXFPD0NJlHIx7N6LHsovvF/sKOGOHZavY7r24YsH1a7yfkjb14bOpng47HnBg6qbLp8lUJTl5RW5MWi6m47rAyNvPkZ1HFwsXCqVeNRXXFeUev5yRzPzMUte8/KjsqPVnHLab8WzayE6p+tbM7BhSbwcZvq/RQ9yLeXiY2ZTKrJphZCXfddfzl2uMa64VwW0YRUUvUjhfqOslxhovCvay7uc+/dC/pmn6Be9m/bmgfugf0xT9AveydH90i1fKasAD2TKAAAAAAAAAAAAAAAAAAAAAAAAAAAAAAAAAAAAAAAAAAD1Hh6gC7Ak1sixZfrZAMhSzJY8uxiaZGQx5dirJMpdV8JwL6VtvODS9vgbJwpmLN0DFs33lGPLL2o1zFn2JvB1iw9QztM7QTV1S/wvwRk1Mcw9iV3NsshzwcSDs09n3RkC1dT6TrHpL3nnpneEscMiA9lFxe0lszwsdz1JyfKlu2Xr0oURhuuY8x9ownY/AstuUnJ92QU7v2AHd7LuGmns1syS49ZNqlz1qT7kIlYqfovykM52LgrtnyVt+JCJWUvsXsZFC7CtcABJt7Jbsdns+jJOhfpSnRKCa5iy04vlfRo8TcZKS7ovZG0oQsXdkFOz9yyAexi5PaK3ZJc8SbaS7snVw5IKJbpp9H8qT3l7i8VbOE5Z4Rh+K8xYWgZVm+0pR5Y+1mt01fBsCih7bwgk/b4k/i+74VqeBpq6wT9Nb7F2TIOVPuehp44h7nB9yBkS7mNuZMyJdzH3SNaII1jItvYv2Mj2diyIOtYMt9Pxn51Q9yL+5D0yXNpeK/8qPuJW587Luz0kuCrcbmHzOJdMwsqzGyLbFbW9pJVtos/G/Rv7a3/wCpl1TY1lRZTfH1M9uNzE4HEOnajlLHxbLJWtNpSg0uhlNykoyi8SWCyafYsamubS8pedbOSS+c/adczPlYd684M5JP58vaeloHxIzahcoy/CunR1HV4Kxb1VfLmvM6ZuadwBUvQ5d23XmUd/yG37mbWTcrceh1pjiOSrcpdtalyuyCk/DmRheKdUs0zS+ah8ttsuSMvLzOcyutlZ6SVknPffm367k0aV2x3ZwRZaoPB2LcbmvcIarZqGnyrvk53UPZyfivAz+5msg4ScWdYtSWULbq6Kp22zUK4LeUn2SNY4l4g03I0q7Fpv8AS2T225F0MtxC/tBn/RP3o5abNHRGfzvwzhdNx4M7wxrlWjWXu6EpxsitlHzN70jUoargrKrg4RcnHZ+o5OdF4Lf8Xq/pZ/qOutqio7/JWmTb2mwbjcp3Ne4v1e3TsOFONJwuv3+Uu6j6jzq4OySijTJqKyzY+eLeylFvy3RRdfXj0zuumoVwW7bOSVZmTTf6au+yNm+/MpdTIapxFm6niVY9rUYxXy+XpzvzZtegllc8HDrrB5rmq2a5qaaTVSfJVBeW50bTcSGBp9GNDtXFJvzfmcz0GtW63hwl1TtR1Pca3EVGuPYULOZMq3LOVm42HBTyr4UxfjJlxPdo5pxRnWZms3KUnyVPkivBbGfT09aWDpZLYsnSMbLx8yr0mNdC2H30WXdznHB+fPE1iNTk/RXLllH1+B0XcjUU9Ke0muW9ZKtzQuPv6Yp+hXvZve5ofHv9L0/Qr3s6aL7pS5fKawAD2jGAAAAAAAAAAAAAAAAAAAAAAAAAAAAAAAAAAAAAAAAAAD1HgALkS9BkdF2DIBNqkTqJdjGVyJlMyGDNY0+xVmXSwMzE1WpNumXJbsu8H5+z9ZEx59jJVcttUqrFvCacZLzTObXqSbvTbC6mFtb3hNKSfqKzVeD9QlU7dFyZb2473qk/u4eBtR5NkHCWDomQ8j+XfsLZIyoPdTXh0ZHBpg8xLuO04zrfj2Lc4uDakv8Ak87Pddy8sjptZFS9YIeU8o9TVFae285FmUnOXNLuXcr58H4NFkCC4yepOTUV3ZNhFQiorwIUZOElJeBOjJSipLxIZSzJ5OKnBxfiQmnFuL7onSkoxcn4EGUnOTk/EIV5EZOEuaPcvNq+tvbacSwXsX5034bEl5ryWoRc2lFf8FzI2ShWn27nryOm1cVH1lnu933AWW8sFzH/AJZewtkjFg93N+PRAmbxEkFF1sKKZ22PaEE5N+orNV4x1CVrq0XGltZkve2S+4h4iuDnJIzNmHw7pZ+Xl6ramndLkq3XaC8vb+o8yZ9yTby1VRrrW0IJRivJIxuRPuesl6HMi3y7kG2RfumQ7JHREFqbLEy5Nmd0nhb98cKGVZlejU+0VHcrOyNazJlowcnhG36LLfSMV/5a9xN3I2FjrDxK8eMnJVrbd+Jf3Pn5tOTaPTiuDm/FP9Ys38de5GJN+1PhWrUc63KeTKuVr3aUd0jTsfAVusRwJWcqdrrc9vX3PaouhKGE+yPPsrkpc+TI8F/1gr/En7joW5gdJ4bo0vMjkwvnZOKa6rZdTObnm6q2Nk90TXTBxjhi35VM15xZyOz+Vn7Wdb36M1bN4RxYY998L7E4QlPZ+pbnTR3RrbUvJW+tyxg94CmliZcPHni/0G17mg8F5kaNUlRN7K+PKvab5uc9ZHba/wAlqOYGA41xbMnSa7K036CfNJJeDWxoB117STUkmn0afiYifDGkzu9K6JJ778qntH8x102rjXHbJFLaHJ5Rj+BMadWNk5Mk1C3aMfXsbVuWqoQprjXVFQhFbKK7Ir3MttnUm5HaENscEHiB/aDO+ifvRy86tnY6zcG7GcuVWx5ebyNYyOC666LLI5sm4Rb2cO5s0d8K4tSfk4X1yk8o1A6HwY/4vQ+ln+o1TQ9Cer+l2uVfo3s+m+5vGjaf+9enxxfSek2k5c223c6a22LjsT5K6eEs7vBkNzSuPv53h/Ry95ue5iNd0OOs+ibudUq00um+5i01kYWKUux3tg5RwjnAM5rHDd2l4jyXdCdako9O/UwZ7cJxmsxZglFxeGZHh+ar13Dk+ytR0/c5FTY6roWRezjJNHVMLKhmYdORW/k2RT9h52vi8qRp0z7olJ9Ucu16mVGs5UZrZuxyXsfU6buY3VdDw9VkrLoyjalspxe3T1mfS3KqWZdmdbq3NcGj8OUSv1vHjBfNlzP2I6c31Zi9K0bE0pSePFuyS2c5PdmR3I1Nytnldiaq3BclW5onHf8AS9P0K97N53MRq+gY+rZMb7rJxlGPLtEjTWRrs3SFsHKOEc4BluItLq0rMhTTOUoyjvuzEnuQmpxUkefJOLwwACxAAAAAAAAAAAAAAAAAAAAAAAAAAAAAAAAAAAAAAAAAAB6i5FltFSYBIgyVVIhRZfrkQDKUT7GSx7OxhKZk+izsUaJJ2djW2uvMwW451G3I09uZb9n+k27QNXr1fBVnzb4fJtrfeMkavjW9up5a7tMy46tgQcpLpk0x7WR8/ajhbX1F+SU8G+Ft49be/L+Ytadn4+p4deViz5q5r8qfkySea008F02uxCugoWcse2xQSMqDe00u3cjkmmDyi/XKNsPRWd12ZZkuWTjvvt4ngASwwScR71teTIxLxouNW78epBWz6TzLe1aXmyKS8qLlVuvDqRCRX9J7Fc01HfbfxLtko1w9FX3fdlkAs1lgrpgp27S7bFBIxYNJza79gJvCLix609+X85cPSLqWoY+mYVmVlT5a4L8rfkiEm3gzNt9yLr2r16Rgux/Kvn8mqtd5y8DUcLGtrdmbnNyzr9+fd78q37L9Bdpd2p5b1bUIOMn0x6Zdq4+ftZ7k29+p6NVXTX5KN5I+RZ3MbfPuXr7O5AumaEiC1bIizZcskWJMuQUSZ0Lhl76Di7eEWn+dnO2y9j5+VirlovnCPkn0M+ppd0dqZ1psVcss6kNznEeIdTj2yX+VFa4m1Vf9z/6owfAWeqNXxUPQ6In1RoHL6LjCP/5G5b+M+rfhC+ojHyzb55iy5T+zKXNzbeJoo0s692fKOVt0Z4wdT3G5zz40at+EL6iPfjTq34QvqIzfAW+qO3xMDoW5H1B/a7K+hl7jRfjTq34RH6iKbOJtUtqnXO9OM4uLXIuzJWhtTzlEPUwaMXVbOm2NlcnGcHumjouia1VquMuqjkRXy4b/AKUc3K6rZ02KdU5Qkuzi9mehqNOrl+TLVa62dY3G5oeLxbn0xUbYwuS7c3R/oL1vGeXKLVeNVW/Pds8x6K3ODZ8RXg2/LzKcKn0uRNQjvsvWy9GXNFNdmtzl2bn5Ofb6TJtc5eC8F+QnQ4l1WEVFZC2S2XyUdXoJYWHyUWqWeVwdE3LOW/4Hf+I/caH8adW/CF9RFNnE2q2VyhK9csls/kLsVWhtT7ol6mBluB5/ZcuPsZt25y/T9SytNsnPFsUJTWz3SZO+NOrfhEfqI7X6SdljlHBSq+MY4Z0LcbnPfjTq34QvqIfGjVvwhfURw+At9UdPiYGzcYv7Qy+lj+s0AyGbrefn47oyblOttPblS6ox56OmqlVDbIyXTU5ZQNi4Y15YD+C5TfweT3i/vGa6DpZXGyO2RSEnB5R1mFkbIKdclKD7ST3TKtzmGDquZgP+DXSivvX1X5jLw4xzYx2lVVJ+fVHlz0Nify8m2Opg+5vG54pxk2oyT26PZ9jQMrirUb4uMZRqi+/Kuv5yNp+u5unwnCmaanLmfOt3uFoLMZb5D1MMnSdxuaC+LNT8J1r/AMSh8V6q/wDrQX/giPgbfwT8TAlcb/0lV9H+s1slZ+oZOo2qzKmpyitk9tuhFPUpg4VqL8GKySlJtAAHUoAAAAAAAAAAAAAAAAAAAAAAAAAAAAAAAAAAAAAAAAAACpFJ6gC5Fl2EiwmVxZAJlcybTYYyEiVVMhgzOPb2MpjXdupgKbDI49vYo0SX6si/h3PlmUR59Oua9PVH/pv75G8Y2RVlY8L6Jqdc1vGS8TUa5QtqlXYlKE04yT8UynRcl8PajHDtnJ6dkvamcnv6Ofk/aZbqty3LuSmboUOmtvdxRWemEvnBblTCUOXbby2I8secX0+UiYAWU2iLXjNvex9PJEnsegEOTfc87kazGae9fVeRKACk12Iccecn1+SiRGmEYcu2/tLgBLm2W1TWnuoorPTzsCuclvJyKsTHnffNQrgt5Nmj2ZF/EWdHMyI8mnUt+gql/wBR/fMvazky4i1GWJXOS03Fe1sovb0k/JewuWShVVGutKMIJRil4JG+mratz7lGyjJu7mLyLe5eyLe5jrrDSkQWrrCFZMuWzIs5F0QUzkWpM9kyhskHjKT1nhIAAAAAAAAAAAAAAAAAAAAAAAAAAAAAAAAAAAAAAAAAAAAAAAAAAAAAAAAAAAAAAAAAAAAAAAAAAAAAAAAAAAAAAAAAAAAAAAAPUVJlBUmAXoyL9ciJFl2EiAZGqZOotMRXMmVWFWgZzHu7dSTk0V6hhTx7HtzdYyXeLXZmIotMjRd26lGiTYOE9Tnnac6Mn+dYsvRW9e+3ZmdND07JencV1WbtUZ0eSfXpzr/jY3w8++G2XHkugADiSAAAAAAAAADA8W6lPC01Y+N/OsuXoq+vbfuzPGh6hlPUeK7bN26MGPJDr053/wD5naiG6XPghsvY9NeBhwx6ttorq/vn4tkXIt7ld93fqY6+09BIoUX2kG2ZXbYQ7Jl0QUWSLMpHs5FqTLA8bKWetlJIABnOH+GrdcrtshkQpjW9vlRb3KznGCzIlLJgwb1D9z6K+fnJ+yDL8OAMNfPyrH7EZ3q6vUtskc+B0aPAWmL51+Q/Y0XFwLpC7yyH7ZIj42odNnNQdNjwTo6+5uftkVrg3Rl/0Zv2yI+Nr/JPTZy8HVFwjoy/7Xf8rNI4xwMbTdaVGJX6Ov0UZbet7l6tTCyW1EODRggbzpHBmDm6ZRk3XXKdkd2o7bInLgPSvG7J/Ov2EPV1J4GxnOAdI+Iek/2uT9ZfsNK4j0+nS9ZvxMdzdde2zm+vVbl69RCx4iQ4tdzGAA7lQAAAVQhOyahCLlJ9Ekt2yk6NwNpFOPpkc6yuMsi1vaTW/LH1HG61VR3MtFZeDSpaDq0KvSy0+9Q2335DHtNPZpprwZ2/c0/jnQ6J4b1LHhGu2t/ZdltzLz9pmp1m+W2SLSrwjn4AN5zAAAAAAAAAABntF4VzNXxVk12111N7by6srOcYLMmSk32MCDeaP3Ptn9nz4y/Eg0T6uBNKivsll83+MkjO9ZUvJbYzm4MxxRpdek6vOijf0TSlFPwRhzRGSklJFWsAAFiAAAAXKMe7JtVdFcrJvtGK3ZQk20l3Z1fhrSaNL0urlhF3WRUrJtdW34HC+5VRz5LRjuObZGiani1ekvwb64ffOJAO4PZrZpNetbnPOOtEpwbas3Fgq67m4zguyl36HGjV9SW2SLShhZNSABtOYAAAAAAAAAAAAAAAAAAAAAAAAAAAAAAPTwAFSZXFltFSYBIhIk1zIUWXoSIBkqrCbTcYiuwlV2lWiSfqO92BJwf2SrayD8mv+Nze9B1GGqaTRkxe8nHaa8peJoFVxh7tRyMO+dWnZWRjVb9Y1XSit/yM42VdRYCeDs4OK/v5q/8Aemb/AKif7R+/mr/3pm/6if7Th8JL1LbjtQOK/v5q/wDemb/qJ/tH7+av/emb/qJ/tJ+El6jcdqBxX9/NX/vTN/1E/wBo/fzV/wC9M3/UT/aPhJeo3HagcV/fzV/70zf9RP8AaP381f8AvTN/1E/2j4SXqNx1nX9Shpek35MntJR2gvOT7Gi6cnRgQcv5S37JN+bf/GxgFqWVlW1xz8rIyaVLfkttlJfpZm7L910Z2rq6awVbyVXXEK2wWWkWyw7JA8smRpyKpyLMmWIKZMobPWylkgHgAAOhfuerbSr5edu36Dnp0L9z97aPd9K/cjJrPtHSv6ja9xuU7mqcR8U5Wkao8WmquUFCMt5Lr1PKrrlY9sTvJqPc23cbmK4f1KzVNMjk2xjGbezS7GT3Kyi4tpkrlZKtxua7xVruToqxvg8IS9LvvzLfsecK69kayshZMYKVezXKtuh06MtnU8EblnBse5zj90D+sK+gh+s6Luc54/8A6wR+gh+s7aL7v+Clq4N70WPLo+JFf2a9xN3OQU6xqVEVGrNuhFdElPodT0q2d2lYltkuac6Yyk34vYrqKHX8zfcmElLgmbnL+Nf6z5X/AI+5HTtznPE+Dk5/FWXXi0ztkuXflXbou5fRNKxt+hFq4NaBsMOC9YnHm9HSvU7FuQ83h3VMGLlbjScF3lD5SR6SurbwpI47X6GKAB1Kg6ZwTn15WiQoUl6altSjv128GczL2Jl5GFcrsa2VVi8Ys4X1dWGC0ZbXk7Pua7xvnQxtDnjtr0mQ+VR367LruarHjTWYw5fSVP1utbmGzc7Jz7ndlWysn5vwMlWjlGacvB0lYmuCOATMPSs7Ohz4uLZZDfbmS6Hotpcs44yQwZ6ng/WLV/I1w/HmkXcjgzUcfDtyLJVP0ceZxjLds5devONxbZL0NcBXVTZfaq6oSnN9FGK3bM3RwfrF1an6GuG/hOaTLysjD6nghJvsYEGYy+F9WxIuU8ZzS7ut82xh2mm01s0TGcZcxeQ013B0/glcvDtXrk2cwM3p3FWpabiRxsd0+jj25q92cNTVKyG2JaEknlnUtxuYzh/Ou1HRqMvI5fSz5t+VbLozI7njSTi2maVysnP/AN0Nfbmh+dK97NUNs/dC66rj/Q/rNX9Bb/Zy/Me3p3/SiZZ/Uy2Cp1zXeEl+Qp227ncqAAAexfLJNeD3Ou6HnVahpOPdVJNqKjNJ9pLuchJen6nmabZz4l0q9+6XZ+1GbUUdWPHdF4S2s7FuaX+6HmwdWNhRac1J2S2fbwMPPjTWZ18npao+uNaTMFfdbkWytunKdkurlJ7tnCjSShPdLwWnYmsItgGQxdD1LLrjZTiWSrkt4z22TN7ko8tnNJvsY8GwVcGaxYt/R1Q/GsSKNU4VzdMwHl3SrlGLSag99tzmr628KRO1+hggXsXEyMy30WNTO2flFbmahwZrE4c3o6V6nYky0rIQ+p4IUW+xr4MnncP6ngRcr8aXIu84fKSMYTGSksphpruAAWIAKoQlZJRhFyk+ySJkdG1KUeaODe15qDIcku7Jw2QQXb8e7Gly31Trl5SWxcxNPzM2MpYuNZcovaThHfYbljOSMEYGSXD+rP8A7C/6p6uHdXf/AGFv5ivUh6ona/QxgKrK51WSrsi4zi9pJ+DBcgpAAAAAAAAAPUeHoBWmXIyLKZWmQCRGRfhYQ4yLkZAGQhaYa3dWS377k6NhEymnbuvyhAsgAkAAAAAAAAAHse6MyrGq4p90kYmjZWx5uxNlYQwVzsLEpHkpFuUgBKRbbDZS2AeM8AJAAAAN94Durhpd0J2Qi/Sb7Skl4GhHqk12bRyuq6sNuS0JbXk7J6ap9ra/rI53xzJS4hk4tNeih1T38DAq2xdrJL8pTKUpPeTbfm2cKNL0pbs5Lzs3LB0fgmX2hj6ps2Dc1vgd/aL2WM2Hc8y/7svc01r5Uaj+6J1qwX65fqIfAGRXTm5UbbIwUq1tzSS3e5O/dAW+JiPymzRj0aIdTT7f/u5nm9tmTsnwmj+3q+ujn3Hc4Wa9FwnGS9BDrF7+ZrqlJdm/znje/ctTpelLdnJE7NywDrmjP7S4P0EfccjOs6O/tNhfQR9xz1/0xLUd2T9ymMYxlKUYpSl85pdWebjfbu9jyzVgr3G+62fVeTKFJPtJP2PcbgjBp3GWgVwreo4cFBL+VhFdPaaWdhyqoZGLdTYt4zg00chvrdN865d4SaZ62itc4uL8GW6G15RtHD3C+JqunrJuyLYy5tnGCRllwPpi735D/MW+ALebS8mtvrG1bezY2jcy332xscUzrCuLing1x8D6Z/bZC/KjG63whiafpd+XRkWydST5Zpdeuxuu5iuKX/FzN/FXvRWvUWuaTl5JlXFJvBy86DwBbvpF1e/zbd/0HPjZeEtbxdJjkRy3JRns48q36no6qDnU0jPW0pcnQ9w9mmmt0+6ZE0/Oq1HDhlY/N6ObaXMtn0JG54jTTwzYuSDpWi4eleklRBSsse7nJdV6kZHco383sFKL7Si/Y9yZScnlhRS4RXuaxxbw/Vl4083FrjDIrW81FfPX7TZNx0knF9n0Zaux1y3IiUFJYONAmaxjfBNUyKUtoxm+VerwIZ9AnlZRhaw8HT+EH/FrF9sveZncwnCL/i3i+2XvMxueBd9yXuzbBfKjR+Opba5hvyri/wBJu1SrlTXL0cOsU/mo0Tj576vRt39CvezZuHdRzM7Ei8nD9BXCKjGe7+XsjTbFuiEjnH62jMejr/sq/qI8dNL701fUQ3KLrq6KpW3TjCEVu5SeyRiyzttRB1zDxno+ZL4PUpKptNQSaOVvudH1PX9Lv0rKrrza3OVbUY9d2znD7nraJSUXuMt2M8G66Zwbg5mBTkTyb97IptRS2RNXA+mf22Q/yomcKWek4dxfOKaf5zL7mKy+1Ta3HaNcWk8GtvgfTH2vyF+YwfE3DePo2HVkUX2Wc9nJtNLy3OgbmscfP7UY/wBP+pl6L7JWJNkWVxUcmgnUuFrefh3DW/zYcv6WctNw4b4kwtN0n0GU7OeMnsorfobdZCU4LavJxqaT5N43LOZjwzMS3Hs+ZZFxfqPabY3U12w35bIqS38mVbnjZaZrxkjaZpuNpWMqcaCX302vlSfrZM3KHJLu0vawpJ9pJ+x7kttvLCSXBW3utmk15PqaNxloFePH98MOCjBv7LBLon5m7blnNpjlYV9E1vGcGtvyHSm11zTRWcFJHIDNcO6BZrN7cpOvHh8+e3f1IxDqmrvRbfL5uXb1nV9Jw4afplGND7mKcn5t+J6mqvdcfl7szVQ3PkrwdNwtPq9Hi48IrxbW7ZL5mUblrIyqMSp2ZN0KoLxk9jx23J+rNeEiu/Hoya3XfTXZF91KJF0rSqNJlkfBXJV3yUuR9o7LwLmJqGHm83wTJru5e/K+xI3JzKKcWRtT5K+Z+bPYyfMuviW9y1fl4+LtLIvhUv8AE9iqWexLRy7XFtrWZ9LJ/pA1y2q7V8mymcbK5T3Uo9mD6GH0owS7kAAFyAAAAAAAAAD09TKT0ArTKlIt7nu4BeUixN7zZUpFM+4BSAAAAAAAAAAAD2PdEhyI8e5W5AFTkUtnm55uQA2eA8JAAAAAAAAAAAAB0HgZ/aSfqtZsW5rPAz+01v0z9xse54Go+7I9CpfIjW+O1vplMvKw0M3/AI2W+iqXlZH9ZoB6eif9Iy3rEwADYcQdX0d/abC+hj7jlB1XSH9p8L6GPuPP1/0xNOn7snbmmca6xdC+On49jhFR3t27y38DcNznPF/9Ysn/AMfcjLooqVvPg63tqPBH0XVsjTc6ucbZeictpw36NHUIyUoqS7NJnHTrtL+wVfiR9x218UnGSOenbeUXtzleuxUNbzIrsrZHUU+pzDiD+ns36WRXQfW/YtqFwixh6jmYKksTJspUvncj23N04Lz8rOoy5ZeRO5wlFR53vt3NBN04Bf8ABs38aPuZq1kY9JvHJxpb3pG37mK4nf8AF3N/FXvRktzF8TP+L2Z+KvejyqvuR90bJr5WczAB9CeadJ4Qf8XMf8afvM1uYPhF/wAXcf8AGl7zM7nz133Je7PRrXyo07jLWrlk/AMayVcIL7Jy9HJ+XsNc0/UsrT8mN1Fso7Pqt+jXrJPFH9Ys38f9SMUe1TXFVJY7oxTk3Js67iZEcrEpyIr5NkFJF7cxugP7Q4P0KJ+54c1iTRvjysnO+MoqPEFu3jCL/QYMz3Gn9YLPo4e4wJ7tH2o+x59n1M6Xwk/4uYvtl7zMbmF4Uf8AF3F/8veZfc8S77kvdm6tfKiLkaXh5WfHMyKlZbCCjFS+auu++3mTd/IxWfruLp+oV4mTzR9JHmVngvaZGM1KKlGSlF9U090yJKeE5dvBK25eCjNzK8HEsybubkrW75VuznOua9k6va0268eL+RWv1+bOkzUZwcJxUotbNNdzQ+JOHJYMpZWJFzxpPrFLrX/wa9FKtS+bv4ON8ZY47GuAA9cxk3G1fUMSpVY2XbVWuvLGXQ37hXKvy9Dhdk2ytsdkk5Se72OaHRODX/F6v6SfvMGtjFV5S8nehtywZ/c1nj1/ajH+m/UzY9zWuO39qcf6b9TMGm+7E02r5GaIAD3jzzrenv7W4n0MPciRvuRNPf2txfoYe4kxfykfNy7s9NLg55xPrd+dn2UV2SjjVScYxT239bLGgaxkadn1L0snRKSU4N7poxuV/O7vx5e8or/lI+1HvKqPT2Y4PPcnuydgT3Sfmtz1Pd7FuL+RH8Ve4qT+UjwD0ccHN6qlLi9VNdPhW36TpW+3Q5t6RVcYOx9o5Tf6To3Nv18zbrP7fY4ULuVp9Tm3Fefbl6zdXKT9HS+SMd+nTxOjbnOuLMC3F1e25xbqvfPGW3Td90NDjqcjUJ7TH6Xm24GfVfVNxakt9vFeJ1eM1OEZrtJbo5PpuJbm51VNUHJuS32XZHVYJVwjBdorZHTX4yvUrp08Mubmkcfp/DcWXg6mv0m6bmn8ex/mk/ajPo3/AFkdLl8jNPAB7hgAAAAAAAAAAAAAAAB7ueAA93PGAAAAAAAAAAAAAAD3c8AB7ueAAAAAAAAAAAAAAFVcPSWQhvtzNI3GHBFSfy82T9Shsaji/wA6p/Hj7zqzfU8/W3TraUXg1aeuM85IulabTpWK6KHJqUuZuT8SbuUbjc8qUnJ5ZtUUlhEfU8CrU8R41zag5KW679DEfE/TlF/Ktb26fKM/ueruXjdOCxF4KyrjLlo5NfD0V9la+5k0UEjUFtqGSvK2XvI59DF5SPLfcyOmaJmarXOzFVfLB8r5pbdTouBVPH0/Hos25661GWz6bo1vgWf8Fyo/40/0G07njay2UpuD7I36etKO4r3NO4l0DOytRvzaIwnVJJ7c3XovI27couf2C38SXuOFNsqpZidLK1NYZznSdEytWU5Y7rUYPaTlLY6VWuWuEfvYpfmRqfAkvseZHycWbXud9bZKVm19kc9PBKO71K9zQuJ9FyaMnJ1GTg6LLN1tLqt/Ub1uYTjDroFn0kPeU0tjhYkvJa6CcG34NR0vQszVaZ24vo+WEuV88tupt/C+k5Ok05Ecrk3slFx5Jb9iHwNL+AZUf81P9Bs2511d83KVfgpRUsKZXuQtYxbM7SsjGqaU7IpLd7LuStxuYoycWmjQ45WDnedw3qODRO62EHXBbtxlvsWdM0XM1SE5YqhtB7PmlsbzxD10LM+jMNwNP7Fkx8mmepHVTdLn5RjdMVYomc0HDu0/SasW/l9JByb5XuurMjuUbjc8uUnJuT8myMcLBp3EHDufk6lk5lMYTqm+ZLm67beRhdL0fK1S2cMfkTh87nlsdJtf2Kf4r9xqPBsttSy4+pv9J6NOpn0pfjBknTFTX5Np03Hlh6bj402nKqCi2iVuUbjc85vLyzWo4WDUuLdGyb8m7Uq3B0wrXMnLr06GL0jh27VcR5FdsIJT5dmblrr+0eb9EzF8Ez+1lsfKzf8AQehDUTWnbXjgyyqi7cPyZjRsOenaZVizkpShvu162Ttyjcbnnyk5NtmpRwsI1zirRLtQs+GVWRSqq2cZdO27LfBr1D0G7lCeE3ts5fKi/UZ3VJbaZkv/AC5e4w3BFnNpl0fvbP1GxWSenafgzuCVqx5Nm3PHtJOMkmmtmn4lO43MRpwapq3CErMh2adKEYS6uE3ts/Ua3qemZGl3qnJ5OaUeZckt1sdP3NM44j/DKJecNj0tJqZymoS7GO+mMY7kY/B4a1DPxYZNPovRz325p7M3Ph/Bu03SoY2Ry+kU5SfK911LHC099Bx197uv0mX3OGpvnNuD7JnWmqKSkivcw/EumX6rgV047gpws5vlPZdtjK7jczQm4SUkdZQUlhnNdR0PN0ytWZMIqDe3NGW6LuBw5n6hjRvoVXo5dnKexs3GnXRl9Iv1lzhGfNokF97Jo9N6qfR6nnJk6MeptMxiwlTiUVT25oVxi9vNIvJ7Mo3G55TeTZg5/qnDmoYvpsmcISq5nLeMt9luWtI0HL1OHp6XXGuMtm5S2f5jd9b66Pkr/AzE8ES3026PlYenHVTdLl5RkdMVYomzLpFLySR6nsyjcbnmGzBofEWjZWFkXahKUHTO3dNS6pvr2Nz0rNjn6dRfFrdxSkl4MxfGXXQn9LH9ZrXD2uS0q5wt5p40/nRX3L80ejtlqKE/KMeVVZjwzou5bvpqya3XfXGyD+5kt0W8bJpy6lZj2Rsg/FMu7nn8pmvCaLWNh4uJv8Gorq37uK23L+5RKSjFyk1GK7t9EiziZtObXKzHnzxjJxb9aDy+WMJcErc1Xjtb4mLL/G1+g2fc1njr+j8V/wCa/cd9L96JzuX9NmlAA948wAAAAAAAAAAAAAAAAAAAAAAAAAAAAAAAAAAAAAAAAAAAAAAAAAAA9hJwnGcXs4vdGX+M+rfhC+ojDgpKuM/qWSylKPZmY+M+rfhC+ojz4zar+E/+qMQCvQr/AGonqT9TLPiTVX/3P/qi3LX9Tl3ypfkMaCejX+1DqT9T2UnOTlJ7yb3bPADoUJun6rl6bz/BLFDn77pMmfGnVvwiP1EYYHOVVcnlpF1OSWEzM/GnVvwiP1EePijVpRcXkLZrZ/IRhwR0Kv2odSfqTdP1XL030nwSxQ9JtzbxT3Jnxp1b8Ij9RGGBMqq5PLigpySwmZn406t+ER+oiPm67qGfjujJuUq202lFLqjHAhU1p5UUHZJ8Nk3T9WzNNU1iWKCn33imTPjTq34RH6iMMCZVVyeXFBTklhMzPxp1b8IX1EPjRq34QvqIwwI6FX7V/A6k/UymTxBqWVROm69SrmtpLlXVEfT9Uy9Nc3iWKHOtpbpMhgsq4JbccEb5ZzkzPxp1b8Ij9RD406t+ER+ojDAr0Kv2r+CepP1My+KNWaaeQtn0+YiDhallYF87saxRnNbSeye5EBKqgk0kuSHOT5bMz8adW/CI/UQ+NOrfhEfqIwwI6FX7V/BPUn6mVyOItTyceyi29OuxcslyJbosYGr5unQlDFtUIye7TimQQT0oJbcLBG+Wc5Mz8adW/CF9RHj4o1Z/9wvqIw4I6FX7V/BPUn6mTv1/UsiqVVuRvCS2a5UUaZrOXpcZxx3Hlm95Jrcx4J6UMbccEb5Zzkz/AMbtR8q/zHj4t1J9nWv/ABMCCnw9X7UW6s/Uzb4r1V9rYL/wRj9Q1PK1KUZZVnO49uiREBeNUIvMUQ5yfDZksLXdQwaFRj3KNae+zimX/jTq34RH6iMMCHTW3lxQVklwmZn406t+EL6iPPjRq34QvqIw4HQq/av4HUn6mQzdazs+j0OTdzw3325Uuowdbz9PodONaowb32cU+pjwW6UMbccEb5ZzkzPxp1b8Ij9RD406t+ER+ojDAr0Kv2r+CepP1MtfxHqd9M6rL04TWzXIiPp+r5umwnDFtUIze7TimQQT0oJYwsEb5ZzkzPxp1b8Ij9RD406t+ER+ojDAjoVftX8E9SfqZHO1zP1DH9Bk2qVe6lsopdTHAF4xjFYisFW2+WSMO7JrujHEnZGyT6KD7sydmv61iydVtsoSj0alBblfCOF6fUvhEl8ihbp+s3LIxcfKW2RRC1f4luYdRqK4WbZRyaqaZShlPBzvK1POzny3Xznv9yuz/Ibzw7hzwdIqrsW1km5SXluXadLwKLFZViVRmuzS7EzcyajUxsioQWEaKqHF7pPLKtzWOOLF8Exa9+vO5foNl3ND4pz1mam4Qe8KVyJ+b8SNHBytT9BqWlDBhQAe4eYAAAAAAAAAAAAAAAAAAAAAAAAAAAAAAAAAAAAAAAAAAAAAAAAAAAAAAAAAAAAAAAAAAAAAAAAAAAAAAAAAAAAAAAAAAAAAAAAAAAAAAAAAAAAAAAAAAAAAAAAAAAAAAAAAbhwllYkMOVCmoXuW8lJ7b+WxsZyxNppro0T8fWs/HW0MiTXlLqebfonOTlF9zbVqlGO2SOibhtJbvol4s0T4z6ntt6WH1EQ8nVc3KTVt8nF90nsjjH9Psb5aOr1kMcI2bXuIa6K542HLnufRzT6R/wCTTW2223u2AelTTGmOImGy12PLAAOxzP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2800" y="4419601"/>
            <a:ext cx="8128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un </a:t>
            </a:r>
            <a:r>
              <a:rPr lang="en-GB" sz="2000" b="1" dirty="0" err="1" smtClean="0"/>
              <a:t>perro</a:t>
            </a:r>
            <a:r>
              <a:rPr lang="en-GB" sz="2000" b="1" dirty="0" smtClean="0"/>
              <a:t> 	un </a:t>
            </a:r>
            <a:r>
              <a:rPr lang="en-GB" sz="2000" b="1" dirty="0" err="1" smtClean="0"/>
              <a:t>gato</a:t>
            </a:r>
            <a:r>
              <a:rPr lang="en-GB" sz="2000" b="1" dirty="0" smtClean="0"/>
              <a:t> 	un </a:t>
            </a:r>
            <a:r>
              <a:rPr lang="en-GB" sz="2000" b="1" dirty="0" err="1" smtClean="0"/>
              <a:t>pez</a:t>
            </a:r>
            <a:r>
              <a:rPr lang="en-GB" sz="2000" b="1" dirty="0" smtClean="0"/>
              <a:t>  	un </a:t>
            </a:r>
            <a:r>
              <a:rPr lang="en-GB" sz="2000" b="1" dirty="0" err="1" smtClean="0"/>
              <a:t>caballo</a:t>
            </a:r>
            <a:endParaRPr lang="en-GB" sz="2000" b="1" dirty="0"/>
          </a:p>
          <a:p>
            <a:r>
              <a:rPr lang="en-GB" sz="2000" b="1" dirty="0" smtClean="0"/>
              <a:t>un </a:t>
            </a:r>
            <a:r>
              <a:rPr lang="en-GB" sz="2000" b="1" dirty="0" err="1"/>
              <a:t>cobayo</a:t>
            </a:r>
            <a:r>
              <a:rPr lang="en-GB" sz="2000" b="1" dirty="0"/>
              <a:t> </a:t>
            </a:r>
            <a:r>
              <a:rPr lang="en-GB" sz="2000" b="1" dirty="0" smtClean="0"/>
              <a:t>	un </a:t>
            </a:r>
            <a:r>
              <a:rPr lang="en-GB" sz="2000" b="1" dirty="0" err="1"/>
              <a:t>conejo</a:t>
            </a:r>
            <a:r>
              <a:rPr lang="en-GB" sz="2000" b="1" dirty="0"/>
              <a:t> </a:t>
            </a:r>
            <a:r>
              <a:rPr lang="en-GB" sz="2000" b="1" dirty="0" smtClean="0"/>
              <a:t>	</a:t>
            </a:r>
            <a:r>
              <a:rPr lang="en-GB" sz="2000" b="1" dirty="0" err="1" smtClean="0"/>
              <a:t>una</a:t>
            </a:r>
            <a:r>
              <a:rPr lang="en-GB" sz="2000" b="1" dirty="0" smtClean="0"/>
              <a:t> </a:t>
            </a:r>
            <a:r>
              <a:rPr lang="en-GB" sz="2000" b="1" dirty="0" err="1"/>
              <a:t>tortuga</a:t>
            </a:r>
            <a:r>
              <a:rPr lang="en-GB" sz="2000" b="1" dirty="0"/>
              <a:t> </a:t>
            </a:r>
            <a:r>
              <a:rPr lang="en-GB" sz="2000" b="1" dirty="0" smtClean="0"/>
              <a:t>	un </a:t>
            </a:r>
            <a:r>
              <a:rPr lang="en-GB" sz="2000" b="1" dirty="0" err="1"/>
              <a:t>ratón</a:t>
            </a:r>
            <a:r>
              <a:rPr lang="en-GB" sz="2000" b="1" dirty="0"/>
              <a:t> </a:t>
            </a:r>
          </a:p>
          <a:p>
            <a:r>
              <a:rPr lang="en-GB" sz="2000" b="1" dirty="0"/>
              <a:t>un </a:t>
            </a:r>
            <a:r>
              <a:rPr lang="en-GB" sz="2000" b="1" dirty="0" err="1"/>
              <a:t>pájaro</a:t>
            </a:r>
            <a:r>
              <a:rPr lang="en-GB" sz="2000" b="1" dirty="0"/>
              <a:t> 	</a:t>
            </a:r>
            <a:r>
              <a:rPr lang="en-GB" sz="2000" b="1" dirty="0" err="1" smtClean="0"/>
              <a:t>una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serpiente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una</a:t>
            </a:r>
            <a:r>
              <a:rPr lang="en-GB" sz="2000" b="1" dirty="0" smtClean="0"/>
              <a:t> </a:t>
            </a:r>
            <a:r>
              <a:rPr lang="en-GB" sz="2000" b="1" dirty="0" err="1"/>
              <a:t>araña</a:t>
            </a:r>
            <a:r>
              <a:rPr lang="en-GB" sz="20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3991" y="6015481"/>
            <a:ext cx="60468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EXTENSION CHALLENGE: </a:t>
            </a:r>
          </a:p>
          <a:p>
            <a:r>
              <a:rPr lang="en-GB" dirty="0" smtClean="0"/>
              <a:t>What adjectives could you use to describe pets? </a:t>
            </a:r>
            <a:endParaRPr lang="en-GB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" y="6058358"/>
            <a:ext cx="2522257" cy="560575"/>
          </a:xfrm>
          <a:prstGeom prst="rect">
            <a:avLst/>
          </a:prstGeom>
        </p:spPr>
      </p:pic>
      <p:pic>
        <p:nvPicPr>
          <p:cNvPr id="16" name="Picture 2" descr="http://health.discovery.com/tools/insideair/images/hous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92" r="98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05" y="4953001"/>
            <a:ext cx="895361" cy="5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47200" y="0"/>
            <a:ext cx="2844800" cy="56323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</a:p>
          <a:p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49" y="5681477"/>
            <a:ext cx="973151" cy="1042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75" y="5248239"/>
            <a:ext cx="8949531" cy="12939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Extension Challenge: Can you transform the above text into images representing it?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AutoShape 2" descr="Image result for dog c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347200" y="0"/>
            <a:ext cx="2844800" cy="56323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</a:p>
          <a:p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60338"/>
            <a:ext cx="9169400" cy="4614862"/>
          </a:xfrm>
          <a:prstGeom prst="rect">
            <a:avLst/>
          </a:prstGeom>
        </p:spPr>
      </p:pic>
      <p:pic>
        <p:nvPicPr>
          <p:cNvPr id="5" name="Picture 2" descr="Image result for writing pen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94" y="5679783"/>
            <a:ext cx="1192212" cy="10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794737"/>
            <a:ext cx="1891693" cy="56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955" y="5679783"/>
            <a:ext cx="1192212" cy="10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35" y="1174365"/>
            <a:ext cx="5635068" cy="5329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7200" y="0"/>
            <a:ext cx="2844800" cy="5355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OBJETIVOS:</a:t>
            </a: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Bronce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TBAT give information about what pets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 have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and someone else 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</a:t>
            </a:r>
            <a:endParaRPr lang="en-GB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Plata: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TBAT say what pets I used to have when I was little</a:t>
            </a:r>
          </a:p>
          <a:p>
            <a:endParaRPr lang="en-GB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Oro: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TBAT say what pets I would like to have in the future</a:t>
            </a:r>
          </a:p>
          <a:p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LITERACY:</a:t>
            </a:r>
          </a:p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Spellings 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141668"/>
            <a:ext cx="6104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 smtClean="0"/>
              <a:t>Vocabulario</a:t>
            </a:r>
            <a:endParaRPr lang="en-GB" b="1" u="sng" dirty="0" smtClean="0"/>
          </a:p>
          <a:p>
            <a:r>
              <a:rPr lang="en-GB" b="1" dirty="0" smtClean="0"/>
              <a:t>un </a:t>
            </a:r>
            <a:r>
              <a:rPr lang="en-GB" b="1" dirty="0" err="1" smtClean="0"/>
              <a:t>perro</a:t>
            </a:r>
            <a:r>
              <a:rPr lang="en-GB" b="1" dirty="0" smtClean="0"/>
              <a:t> – a dog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gato</a:t>
            </a:r>
            <a:r>
              <a:rPr lang="en-GB" b="1" dirty="0" smtClean="0"/>
              <a:t> – a cat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pez</a:t>
            </a:r>
            <a:r>
              <a:rPr lang="en-GB" b="1" dirty="0" smtClean="0"/>
              <a:t> – a fish</a:t>
            </a:r>
          </a:p>
          <a:p>
            <a:r>
              <a:rPr lang="en-GB" b="1" dirty="0" smtClean="0"/>
              <a:t>dos </a:t>
            </a:r>
            <a:r>
              <a:rPr lang="en-GB" b="1" dirty="0" err="1" smtClean="0"/>
              <a:t>peces</a:t>
            </a:r>
            <a:r>
              <a:rPr lang="en-GB" b="1" dirty="0" smtClean="0"/>
              <a:t> – two fish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caballo</a:t>
            </a:r>
            <a:r>
              <a:rPr lang="en-GB" b="1" dirty="0" smtClean="0"/>
              <a:t> – a horse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cobayo</a:t>
            </a:r>
            <a:r>
              <a:rPr lang="en-GB" b="1" dirty="0" smtClean="0"/>
              <a:t> – a guinea pig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conejo</a:t>
            </a:r>
            <a:r>
              <a:rPr lang="en-GB" b="1" dirty="0" smtClean="0"/>
              <a:t> – a rabbit</a:t>
            </a:r>
          </a:p>
          <a:p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tortuga</a:t>
            </a:r>
            <a:r>
              <a:rPr lang="en-GB" b="1" dirty="0" smtClean="0"/>
              <a:t> – a tortoise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ratón</a:t>
            </a:r>
            <a:r>
              <a:rPr lang="en-GB" b="1" dirty="0" smtClean="0"/>
              <a:t> – a mouse</a:t>
            </a:r>
          </a:p>
          <a:p>
            <a:r>
              <a:rPr lang="en-GB" b="1" dirty="0" smtClean="0"/>
              <a:t>un </a:t>
            </a:r>
            <a:r>
              <a:rPr lang="en-GB" b="1" dirty="0" err="1" smtClean="0"/>
              <a:t>pájaro</a:t>
            </a:r>
            <a:r>
              <a:rPr lang="en-GB" b="1" dirty="0" smtClean="0"/>
              <a:t> – a bird</a:t>
            </a:r>
          </a:p>
          <a:p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serpiente</a:t>
            </a:r>
            <a:r>
              <a:rPr lang="en-GB" b="1" dirty="0" smtClean="0"/>
              <a:t> – a snake</a:t>
            </a:r>
          </a:p>
          <a:p>
            <a:r>
              <a:rPr lang="en-GB" b="1" dirty="0" err="1" smtClean="0"/>
              <a:t>una</a:t>
            </a:r>
            <a:r>
              <a:rPr lang="en-GB" b="1" dirty="0" smtClean="0"/>
              <a:t> </a:t>
            </a:r>
            <a:r>
              <a:rPr lang="en-GB" b="1" dirty="0" err="1" smtClean="0"/>
              <a:t>araña</a:t>
            </a:r>
            <a:r>
              <a:rPr lang="en-GB" b="1" dirty="0" smtClean="0"/>
              <a:t> – a spider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4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2272</Words>
  <Application>Microsoft Office PowerPoint</Application>
  <PresentationFormat>Widescreen</PresentationFormat>
  <Paragraphs>572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Warren</dc:creator>
  <cp:lastModifiedBy>D Warren</cp:lastModifiedBy>
  <cp:revision>47</cp:revision>
  <dcterms:created xsi:type="dcterms:W3CDTF">2019-01-21T13:23:11Z</dcterms:created>
  <dcterms:modified xsi:type="dcterms:W3CDTF">2019-01-29T11:18:48Z</dcterms:modified>
</cp:coreProperties>
</file>